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6"/>
  </p:notesMasterIdLst>
  <p:sldIdLst>
    <p:sldId id="257" r:id="rId3"/>
    <p:sldId id="258" r:id="rId4"/>
    <p:sldId id="260" r:id="rId5"/>
    <p:sldId id="259" r:id="rId6"/>
    <p:sldId id="261" r:id="rId7"/>
    <p:sldId id="263" r:id="rId8"/>
    <p:sldId id="264" r:id="rId9"/>
    <p:sldId id="265" r:id="rId10"/>
    <p:sldId id="266" r:id="rId11"/>
    <p:sldId id="267" r:id="rId12"/>
    <p:sldId id="268" r:id="rId13"/>
    <p:sldId id="269" r:id="rId14"/>
    <p:sldId id="270" r:id="rId15"/>
    <p:sldId id="271" r:id="rId16"/>
    <p:sldId id="273" r:id="rId17"/>
    <p:sldId id="272" r:id="rId18"/>
    <p:sldId id="274" r:id="rId19"/>
    <p:sldId id="275" r:id="rId20"/>
    <p:sldId id="276" r:id="rId21"/>
    <p:sldId id="277" r:id="rId22"/>
    <p:sldId id="280" r:id="rId23"/>
    <p:sldId id="278" r:id="rId24"/>
    <p:sldId id="279" r:id="rId25"/>
    <p:sldId id="288" r:id="rId26"/>
    <p:sldId id="289" r:id="rId27"/>
    <p:sldId id="281" r:id="rId28"/>
    <p:sldId id="282" r:id="rId29"/>
    <p:sldId id="283" r:id="rId30"/>
    <p:sldId id="284" r:id="rId31"/>
    <p:sldId id="285" r:id="rId32"/>
    <p:sldId id="286" r:id="rId33"/>
    <p:sldId id="287" r:id="rId34"/>
    <p:sldId id="291" r:id="rId3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6600CC"/>
    <a:srgbClr val="0000FF"/>
    <a:srgbClr val="CC3399"/>
    <a:srgbClr val="FFFFCC"/>
    <a:srgbClr val="CCECFF"/>
    <a:srgbClr val="CC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51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7A589-BE41-4ED6-B2EE-79C85C7CFB35}" type="datetimeFigureOut">
              <a:rPr kumimoji="1" lang="ja-JP" altLang="en-US" smtClean="0"/>
              <a:t>2019/5/9</a:t>
            </a:fld>
            <a:endParaRPr kumimoji="1" lang="ja-JP" altLang="en-US" dirty="0"/>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C6507E-5126-4E1A-86A0-51504D76A26B}" type="slidenum">
              <a:rPr kumimoji="1" lang="ja-JP" altLang="en-US" smtClean="0"/>
              <a:t>‹#›</a:t>
            </a:fld>
            <a:endParaRPr kumimoji="1" lang="ja-JP" altLang="en-US" dirty="0"/>
          </a:p>
        </p:txBody>
      </p:sp>
    </p:spTree>
    <p:extLst>
      <p:ext uri="{BB962C8B-B14F-4D97-AF65-F5344CB8AC3E}">
        <p14:creationId xmlns:p14="http://schemas.microsoft.com/office/powerpoint/2010/main" val="7316133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6B4873A-B1EB-4A11-9AF1-1346BA9AE22C}" type="slidenum">
              <a:rPr lang="ja-JP" altLang="en-US" smtClean="0">
                <a:solidFill>
                  <a:prstClr val="black"/>
                </a:solidFill>
              </a:rPr>
              <a:pPr/>
              <a:t>1</a:t>
            </a:fld>
            <a:endParaRPr lang="ja-JP" altLang="en-US" dirty="0">
              <a:solidFill>
                <a:prstClr val="black"/>
              </a:solidFill>
            </a:endParaRPr>
          </a:p>
        </p:txBody>
      </p:sp>
    </p:spTree>
    <p:extLst>
      <p:ext uri="{BB962C8B-B14F-4D97-AF65-F5344CB8AC3E}">
        <p14:creationId xmlns:p14="http://schemas.microsoft.com/office/powerpoint/2010/main" val="4232325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17DDF3D-4162-4686-AFC5-1F13819EB554}" type="slidenum">
              <a:rPr lang="ja-JP" altLang="en-US" smtClean="0">
                <a:solidFill>
                  <a:prstClr val="black"/>
                </a:solidFill>
              </a:rPr>
              <a:pPr>
                <a:defRPr/>
              </a:pPr>
              <a:t>20</a:t>
            </a:fld>
            <a:endParaRPr lang="ja-JP" altLang="en-US" dirty="0">
              <a:solidFill>
                <a:prstClr val="black"/>
              </a:solidFill>
            </a:endParaRPr>
          </a:p>
        </p:txBody>
      </p:sp>
    </p:spTree>
    <p:extLst>
      <p:ext uri="{BB962C8B-B14F-4D97-AF65-F5344CB8AC3E}">
        <p14:creationId xmlns:p14="http://schemas.microsoft.com/office/powerpoint/2010/main" val="48262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C6507E-5126-4E1A-86A0-51504D76A26B}" type="slidenum">
              <a:rPr kumimoji="1" lang="ja-JP" altLang="en-US" smtClean="0"/>
              <a:t>21</a:t>
            </a:fld>
            <a:endParaRPr kumimoji="1" lang="ja-JP" altLang="en-US" dirty="0"/>
          </a:p>
        </p:txBody>
      </p:sp>
    </p:spTree>
    <p:extLst>
      <p:ext uri="{BB962C8B-B14F-4D97-AF65-F5344CB8AC3E}">
        <p14:creationId xmlns:p14="http://schemas.microsoft.com/office/powerpoint/2010/main" val="914806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FFF5ED-FC67-4193-AFD2-A8DFF6D4D3A9}"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1468766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D2D814F-D7F8-4647-993C-002D07305F2B}" type="slidenum">
              <a:rPr lang="ja-JP" altLang="en-US" smtClean="0">
                <a:solidFill>
                  <a:prstClr val="black"/>
                </a:solidFill>
              </a:rPr>
              <a:pPr/>
              <a:t>23</a:t>
            </a:fld>
            <a:endParaRPr lang="ja-JP" altLang="en-US" dirty="0">
              <a:solidFill>
                <a:prstClr val="black"/>
              </a:solidFill>
            </a:endParaRPr>
          </a:p>
        </p:txBody>
      </p:sp>
    </p:spTree>
    <p:extLst>
      <p:ext uri="{BB962C8B-B14F-4D97-AF65-F5344CB8AC3E}">
        <p14:creationId xmlns:p14="http://schemas.microsoft.com/office/powerpoint/2010/main" val="3231795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533C6B6-5C5B-4D04-AD4D-C7D3D2C7C24A}" type="slidenum">
              <a:rPr lang="ja-JP" altLang="en-US" smtClean="0">
                <a:solidFill>
                  <a:prstClr val="black"/>
                </a:solidFill>
              </a:rPr>
              <a:pPr/>
              <a:t>24</a:t>
            </a:fld>
            <a:endParaRPr lang="ja-JP" altLang="en-US">
              <a:solidFill>
                <a:prstClr val="black"/>
              </a:solidFill>
            </a:endParaRPr>
          </a:p>
        </p:txBody>
      </p:sp>
    </p:spTree>
    <p:extLst>
      <p:ext uri="{BB962C8B-B14F-4D97-AF65-F5344CB8AC3E}">
        <p14:creationId xmlns:p14="http://schemas.microsoft.com/office/powerpoint/2010/main" val="2653268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D2D814F-D7F8-4647-993C-002D07305F2B}" type="slidenum">
              <a:rPr lang="ja-JP" altLang="en-US" smtClean="0">
                <a:solidFill>
                  <a:prstClr val="black"/>
                </a:solidFill>
              </a:rPr>
              <a:pPr/>
              <a:t>25</a:t>
            </a:fld>
            <a:endParaRPr lang="ja-JP" altLang="en-US" dirty="0">
              <a:solidFill>
                <a:prstClr val="black"/>
              </a:solidFill>
            </a:endParaRPr>
          </a:p>
        </p:txBody>
      </p:sp>
    </p:spTree>
    <p:extLst>
      <p:ext uri="{BB962C8B-B14F-4D97-AF65-F5344CB8AC3E}">
        <p14:creationId xmlns:p14="http://schemas.microsoft.com/office/powerpoint/2010/main" val="4239014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FF628E5-5298-449A-A3C1-5183CB8749D9}" type="slidenum">
              <a:rPr lang="ja-JP" altLang="en-US" smtClean="0">
                <a:solidFill>
                  <a:prstClr val="black"/>
                </a:solidFill>
              </a:rPr>
              <a:pPr>
                <a:defRPr/>
              </a:pPr>
              <a:t>26</a:t>
            </a:fld>
            <a:endParaRPr lang="ja-JP" altLang="en-US" dirty="0">
              <a:solidFill>
                <a:prstClr val="black"/>
              </a:solidFill>
            </a:endParaRPr>
          </a:p>
        </p:txBody>
      </p:sp>
    </p:spTree>
    <p:extLst>
      <p:ext uri="{BB962C8B-B14F-4D97-AF65-F5344CB8AC3E}">
        <p14:creationId xmlns:p14="http://schemas.microsoft.com/office/powerpoint/2010/main" val="2615602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FF628E5-5298-449A-A3C1-5183CB8749D9}" type="slidenum">
              <a:rPr lang="ja-JP" altLang="en-US" smtClean="0">
                <a:solidFill>
                  <a:prstClr val="black"/>
                </a:solidFill>
              </a:rPr>
              <a:pPr>
                <a:defRPr/>
              </a:pPr>
              <a:t>29</a:t>
            </a:fld>
            <a:endParaRPr lang="ja-JP" altLang="en-US" dirty="0">
              <a:solidFill>
                <a:prstClr val="black"/>
              </a:solidFill>
            </a:endParaRPr>
          </a:p>
        </p:txBody>
      </p:sp>
    </p:spTree>
    <p:extLst>
      <p:ext uri="{BB962C8B-B14F-4D97-AF65-F5344CB8AC3E}">
        <p14:creationId xmlns:p14="http://schemas.microsoft.com/office/powerpoint/2010/main" val="3927239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17DDF3D-4162-4686-AFC5-1F13819EB554}" type="slidenum">
              <a:rPr lang="ja-JP" altLang="en-US" smtClean="0">
                <a:solidFill>
                  <a:prstClr val="black"/>
                </a:solidFill>
              </a:rPr>
              <a:pPr>
                <a:defRPr/>
              </a:pPr>
              <a:t>30</a:t>
            </a:fld>
            <a:endParaRPr lang="ja-JP" altLang="en-US" dirty="0">
              <a:solidFill>
                <a:prstClr val="black"/>
              </a:solidFill>
            </a:endParaRPr>
          </a:p>
        </p:txBody>
      </p:sp>
    </p:spTree>
    <p:extLst>
      <p:ext uri="{BB962C8B-B14F-4D97-AF65-F5344CB8AC3E}">
        <p14:creationId xmlns:p14="http://schemas.microsoft.com/office/powerpoint/2010/main" val="1660157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17DDF3D-4162-4686-AFC5-1F13819EB554}" type="slidenum">
              <a:rPr lang="ja-JP" altLang="en-US" smtClean="0">
                <a:solidFill>
                  <a:prstClr val="black"/>
                </a:solidFill>
              </a:rPr>
              <a:pPr>
                <a:defRPr/>
              </a:pPr>
              <a:t>31</a:t>
            </a:fld>
            <a:endParaRPr lang="ja-JP" altLang="en-US" dirty="0">
              <a:solidFill>
                <a:prstClr val="black"/>
              </a:solidFill>
            </a:endParaRPr>
          </a:p>
        </p:txBody>
      </p:sp>
    </p:spTree>
    <p:extLst>
      <p:ext uri="{BB962C8B-B14F-4D97-AF65-F5344CB8AC3E}">
        <p14:creationId xmlns:p14="http://schemas.microsoft.com/office/powerpoint/2010/main" val="569928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17DDF3D-4162-4686-AFC5-1F13819EB554}" type="slidenum">
              <a:rPr lang="ja-JP" altLang="en-US" smtClean="0">
                <a:solidFill>
                  <a:prstClr val="black"/>
                </a:solidFill>
              </a:rPr>
              <a:pPr>
                <a:defRPr/>
              </a:pPr>
              <a:t>4</a:t>
            </a:fld>
            <a:endParaRPr lang="ja-JP" altLang="en-US" dirty="0">
              <a:solidFill>
                <a:prstClr val="black"/>
              </a:solidFill>
            </a:endParaRPr>
          </a:p>
        </p:txBody>
      </p:sp>
    </p:spTree>
    <p:extLst>
      <p:ext uri="{BB962C8B-B14F-4D97-AF65-F5344CB8AC3E}">
        <p14:creationId xmlns:p14="http://schemas.microsoft.com/office/powerpoint/2010/main" val="566141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D2D814F-D7F8-4647-993C-002D07305F2B}" type="slidenum">
              <a:rPr lang="ja-JP" altLang="en-US" smtClean="0">
                <a:solidFill>
                  <a:prstClr val="black"/>
                </a:solidFill>
              </a:rPr>
              <a:pPr>
                <a:defRPr/>
              </a:pPr>
              <a:t>8</a:t>
            </a:fld>
            <a:endParaRPr lang="ja-JP" altLang="en-US" dirty="0">
              <a:solidFill>
                <a:prstClr val="black"/>
              </a:solidFill>
            </a:endParaRPr>
          </a:p>
        </p:txBody>
      </p:sp>
    </p:spTree>
    <p:extLst>
      <p:ext uri="{BB962C8B-B14F-4D97-AF65-F5344CB8AC3E}">
        <p14:creationId xmlns:p14="http://schemas.microsoft.com/office/powerpoint/2010/main" val="70270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D2D814F-D7F8-4647-993C-002D07305F2B}" type="slidenum">
              <a:rPr lang="ja-JP" altLang="en-US" smtClean="0">
                <a:solidFill>
                  <a:prstClr val="black"/>
                </a:solidFill>
              </a:rPr>
              <a:pPr>
                <a:defRPr/>
              </a:pPr>
              <a:t>9</a:t>
            </a:fld>
            <a:endParaRPr lang="ja-JP" altLang="en-US" dirty="0">
              <a:solidFill>
                <a:prstClr val="black"/>
              </a:solidFill>
            </a:endParaRPr>
          </a:p>
        </p:txBody>
      </p:sp>
    </p:spTree>
    <p:extLst>
      <p:ext uri="{BB962C8B-B14F-4D97-AF65-F5344CB8AC3E}">
        <p14:creationId xmlns:p14="http://schemas.microsoft.com/office/powerpoint/2010/main" val="70270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D2D814F-D7F8-4647-993C-002D07305F2B}" type="slidenum">
              <a:rPr lang="ja-JP" altLang="en-US" smtClean="0">
                <a:solidFill>
                  <a:prstClr val="black"/>
                </a:solidFill>
              </a:rPr>
              <a:pPr>
                <a:defRPr/>
              </a:pPr>
              <a:t>10</a:t>
            </a:fld>
            <a:endParaRPr lang="ja-JP" altLang="en-US" dirty="0">
              <a:solidFill>
                <a:prstClr val="black"/>
              </a:solidFill>
            </a:endParaRPr>
          </a:p>
        </p:txBody>
      </p:sp>
    </p:spTree>
    <p:extLst>
      <p:ext uri="{BB962C8B-B14F-4D97-AF65-F5344CB8AC3E}">
        <p14:creationId xmlns:p14="http://schemas.microsoft.com/office/powerpoint/2010/main" val="4280450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17DDF3D-4162-4686-AFC5-1F13819EB554}" type="slidenum">
              <a:rPr lang="ja-JP" altLang="en-US" smtClean="0">
                <a:solidFill>
                  <a:prstClr val="black"/>
                </a:solidFill>
              </a:rPr>
              <a:pPr>
                <a:defRPr/>
              </a:pPr>
              <a:t>12</a:t>
            </a:fld>
            <a:endParaRPr lang="ja-JP" altLang="en-US" dirty="0">
              <a:solidFill>
                <a:prstClr val="black"/>
              </a:solidFill>
            </a:endParaRPr>
          </a:p>
        </p:txBody>
      </p:sp>
    </p:spTree>
    <p:extLst>
      <p:ext uri="{BB962C8B-B14F-4D97-AF65-F5344CB8AC3E}">
        <p14:creationId xmlns:p14="http://schemas.microsoft.com/office/powerpoint/2010/main" val="2235121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C6507E-5126-4E1A-86A0-51504D76A26B}" type="slidenum">
              <a:rPr kumimoji="1" lang="ja-JP" altLang="en-US" smtClean="0"/>
              <a:t>13</a:t>
            </a:fld>
            <a:endParaRPr kumimoji="1" lang="ja-JP" altLang="en-US" dirty="0"/>
          </a:p>
        </p:txBody>
      </p:sp>
    </p:spTree>
    <p:extLst>
      <p:ext uri="{BB962C8B-B14F-4D97-AF65-F5344CB8AC3E}">
        <p14:creationId xmlns:p14="http://schemas.microsoft.com/office/powerpoint/2010/main" val="3866695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17DDF3D-4162-4686-AFC5-1F13819EB554}" type="slidenum">
              <a:rPr lang="ja-JP" altLang="en-US" smtClean="0">
                <a:solidFill>
                  <a:prstClr val="black"/>
                </a:solidFill>
              </a:rPr>
              <a:pPr>
                <a:defRPr/>
              </a:pPr>
              <a:t>14</a:t>
            </a:fld>
            <a:endParaRPr lang="ja-JP" altLang="en-US" dirty="0">
              <a:solidFill>
                <a:prstClr val="black"/>
              </a:solidFill>
            </a:endParaRPr>
          </a:p>
        </p:txBody>
      </p:sp>
    </p:spTree>
    <p:extLst>
      <p:ext uri="{BB962C8B-B14F-4D97-AF65-F5344CB8AC3E}">
        <p14:creationId xmlns:p14="http://schemas.microsoft.com/office/powerpoint/2010/main" val="1112736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826F708-9AB0-448A-B9FA-773E26ABACF0}"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3030176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59004856-1EF3-4859-B769-19E8138F1E04}" type="datetimeFigureOut">
              <a:rPr lang="ja-JP" altLang="en-US" smtClean="0">
                <a:solidFill>
                  <a:prstClr val="black">
                    <a:tint val="75000"/>
                  </a:prstClr>
                </a:solidFill>
              </a:rPr>
              <a:pPr/>
              <a:t>2019/5/9</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C48701D5-29B0-4012-82E5-99EAF856816F}"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40967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9004856-1EF3-4859-B769-19E8138F1E04}" type="datetimeFigureOut">
              <a:rPr lang="ja-JP" altLang="en-US" smtClean="0">
                <a:solidFill>
                  <a:prstClr val="black">
                    <a:tint val="75000"/>
                  </a:prstClr>
                </a:solidFill>
              </a:rPr>
              <a:pPr/>
              <a:t>2019/5/9</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C48701D5-29B0-4012-82E5-99EAF856816F}"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408075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9004856-1EF3-4859-B769-19E8138F1E04}" type="datetimeFigureOut">
              <a:rPr lang="ja-JP" altLang="en-US" smtClean="0">
                <a:solidFill>
                  <a:prstClr val="black">
                    <a:tint val="75000"/>
                  </a:prstClr>
                </a:solidFill>
              </a:rPr>
              <a:pPr/>
              <a:t>2019/5/9</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C48701D5-29B0-4012-82E5-99EAF856816F}"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19341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40"/>
            <a:ext cx="8229600" cy="5851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ー 2"/>
          <p:cNvSpPr>
            <a:spLocks noGrp="1"/>
          </p:cNvSpPr>
          <p:nvPr>
            <p:ph type="dt" sz="half" idx="10"/>
          </p:nvPr>
        </p:nvSpPr>
        <p:spPr>
          <a:xfrm>
            <a:off x="457200" y="6245225"/>
            <a:ext cx="2133600" cy="476250"/>
          </a:xfrm>
        </p:spPr>
        <p:txBody>
          <a:bodyPr/>
          <a:lstStyle>
            <a:lvl1pPr>
              <a:defRPr/>
            </a:lvl1pPr>
          </a:lstStyle>
          <a:p>
            <a:pPr>
              <a:defRPr/>
            </a:pPr>
            <a:fld id="{9FAACA17-6FB8-4962-9148-B66B529A5B3C}" type="datetime1">
              <a:rPr lang="ja-JP" altLang="en-US">
                <a:solidFill>
                  <a:prstClr val="black">
                    <a:tint val="75000"/>
                  </a:prstClr>
                </a:solidFill>
              </a:rPr>
              <a:pPr>
                <a:defRPr/>
              </a:pPr>
              <a:t>2019/5/9</a:t>
            </a:fld>
            <a:endParaRPr lang="en-US" altLang="ja-JP" dirty="0">
              <a:solidFill>
                <a:prstClr val="black">
                  <a:tint val="75000"/>
                </a:prstClr>
              </a:solidFill>
            </a:endParaRPr>
          </a:p>
        </p:txBody>
      </p:sp>
      <p:sp>
        <p:nvSpPr>
          <p:cNvPr id="4" name="フッター プレースホルダー 3"/>
          <p:cNvSpPr>
            <a:spLocks noGrp="1"/>
          </p:cNvSpPr>
          <p:nvPr>
            <p:ph type="ftr" sz="quarter" idx="11"/>
          </p:nvPr>
        </p:nvSpPr>
        <p:spPr>
          <a:xfrm>
            <a:off x="3124200" y="6245225"/>
            <a:ext cx="2895600" cy="476250"/>
          </a:xfrm>
        </p:spPr>
        <p:txBody>
          <a:bodyPr/>
          <a:lstStyle>
            <a:lvl1pPr>
              <a:defRPr/>
            </a:lvl1pPr>
          </a:lstStyle>
          <a:p>
            <a:pPr>
              <a:defRPr/>
            </a:pPr>
            <a:endParaRPr lang="en-US" altLang="ja-JP" dirty="0">
              <a:solidFill>
                <a:prstClr val="black">
                  <a:tint val="75000"/>
                </a:prstClr>
              </a:solidFill>
            </a:endParaRPr>
          </a:p>
        </p:txBody>
      </p:sp>
      <p:sp>
        <p:nvSpPr>
          <p:cNvPr id="5" name="スライド番号プレースホルダー 4"/>
          <p:cNvSpPr>
            <a:spLocks noGrp="1"/>
          </p:cNvSpPr>
          <p:nvPr>
            <p:ph type="sldNum" sz="quarter" idx="12"/>
          </p:nvPr>
        </p:nvSpPr>
        <p:spPr>
          <a:xfrm>
            <a:off x="6553200" y="6245225"/>
            <a:ext cx="2133600" cy="476250"/>
          </a:xfrm>
        </p:spPr>
        <p:txBody>
          <a:bodyPr/>
          <a:lstStyle>
            <a:lvl1pPr>
              <a:defRPr/>
            </a:lvl1pPr>
          </a:lstStyle>
          <a:p>
            <a:pPr>
              <a:defRPr/>
            </a:pPr>
            <a:fld id="{E2FBC40D-0D7E-4677-8992-A8A1F0F1DD81}" type="slidenum">
              <a:rPr lang="en-US" altLang="ja-JP">
                <a:solidFill>
                  <a:prstClr val="black">
                    <a:tint val="75000"/>
                  </a:prstClr>
                </a:solidFill>
              </a:rPr>
              <a:pPr>
                <a:defRPr/>
              </a:pPr>
              <a:t>‹#›</a:t>
            </a:fld>
            <a:endParaRPr lang="en-US" altLang="ja-JP" dirty="0">
              <a:solidFill>
                <a:prstClr val="black">
                  <a:tint val="75000"/>
                </a:prstClr>
              </a:solidFill>
            </a:endParaRPr>
          </a:p>
        </p:txBody>
      </p:sp>
    </p:spTree>
    <p:extLst>
      <p:ext uri="{BB962C8B-B14F-4D97-AF65-F5344CB8AC3E}">
        <p14:creationId xmlns:p14="http://schemas.microsoft.com/office/powerpoint/2010/main" val="1441531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C7E415C-DDFE-4862-9ABF-70B802371CC5}" type="datetimeFigureOut">
              <a:rPr lang="ja-JP" altLang="en-US" smtClean="0">
                <a:solidFill>
                  <a:prstClr val="black">
                    <a:tint val="75000"/>
                  </a:prstClr>
                </a:solidFill>
              </a:rPr>
              <a:pPr/>
              <a:t>2019/5/9</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6178D9D-CE5C-49F3-A6C6-206F9FB2EC7F}"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9452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C7E415C-DDFE-4862-9ABF-70B802371CC5}" type="datetimeFigureOut">
              <a:rPr lang="ja-JP" altLang="en-US" smtClean="0">
                <a:solidFill>
                  <a:prstClr val="black">
                    <a:tint val="75000"/>
                  </a:prstClr>
                </a:solidFill>
              </a:rPr>
              <a:pPr/>
              <a:t>2019/5/9</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6178D9D-CE5C-49F3-A6C6-206F9FB2EC7F}"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68527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C7E415C-DDFE-4862-9ABF-70B802371CC5}" type="datetimeFigureOut">
              <a:rPr lang="ja-JP" altLang="en-US" smtClean="0">
                <a:solidFill>
                  <a:prstClr val="black">
                    <a:tint val="75000"/>
                  </a:prstClr>
                </a:solidFill>
              </a:rPr>
              <a:pPr/>
              <a:t>2019/5/9</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6178D9D-CE5C-49F3-A6C6-206F9FB2EC7F}"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99933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C7E415C-DDFE-4862-9ABF-70B802371CC5}" type="datetimeFigureOut">
              <a:rPr lang="ja-JP" altLang="en-US" smtClean="0">
                <a:solidFill>
                  <a:prstClr val="black">
                    <a:tint val="75000"/>
                  </a:prstClr>
                </a:solidFill>
              </a:rPr>
              <a:pPr/>
              <a:t>2019/5/9</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6178D9D-CE5C-49F3-A6C6-206F9FB2EC7F}"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01922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C7E415C-DDFE-4862-9ABF-70B802371CC5}" type="datetimeFigureOut">
              <a:rPr lang="ja-JP" altLang="en-US" smtClean="0">
                <a:solidFill>
                  <a:prstClr val="black">
                    <a:tint val="75000"/>
                  </a:prstClr>
                </a:solidFill>
              </a:rPr>
              <a:pPr/>
              <a:t>2019/5/9</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C6178D9D-CE5C-49F3-A6C6-206F9FB2EC7F}"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63265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C7E415C-DDFE-4862-9ABF-70B802371CC5}" type="datetimeFigureOut">
              <a:rPr lang="ja-JP" altLang="en-US" smtClean="0">
                <a:solidFill>
                  <a:prstClr val="black">
                    <a:tint val="75000"/>
                  </a:prstClr>
                </a:solidFill>
              </a:rPr>
              <a:pPr/>
              <a:t>2019/5/9</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C6178D9D-CE5C-49F3-A6C6-206F9FB2EC7F}"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69631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C7E415C-DDFE-4862-9ABF-70B802371CC5}" type="datetimeFigureOut">
              <a:rPr lang="ja-JP" altLang="en-US" smtClean="0">
                <a:solidFill>
                  <a:prstClr val="black">
                    <a:tint val="75000"/>
                  </a:prstClr>
                </a:solidFill>
              </a:rPr>
              <a:pPr/>
              <a:t>2019/5/9</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C6178D9D-CE5C-49F3-A6C6-206F9FB2EC7F}"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86090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9004856-1EF3-4859-B769-19E8138F1E04}" type="datetimeFigureOut">
              <a:rPr lang="ja-JP" altLang="en-US" smtClean="0">
                <a:solidFill>
                  <a:prstClr val="black">
                    <a:tint val="75000"/>
                  </a:prstClr>
                </a:solidFill>
              </a:rPr>
              <a:pPr/>
              <a:t>2019/5/9</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C48701D5-29B0-4012-82E5-99EAF856816F}"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91082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C7E415C-DDFE-4862-9ABF-70B802371CC5}" type="datetimeFigureOut">
              <a:rPr lang="ja-JP" altLang="en-US" smtClean="0">
                <a:solidFill>
                  <a:prstClr val="black">
                    <a:tint val="75000"/>
                  </a:prstClr>
                </a:solidFill>
              </a:rPr>
              <a:pPr/>
              <a:t>2019/5/9</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6178D9D-CE5C-49F3-A6C6-206F9FB2EC7F}"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455708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C7E415C-DDFE-4862-9ABF-70B802371CC5}" type="datetimeFigureOut">
              <a:rPr lang="ja-JP" altLang="en-US" smtClean="0">
                <a:solidFill>
                  <a:prstClr val="black">
                    <a:tint val="75000"/>
                  </a:prstClr>
                </a:solidFill>
              </a:rPr>
              <a:pPr/>
              <a:t>2019/5/9</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6178D9D-CE5C-49F3-A6C6-206F9FB2EC7F}"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63345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C7E415C-DDFE-4862-9ABF-70B802371CC5}" type="datetimeFigureOut">
              <a:rPr lang="ja-JP" altLang="en-US" smtClean="0">
                <a:solidFill>
                  <a:prstClr val="black">
                    <a:tint val="75000"/>
                  </a:prstClr>
                </a:solidFill>
              </a:rPr>
              <a:pPr/>
              <a:t>2019/5/9</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6178D9D-CE5C-49F3-A6C6-206F9FB2EC7F}"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89581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40"/>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C7E415C-DDFE-4862-9ABF-70B802371CC5}" type="datetimeFigureOut">
              <a:rPr lang="ja-JP" altLang="en-US" smtClean="0">
                <a:solidFill>
                  <a:prstClr val="black">
                    <a:tint val="75000"/>
                  </a:prstClr>
                </a:solidFill>
              </a:rPr>
              <a:pPr/>
              <a:t>2019/5/9</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6178D9D-CE5C-49F3-A6C6-206F9FB2EC7F}"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4480194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40"/>
            <a:ext cx="8229600" cy="5851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ー 2"/>
          <p:cNvSpPr>
            <a:spLocks noGrp="1"/>
          </p:cNvSpPr>
          <p:nvPr>
            <p:ph type="dt" sz="half" idx="10"/>
          </p:nvPr>
        </p:nvSpPr>
        <p:spPr>
          <a:xfrm>
            <a:off x="457200" y="6245225"/>
            <a:ext cx="2133600" cy="476250"/>
          </a:xfrm>
        </p:spPr>
        <p:txBody>
          <a:bodyPr/>
          <a:lstStyle>
            <a:lvl1pPr>
              <a:defRPr/>
            </a:lvl1pPr>
          </a:lstStyle>
          <a:p>
            <a:pPr>
              <a:defRPr/>
            </a:pPr>
            <a:fld id="{9FAACA17-6FB8-4962-9148-B66B529A5B3C}" type="datetime1">
              <a:rPr lang="ja-JP" altLang="en-US">
                <a:solidFill>
                  <a:prstClr val="black">
                    <a:tint val="75000"/>
                  </a:prstClr>
                </a:solidFill>
              </a:rPr>
              <a:pPr>
                <a:defRPr/>
              </a:pPr>
              <a:t>2019/5/9</a:t>
            </a:fld>
            <a:endParaRPr lang="en-US" altLang="ja-JP" dirty="0">
              <a:solidFill>
                <a:prstClr val="black">
                  <a:tint val="75000"/>
                </a:prstClr>
              </a:solidFill>
            </a:endParaRPr>
          </a:p>
        </p:txBody>
      </p:sp>
      <p:sp>
        <p:nvSpPr>
          <p:cNvPr id="4" name="フッター プレースホルダー 3"/>
          <p:cNvSpPr>
            <a:spLocks noGrp="1"/>
          </p:cNvSpPr>
          <p:nvPr>
            <p:ph type="ftr" sz="quarter" idx="11"/>
          </p:nvPr>
        </p:nvSpPr>
        <p:spPr>
          <a:xfrm>
            <a:off x="3124200" y="6245225"/>
            <a:ext cx="2895600" cy="476250"/>
          </a:xfrm>
        </p:spPr>
        <p:txBody>
          <a:bodyPr/>
          <a:lstStyle>
            <a:lvl1pPr>
              <a:defRPr/>
            </a:lvl1pPr>
          </a:lstStyle>
          <a:p>
            <a:pPr>
              <a:defRPr/>
            </a:pPr>
            <a:endParaRPr lang="en-US" altLang="ja-JP" dirty="0">
              <a:solidFill>
                <a:prstClr val="black">
                  <a:tint val="75000"/>
                </a:prstClr>
              </a:solidFill>
            </a:endParaRPr>
          </a:p>
        </p:txBody>
      </p:sp>
      <p:sp>
        <p:nvSpPr>
          <p:cNvPr id="5" name="スライド番号プレースホルダー 4"/>
          <p:cNvSpPr>
            <a:spLocks noGrp="1"/>
          </p:cNvSpPr>
          <p:nvPr>
            <p:ph type="sldNum" sz="quarter" idx="12"/>
          </p:nvPr>
        </p:nvSpPr>
        <p:spPr>
          <a:xfrm>
            <a:off x="6553200" y="6245225"/>
            <a:ext cx="2133600" cy="476250"/>
          </a:xfrm>
        </p:spPr>
        <p:txBody>
          <a:bodyPr/>
          <a:lstStyle>
            <a:lvl1pPr>
              <a:defRPr/>
            </a:lvl1pPr>
          </a:lstStyle>
          <a:p>
            <a:pPr>
              <a:defRPr/>
            </a:pPr>
            <a:fld id="{E2FBC40D-0D7E-4677-8992-A8A1F0F1DD81}" type="slidenum">
              <a:rPr lang="en-US" altLang="ja-JP">
                <a:solidFill>
                  <a:prstClr val="black">
                    <a:tint val="75000"/>
                  </a:prstClr>
                </a:solidFill>
              </a:rPr>
              <a:pPr>
                <a:defRPr/>
              </a:pPr>
              <a:t>‹#›</a:t>
            </a:fld>
            <a:endParaRPr lang="en-US" altLang="ja-JP" dirty="0">
              <a:solidFill>
                <a:prstClr val="black">
                  <a:tint val="75000"/>
                </a:prstClr>
              </a:solidFill>
            </a:endParaRPr>
          </a:p>
        </p:txBody>
      </p:sp>
    </p:spTree>
    <p:extLst>
      <p:ext uri="{BB962C8B-B14F-4D97-AF65-F5344CB8AC3E}">
        <p14:creationId xmlns:p14="http://schemas.microsoft.com/office/powerpoint/2010/main" val="2581064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59004856-1EF3-4859-B769-19E8138F1E04}" type="datetimeFigureOut">
              <a:rPr lang="ja-JP" altLang="en-US" smtClean="0">
                <a:solidFill>
                  <a:prstClr val="black">
                    <a:tint val="75000"/>
                  </a:prstClr>
                </a:solidFill>
              </a:rPr>
              <a:pPr/>
              <a:t>2019/5/9</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C48701D5-29B0-4012-82E5-99EAF856816F}"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89317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59004856-1EF3-4859-B769-19E8138F1E04}" type="datetimeFigureOut">
              <a:rPr lang="ja-JP" altLang="en-US" smtClean="0">
                <a:solidFill>
                  <a:prstClr val="black">
                    <a:tint val="75000"/>
                  </a:prstClr>
                </a:solidFill>
              </a:rPr>
              <a:pPr/>
              <a:t>2019/5/9</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C48701D5-29B0-4012-82E5-99EAF856816F}"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8586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59004856-1EF3-4859-B769-19E8138F1E04}" type="datetimeFigureOut">
              <a:rPr lang="ja-JP" altLang="en-US" smtClean="0">
                <a:solidFill>
                  <a:prstClr val="black">
                    <a:tint val="75000"/>
                  </a:prstClr>
                </a:solidFill>
              </a:rPr>
              <a:pPr/>
              <a:t>2019/5/9</a:t>
            </a:fld>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C48701D5-29B0-4012-82E5-99EAF856816F}"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60316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59004856-1EF3-4859-B769-19E8138F1E04}" type="datetimeFigureOut">
              <a:rPr lang="ja-JP" altLang="en-US" smtClean="0">
                <a:solidFill>
                  <a:prstClr val="black">
                    <a:tint val="75000"/>
                  </a:prstClr>
                </a:solidFill>
              </a:rPr>
              <a:pPr/>
              <a:t>2019/5/9</a:t>
            </a:fld>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C48701D5-29B0-4012-82E5-99EAF856816F}"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76484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9004856-1EF3-4859-B769-19E8138F1E04}" type="datetimeFigureOut">
              <a:rPr lang="ja-JP" altLang="en-US" smtClean="0">
                <a:solidFill>
                  <a:prstClr val="black">
                    <a:tint val="75000"/>
                  </a:prstClr>
                </a:solidFill>
              </a:rPr>
              <a:pPr/>
              <a:t>2019/5/9</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C48701D5-29B0-4012-82E5-99EAF856816F}"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80962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59004856-1EF3-4859-B769-19E8138F1E04}" type="datetimeFigureOut">
              <a:rPr lang="ja-JP" altLang="en-US" smtClean="0">
                <a:solidFill>
                  <a:prstClr val="black">
                    <a:tint val="75000"/>
                  </a:prstClr>
                </a:solidFill>
              </a:rPr>
              <a:pPr/>
              <a:t>2019/5/9</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C48701D5-29B0-4012-82E5-99EAF856816F}"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3518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59004856-1EF3-4859-B769-19E8138F1E04}" type="datetimeFigureOut">
              <a:rPr lang="ja-JP" altLang="en-US" smtClean="0">
                <a:solidFill>
                  <a:prstClr val="black">
                    <a:tint val="75000"/>
                  </a:prstClr>
                </a:solidFill>
              </a:rPr>
              <a:pPr/>
              <a:t>2019/5/9</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C48701D5-29B0-4012-82E5-99EAF856816F}"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73026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004856-1EF3-4859-B769-19E8138F1E04}" type="datetimeFigureOut">
              <a:rPr lang="ja-JP" altLang="en-US" smtClean="0">
                <a:solidFill>
                  <a:prstClr val="black">
                    <a:tint val="75000"/>
                  </a:prstClr>
                </a:solidFill>
              </a:rPr>
              <a:pPr/>
              <a:t>2019/5/9</a:t>
            </a:fld>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701D5-29B0-4012-82E5-99EAF856816F}"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5545690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7E415C-DDFE-4862-9ABF-70B802371CC5}" type="datetimeFigureOut">
              <a:rPr lang="ja-JP" altLang="en-US" smtClean="0">
                <a:solidFill>
                  <a:prstClr val="black">
                    <a:tint val="75000"/>
                  </a:prstClr>
                </a:solidFill>
              </a:rPr>
              <a:pPr/>
              <a:t>2019/5/9</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78D9D-CE5C-49F3-A6C6-206F9FB2EC7F}"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888255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7"/>
          <p:cNvSpPr txBox="1">
            <a:spLocks noChangeArrowheads="1"/>
          </p:cNvSpPr>
          <p:nvPr/>
        </p:nvSpPr>
        <p:spPr bwMode="auto">
          <a:xfrm>
            <a:off x="40955" y="5899355"/>
            <a:ext cx="9144000" cy="954107"/>
          </a:xfrm>
          <a:prstGeom prst="rect">
            <a:avLst/>
          </a:prstGeom>
          <a:noFill/>
          <a:ln w="9525">
            <a:noFill/>
            <a:miter lim="800000"/>
            <a:headEnd/>
            <a:tailEnd/>
          </a:ln>
        </p:spPr>
        <p:txBody>
          <a:bodyPr>
            <a:spAutoFit/>
          </a:bodyPr>
          <a:lstStyle/>
          <a:p>
            <a:pPr algn="ctr">
              <a:lnSpc>
                <a:spcPct val="150000"/>
              </a:lnSpc>
            </a:pPr>
            <a:r>
              <a:rPr lang="ja-JP" altLang="en-US" sz="1600" dirty="0" smtClean="0">
                <a:solidFill>
                  <a:prstClr val="black"/>
                </a:solidFill>
                <a:latin typeface="HGP創英角ｺﾞｼｯｸUB" pitchFamily="50" charset="-128"/>
                <a:ea typeface="HGP創英角ｺﾞｼｯｸUB" pitchFamily="50" charset="-128"/>
              </a:rPr>
              <a:t>２０１９年６月６日</a:t>
            </a:r>
            <a:endParaRPr lang="en-US" altLang="ja-JP" sz="1600" dirty="0">
              <a:solidFill>
                <a:prstClr val="black"/>
              </a:solidFill>
              <a:latin typeface="HGP創英角ｺﾞｼｯｸUB" pitchFamily="50" charset="-128"/>
              <a:ea typeface="HGP創英角ｺﾞｼｯｸUB" pitchFamily="50" charset="-128"/>
            </a:endParaRPr>
          </a:p>
          <a:p>
            <a:pPr algn="ctr"/>
            <a:r>
              <a:rPr lang="ja-JP" altLang="en-US" sz="1600" dirty="0">
                <a:solidFill>
                  <a:prstClr val="black"/>
                </a:solidFill>
                <a:latin typeface="HGP創英角ｺﾞｼｯｸUB" pitchFamily="50" charset="-128"/>
                <a:ea typeface="HGP創英角ｺﾞｼｯｸUB" pitchFamily="50" charset="-128"/>
              </a:rPr>
              <a:t>（一社）日本ガス協会   角田  憲司</a:t>
            </a:r>
            <a:endParaRPr lang="en-US" altLang="ja-JP" sz="1600" dirty="0">
              <a:solidFill>
                <a:prstClr val="black"/>
              </a:solidFill>
              <a:latin typeface="HGP創英角ｺﾞｼｯｸUB" pitchFamily="50" charset="-128"/>
              <a:ea typeface="HGP創英角ｺﾞｼｯｸUB" pitchFamily="50" charset="-128"/>
            </a:endParaRPr>
          </a:p>
          <a:p>
            <a:pPr algn="ctr"/>
            <a:r>
              <a:rPr lang="en-US" altLang="ja-JP" sz="1600" dirty="0">
                <a:solidFill>
                  <a:prstClr val="black"/>
                </a:solidFill>
                <a:latin typeface="HGP創英角ｺﾞｼｯｸUB" pitchFamily="50" charset="-128"/>
                <a:ea typeface="HGP創英角ｺﾞｼｯｸUB" pitchFamily="50" charset="-128"/>
              </a:rPr>
              <a:t>tsunoda.kenji@gas.or.jp</a:t>
            </a:r>
          </a:p>
        </p:txBody>
      </p:sp>
      <p:sp>
        <p:nvSpPr>
          <p:cNvPr id="7" name="スライド番号プレースホルダー 6"/>
          <p:cNvSpPr>
            <a:spLocks noGrp="1"/>
          </p:cNvSpPr>
          <p:nvPr>
            <p:ph type="sldNum" sz="quarter" idx="12"/>
          </p:nvPr>
        </p:nvSpPr>
        <p:spPr>
          <a:xfrm>
            <a:off x="7010400" y="6504600"/>
            <a:ext cx="2133600" cy="365125"/>
          </a:xfrm>
        </p:spPr>
        <p:txBody>
          <a:bodyPr/>
          <a:lstStyle/>
          <a:p>
            <a:fld id="{2D3C8E6B-077E-4A71-BE22-186BAE43F08F}" type="slidenum">
              <a:rPr lang="ja-JP" altLang="en-US" sz="1400">
                <a:solidFill>
                  <a:prstClr val="black"/>
                </a:solidFill>
                <a:latin typeface="HGP創英角ｺﾞｼｯｸUB" panose="020B0900000000000000" pitchFamily="50" charset="-128"/>
                <a:ea typeface="HGP創英角ｺﾞｼｯｸUB" panose="020B0900000000000000" pitchFamily="50" charset="-128"/>
              </a:rPr>
              <a:pPr/>
              <a:t>1</a:t>
            </a:fld>
            <a:endParaRPr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6" name="テキスト ボックス 5"/>
          <p:cNvSpPr txBox="1"/>
          <p:nvPr/>
        </p:nvSpPr>
        <p:spPr>
          <a:xfrm>
            <a:off x="365448" y="3068960"/>
            <a:ext cx="8503846" cy="2492990"/>
          </a:xfrm>
          <a:prstGeom prst="rect">
            <a:avLst/>
          </a:prstGeom>
          <a:noFill/>
          <a:ln>
            <a:solidFill>
              <a:schemeClr val="tx1"/>
            </a:solidFill>
            <a:prstDash val="sysDash"/>
          </a:ln>
        </p:spPr>
        <p:txBody>
          <a:bodyPr wrap="square">
            <a:spAutoFit/>
          </a:bodyPr>
          <a:lstStyle/>
          <a:p>
            <a:pPr algn="ctr">
              <a:defRPr/>
            </a:pPr>
            <a:endParaRPr lang="en-US" altLang="ja-JP" sz="100" dirty="0">
              <a:solidFill>
                <a:srgbClr val="000000"/>
              </a:solidFill>
              <a:latin typeface="HGP創英角ｺﾞｼｯｸUB" panose="020B0900000000000000" pitchFamily="50" charset="-128"/>
              <a:ea typeface="HGP創英角ｺﾞｼｯｸUB" panose="020B0900000000000000" pitchFamily="50" charset="-128"/>
            </a:endParaRPr>
          </a:p>
          <a:p>
            <a:pPr algn="ctr">
              <a:spcAft>
                <a:spcPts val="600"/>
              </a:spcAft>
              <a:defRPr/>
            </a:pPr>
            <a:r>
              <a:rPr lang="ja-JP" altLang="en-US" sz="1600" u="sng" dirty="0">
                <a:solidFill>
                  <a:srgbClr val="000000"/>
                </a:solidFill>
                <a:latin typeface="HGP創英角ｺﾞｼｯｸUB" panose="020B0900000000000000" pitchFamily="50" charset="-128"/>
                <a:ea typeface="HGP創英角ｺﾞｼｯｸUB" panose="020B0900000000000000" pitchFamily="50" charset="-128"/>
              </a:rPr>
              <a:t>目    次</a:t>
            </a:r>
            <a:r>
              <a:rPr lang="ja-JP" altLang="en-US" dirty="0">
                <a:solidFill>
                  <a:srgbClr val="000000"/>
                </a:solidFill>
                <a:latin typeface="HGP創英角ｺﾞｼｯｸUB" panose="020B0900000000000000" pitchFamily="50" charset="-128"/>
                <a:ea typeface="HGP創英角ｺﾞｼｯｸUB" panose="020B0900000000000000" pitchFamily="50" charset="-128"/>
              </a:rPr>
              <a:t>        </a:t>
            </a:r>
            <a:endParaRPr lang="en-US" altLang="ja-JP" dirty="0">
              <a:solidFill>
                <a:srgbClr val="000000"/>
              </a:solidFill>
              <a:latin typeface="HGP創英角ｺﾞｼｯｸUB" panose="020B0900000000000000" pitchFamily="50" charset="-128"/>
              <a:ea typeface="HGP創英角ｺﾞｼｯｸUB" panose="020B0900000000000000" pitchFamily="50" charset="-128"/>
            </a:endParaRPr>
          </a:p>
          <a:p>
            <a:r>
              <a:rPr lang="en-US" altLang="ja-JP" sz="1600" dirty="0">
                <a:solidFill>
                  <a:prstClr val="black"/>
                </a:solidFill>
                <a:latin typeface="HGP創英角ｺﾞｼｯｸUB" pitchFamily="50" charset="-128"/>
                <a:ea typeface="HGP創英角ｺﾞｼｯｸUB" pitchFamily="50" charset="-128"/>
              </a:rPr>
              <a:t>Ⅰ.</a:t>
            </a:r>
            <a:r>
              <a:rPr lang="ja-JP" altLang="en-US" sz="1600" dirty="0">
                <a:solidFill>
                  <a:prstClr val="black"/>
                </a:solidFill>
                <a:latin typeface="HGP創英角ｺﾞｼｯｸUB" pitchFamily="50" charset="-128"/>
                <a:ea typeface="HGP創英角ｺﾞｼｯｸUB" pitchFamily="50" charset="-128"/>
              </a:rPr>
              <a:t>　はじめに　　　　　　　　　　　　　　　　　　　　　　　　　　　　　　　　　　　　　　　　　　　　　　　</a:t>
            </a:r>
            <a:r>
              <a:rPr lang="ja-JP" altLang="en-US" sz="1600" dirty="0" smtClean="0">
                <a:solidFill>
                  <a:prstClr val="black"/>
                </a:solidFill>
                <a:latin typeface="HGP創英角ｺﾞｼｯｸUB" pitchFamily="50" charset="-128"/>
                <a:ea typeface="HGP創英角ｺﾞｼｯｸUB" pitchFamily="50" charset="-128"/>
              </a:rPr>
              <a:t>　</a:t>
            </a:r>
            <a:r>
              <a:rPr lang="ja-JP" altLang="en-US" sz="1600" dirty="0">
                <a:solidFill>
                  <a:prstClr val="black"/>
                </a:solidFill>
                <a:latin typeface="HGP創英角ｺﾞｼｯｸUB" pitchFamily="50" charset="-128"/>
                <a:ea typeface="HGP創英角ｺﾞｼｯｸUB" pitchFamily="50" charset="-128"/>
              </a:rPr>
              <a:t>　</a:t>
            </a:r>
            <a:r>
              <a:rPr lang="ja-JP" altLang="en-US" sz="1200" dirty="0">
                <a:solidFill>
                  <a:prstClr val="black"/>
                </a:solidFill>
                <a:latin typeface="HGP創英角ｺﾞｼｯｸUB" pitchFamily="50" charset="-128"/>
                <a:ea typeface="HGP創英角ｺﾞｼｯｸUB" pitchFamily="50" charset="-128"/>
              </a:rPr>
              <a:t>　</a:t>
            </a:r>
            <a:r>
              <a:rPr lang="ja-JP" altLang="en-US" sz="1000" dirty="0">
                <a:solidFill>
                  <a:prstClr val="black"/>
                </a:solidFill>
                <a:latin typeface="HGP創英角ｺﾞｼｯｸUB" pitchFamily="50" charset="-128"/>
                <a:ea typeface="HGP創英角ｺﾞｼｯｸUB" pitchFamily="50" charset="-128"/>
              </a:rPr>
              <a:t>　</a:t>
            </a:r>
            <a:r>
              <a:rPr lang="ja-JP" altLang="en-US" sz="800" dirty="0">
                <a:solidFill>
                  <a:prstClr val="black"/>
                </a:solidFill>
                <a:latin typeface="HGP創英角ｺﾞｼｯｸUB" pitchFamily="50" charset="-128"/>
                <a:ea typeface="HGP創英角ｺﾞｼｯｸUB" pitchFamily="50" charset="-128"/>
              </a:rPr>
              <a:t>　</a:t>
            </a:r>
            <a:r>
              <a:rPr lang="ja-JP" altLang="en-US" sz="1600" dirty="0" smtClean="0">
                <a:solidFill>
                  <a:prstClr val="black"/>
                </a:solidFill>
                <a:latin typeface="HGP創英角ｺﾞｼｯｸUB" pitchFamily="50" charset="-128"/>
                <a:ea typeface="HGP創英角ｺﾞｼｯｸUB" pitchFamily="50" charset="-128"/>
              </a:rPr>
              <a:t>３</a:t>
            </a:r>
            <a:endParaRPr lang="en-US" altLang="ja-JP" sz="1600" dirty="0">
              <a:solidFill>
                <a:prstClr val="black"/>
              </a:solidFill>
              <a:latin typeface="HGP創英角ｺﾞｼｯｸUB" pitchFamily="50" charset="-128"/>
              <a:ea typeface="HGP創英角ｺﾞｼｯｸUB" pitchFamily="50" charset="-128"/>
            </a:endParaRPr>
          </a:p>
          <a:p>
            <a:pPr>
              <a:lnSpc>
                <a:spcPct val="150000"/>
              </a:lnSpc>
              <a:spcBef>
                <a:spcPts val="600"/>
              </a:spcBef>
              <a:defRPr/>
            </a:pPr>
            <a:r>
              <a:rPr lang="en-US" altLang="ja-JP" sz="1600" dirty="0">
                <a:solidFill>
                  <a:prstClr val="black"/>
                </a:solidFill>
                <a:latin typeface="HGP創英角ｺﾞｼｯｸUB" pitchFamily="50" charset="-128"/>
                <a:ea typeface="HGP創英角ｺﾞｼｯｸUB" pitchFamily="50" charset="-128"/>
              </a:rPr>
              <a:t>Ⅱ.</a:t>
            </a:r>
            <a:r>
              <a:rPr lang="ja-JP" altLang="en-US" sz="1600" dirty="0">
                <a:solidFill>
                  <a:prstClr val="black"/>
                </a:solidFill>
                <a:latin typeface="HGP創英角ｺﾞｼｯｸUB" pitchFamily="50" charset="-128"/>
                <a:ea typeface="HGP創英角ｺﾞｼｯｸUB" pitchFamily="50" charset="-128"/>
              </a:rPr>
              <a:t>　ＬＰ</a:t>
            </a:r>
            <a:r>
              <a:rPr lang="ja-JP" altLang="en-US" sz="1600" dirty="0" smtClean="0">
                <a:solidFill>
                  <a:prstClr val="black"/>
                </a:solidFill>
                <a:latin typeface="HGP創英角ｺﾞｼｯｸUB" pitchFamily="50" charset="-128"/>
                <a:ea typeface="HGP創英角ｺﾞｼｯｸUB" pitchFamily="50" charset="-128"/>
              </a:rPr>
              <a:t>ガスはもう伸びないのか？ ～ＬＰガスの</a:t>
            </a:r>
            <a:r>
              <a:rPr lang="ja-JP" altLang="en-US" sz="1600" dirty="0">
                <a:solidFill>
                  <a:prstClr val="black"/>
                </a:solidFill>
                <a:latin typeface="HGP創英角ｺﾞｼｯｸUB" pitchFamily="50" charset="-128"/>
                <a:ea typeface="HGP創英角ｺﾞｼｯｸUB" pitchFamily="50" charset="-128"/>
              </a:rPr>
              <a:t>需要開発の</a:t>
            </a:r>
            <a:r>
              <a:rPr lang="ja-JP" altLang="en-US" sz="1600" dirty="0" smtClean="0">
                <a:solidFill>
                  <a:prstClr val="black"/>
                </a:solidFill>
                <a:latin typeface="HGP創英角ｺﾞｼｯｸUB" pitchFamily="50" charset="-128"/>
                <a:ea typeface="HGP創英角ｺﾞｼｯｸUB" pitchFamily="50" charset="-128"/>
              </a:rPr>
              <a:t>あり方～</a:t>
            </a:r>
            <a:r>
              <a:rPr lang="ja-JP" altLang="en-US" sz="1600" dirty="0">
                <a:solidFill>
                  <a:prstClr val="black"/>
                </a:solidFill>
                <a:latin typeface="HGP創英角ｺﾞｼｯｸUB" pitchFamily="50" charset="-128"/>
                <a:ea typeface="HGP創英角ｺﾞｼｯｸUB" pitchFamily="50" charset="-128"/>
              </a:rPr>
              <a:t>　　</a:t>
            </a:r>
            <a:r>
              <a:rPr lang="ja-JP" altLang="en-US" sz="1600" dirty="0" smtClean="0">
                <a:solidFill>
                  <a:prstClr val="black"/>
                </a:solidFill>
                <a:latin typeface="HGP創英角ｺﾞｼｯｸUB" pitchFamily="50" charset="-128"/>
                <a:ea typeface="HGP創英角ｺﾞｼｯｸUB" pitchFamily="50" charset="-128"/>
              </a:rPr>
              <a:t>                  </a:t>
            </a:r>
            <a:r>
              <a:rPr lang="ja-JP" altLang="en-US" sz="1600" dirty="0">
                <a:solidFill>
                  <a:prstClr val="black"/>
                </a:solidFill>
                <a:latin typeface="HGP創英角ｺﾞｼｯｸUB" pitchFamily="50" charset="-128"/>
                <a:ea typeface="HGP創英角ｺﾞｼｯｸUB" pitchFamily="50" charset="-128"/>
              </a:rPr>
              <a:t>　</a:t>
            </a:r>
            <a:r>
              <a:rPr lang="ja-JP" altLang="en-US" sz="1600" dirty="0" smtClean="0">
                <a:solidFill>
                  <a:prstClr val="black"/>
                </a:solidFill>
                <a:latin typeface="HGP創英角ｺﾞｼｯｸUB" pitchFamily="50" charset="-128"/>
                <a:ea typeface="HGP創英角ｺﾞｼｯｸUB" pitchFamily="50" charset="-128"/>
              </a:rPr>
              <a:t>　</a:t>
            </a:r>
            <a:r>
              <a:rPr lang="ja-JP" altLang="en-US" sz="1600" dirty="0">
                <a:solidFill>
                  <a:prstClr val="black"/>
                </a:solidFill>
                <a:latin typeface="HGP創英角ｺﾞｼｯｸUB" pitchFamily="50" charset="-128"/>
                <a:ea typeface="HGP創英角ｺﾞｼｯｸUB" pitchFamily="50" charset="-128"/>
              </a:rPr>
              <a:t>　　　</a:t>
            </a:r>
            <a:r>
              <a:rPr lang="ja-JP" altLang="en-US" sz="1100" dirty="0" smtClean="0">
                <a:solidFill>
                  <a:prstClr val="black"/>
                </a:solidFill>
                <a:latin typeface="HGP創英角ｺﾞｼｯｸUB" pitchFamily="50" charset="-128"/>
                <a:ea typeface="HGP創英角ｺﾞｼｯｸUB" pitchFamily="50" charset="-128"/>
              </a:rPr>
              <a:t>　</a:t>
            </a:r>
            <a:r>
              <a:rPr lang="ja-JP" altLang="en-US" sz="1600" dirty="0" smtClean="0">
                <a:solidFill>
                  <a:prstClr val="black"/>
                </a:solidFill>
                <a:latin typeface="HGP創英角ｺﾞｼｯｸUB" pitchFamily="50" charset="-128"/>
                <a:ea typeface="HGP創英角ｺﾞｼｯｸUB" pitchFamily="50" charset="-128"/>
              </a:rPr>
              <a:t>６</a:t>
            </a:r>
            <a:r>
              <a:rPr lang="en-US" altLang="ja-JP" sz="1600" dirty="0" smtClean="0">
                <a:solidFill>
                  <a:prstClr val="black"/>
                </a:solidFill>
                <a:latin typeface="HGP創英角ｺﾞｼｯｸUB" pitchFamily="50" charset="-128"/>
                <a:ea typeface="HGP創英角ｺﾞｼｯｸUB" pitchFamily="50" charset="-128"/>
              </a:rPr>
              <a:t> Ⅲ.</a:t>
            </a:r>
            <a:r>
              <a:rPr lang="ja-JP" altLang="en-US" sz="1600" dirty="0" smtClean="0">
                <a:solidFill>
                  <a:prstClr val="black"/>
                </a:solidFill>
                <a:latin typeface="HGP創英角ｺﾞｼｯｸUB" pitchFamily="50" charset="-128"/>
                <a:ea typeface="HGP創英角ｺﾞｼｯｸUB" pitchFamily="50" charset="-128"/>
              </a:rPr>
              <a:t>　新た</a:t>
            </a:r>
            <a:r>
              <a:rPr lang="ja-JP" altLang="en-US" sz="1600" dirty="0">
                <a:solidFill>
                  <a:prstClr val="black"/>
                </a:solidFill>
                <a:latin typeface="HGP創英角ｺﾞｼｯｸUB" pitchFamily="50" charset="-128"/>
                <a:ea typeface="HGP創英角ｺﾞｼｯｸUB" pitchFamily="50" charset="-128"/>
              </a:rPr>
              <a:t>な競争時代の中で、真にお客さまから選ばれるために何をすべき</a:t>
            </a:r>
            <a:r>
              <a:rPr lang="ja-JP" altLang="en-US" sz="1600" dirty="0" smtClean="0">
                <a:solidFill>
                  <a:prstClr val="black"/>
                </a:solidFill>
                <a:latin typeface="HGP創英角ｺﾞｼｯｸUB" pitchFamily="50" charset="-128"/>
                <a:ea typeface="HGP創英角ｺﾞｼｯｸUB" pitchFamily="50" charset="-128"/>
              </a:rPr>
              <a:t>か　</a:t>
            </a:r>
            <a:r>
              <a:rPr lang="ja-JP" altLang="en-US" sz="1600" dirty="0">
                <a:solidFill>
                  <a:prstClr val="black"/>
                </a:solidFill>
                <a:latin typeface="HGP創英角ｺﾞｼｯｸUB" pitchFamily="50" charset="-128"/>
                <a:ea typeface="HGP創英角ｺﾞｼｯｸUB" pitchFamily="50" charset="-128"/>
              </a:rPr>
              <a:t>　　</a:t>
            </a:r>
            <a:r>
              <a:rPr lang="ja-JP" altLang="en-US" sz="1600" dirty="0" smtClean="0">
                <a:solidFill>
                  <a:prstClr val="black"/>
                </a:solidFill>
                <a:latin typeface="HGP創英角ｺﾞｼｯｸUB" pitchFamily="50" charset="-128"/>
                <a:ea typeface="HGP創英角ｺﾞｼｯｸUB" pitchFamily="50" charset="-128"/>
              </a:rPr>
              <a:t>　　</a:t>
            </a:r>
            <a:r>
              <a:rPr lang="ja-JP" altLang="en-US" sz="1600" dirty="0">
                <a:solidFill>
                  <a:prstClr val="black"/>
                </a:solidFill>
                <a:latin typeface="HGP創英角ｺﾞｼｯｸUB" pitchFamily="50" charset="-128"/>
                <a:ea typeface="HGP創英角ｺﾞｼｯｸUB" pitchFamily="50" charset="-128"/>
              </a:rPr>
              <a:t>　　　　　　</a:t>
            </a:r>
            <a:r>
              <a:rPr lang="ja-JP" altLang="en-US" sz="1600" dirty="0" smtClean="0">
                <a:solidFill>
                  <a:prstClr val="black"/>
                </a:solidFill>
                <a:latin typeface="HGP創英角ｺﾞｼｯｸUB" pitchFamily="50" charset="-128"/>
                <a:ea typeface="HGP創英角ｺﾞｼｯｸUB" pitchFamily="50" charset="-128"/>
              </a:rPr>
              <a:t>１５</a:t>
            </a:r>
            <a:r>
              <a:rPr lang="ja-JP" altLang="en-US" sz="1600" dirty="0">
                <a:solidFill>
                  <a:prstClr val="black"/>
                </a:solidFill>
                <a:latin typeface="HGP創英角ｺﾞｼｯｸUB" pitchFamily="50" charset="-128"/>
                <a:ea typeface="HGP創英角ｺﾞｼｯｸUB" pitchFamily="50" charset="-128"/>
              </a:rPr>
              <a:t>　　　　　　　　　　　　　　　　　　　　　　　　　　　　　　　　　　</a:t>
            </a:r>
          </a:p>
          <a:p>
            <a:pPr>
              <a:spcBef>
                <a:spcPts val="600"/>
              </a:spcBef>
              <a:defRPr/>
            </a:pPr>
            <a:r>
              <a:rPr lang="ja-JP" altLang="en-US" sz="1600" dirty="0">
                <a:solidFill>
                  <a:prstClr val="black"/>
                </a:solidFill>
                <a:latin typeface="HGP創英角ｺﾞｼｯｸUB" pitchFamily="50" charset="-128"/>
                <a:ea typeface="HGP創英角ｺﾞｼｯｸUB" pitchFamily="50" charset="-128"/>
              </a:rPr>
              <a:t>　１． 率先して望ましいスイッチング環境の整備を</a:t>
            </a:r>
            <a:r>
              <a:rPr lang="ja-JP" altLang="en-US" sz="1600" dirty="0" smtClean="0">
                <a:solidFill>
                  <a:prstClr val="black"/>
                </a:solidFill>
                <a:latin typeface="HGP創英角ｺﾞｼｯｸUB" pitchFamily="50" charset="-128"/>
                <a:ea typeface="HGP創英角ｺﾞｼｯｸUB" pitchFamily="50" charset="-128"/>
              </a:rPr>
              <a:t>する</a:t>
            </a:r>
            <a:r>
              <a:rPr lang="ja-JP" altLang="en-US" sz="1600" dirty="0">
                <a:solidFill>
                  <a:prstClr val="black"/>
                </a:solidFill>
                <a:latin typeface="HGP創英角ｺﾞｼｯｸUB" pitchFamily="50" charset="-128"/>
                <a:ea typeface="HGP創英角ｺﾞｼｯｸUB" pitchFamily="50" charset="-128"/>
              </a:rPr>
              <a:t>　　　　　　　　　　　　　　　　　　　　　　　</a:t>
            </a:r>
            <a:r>
              <a:rPr lang="ja-JP" altLang="en-US" sz="1400" dirty="0">
                <a:solidFill>
                  <a:prstClr val="black"/>
                </a:solidFill>
                <a:latin typeface="HGP創英角ｺﾞｼｯｸUB" pitchFamily="50" charset="-128"/>
                <a:ea typeface="HGP創英角ｺﾞｼｯｸUB" pitchFamily="50" charset="-128"/>
              </a:rPr>
              <a:t>　</a:t>
            </a:r>
            <a:r>
              <a:rPr lang="ja-JP" altLang="en-US" sz="1600" dirty="0">
                <a:solidFill>
                  <a:prstClr val="black"/>
                </a:solidFill>
                <a:latin typeface="HGP創英角ｺﾞｼｯｸUB" pitchFamily="50" charset="-128"/>
                <a:ea typeface="HGP創英角ｺﾞｼｯｸUB" pitchFamily="50" charset="-128"/>
              </a:rPr>
              <a:t>　</a:t>
            </a:r>
            <a:r>
              <a:rPr lang="ja-JP" altLang="en-US" sz="1600" dirty="0" smtClean="0">
                <a:solidFill>
                  <a:prstClr val="black"/>
                </a:solidFill>
                <a:latin typeface="HGP創英角ｺﾞｼｯｸUB" pitchFamily="50" charset="-128"/>
                <a:ea typeface="HGP創英角ｺﾞｼｯｸUB" pitchFamily="50" charset="-128"/>
              </a:rPr>
              <a:t>１７</a:t>
            </a:r>
            <a:r>
              <a:rPr lang="ja-JP" altLang="en-US" sz="1600" dirty="0">
                <a:solidFill>
                  <a:prstClr val="black"/>
                </a:solidFill>
                <a:latin typeface="HGP創英角ｺﾞｼｯｸUB" pitchFamily="50" charset="-128"/>
                <a:ea typeface="HGP創英角ｺﾞｼｯｸUB" pitchFamily="50" charset="-128"/>
              </a:rPr>
              <a:t>　　</a:t>
            </a:r>
          </a:p>
          <a:p>
            <a:pPr>
              <a:spcBef>
                <a:spcPts val="600"/>
              </a:spcBef>
              <a:defRPr/>
            </a:pPr>
            <a:r>
              <a:rPr lang="ja-JP" altLang="en-US" sz="1600" dirty="0">
                <a:solidFill>
                  <a:prstClr val="black"/>
                </a:solidFill>
                <a:latin typeface="HGP創英角ｺﾞｼｯｸUB" pitchFamily="50" charset="-128"/>
                <a:ea typeface="HGP創英角ｺﾞｼｯｸUB" pitchFamily="50" charset="-128"/>
              </a:rPr>
              <a:t>　２． 「保安の見える化・サービス化」で、お客さまとの信頼関係を築く　　　　　　　　　　　　　　</a:t>
            </a:r>
            <a:r>
              <a:rPr lang="ja-JP" altLang="en-US" sz="1200" dirty="0">
                <a:solidFill>
                  <a:prstClr val="black"/>
                </a:solidFill>
                <a:latin typeface="HGP創英角ｺﾞｼｯｸUB" pitchFamily="50" charset="-128"/>
                <a:ea typeface="HGP創英角ｺﾞｼｯｸUB" pitchFamily="50" charset="-128"/>
              </a:rPr>
              <a:t>　　</a:t>
            </a:r>
            <a:r>
              <a:rPr lang="ja-JP" altLang="en-US" sz="1600" dirty="0" smtClean="0">
                <a:solidFill>
                  <a:prstClr val="black"/>
                </a:solidFill>
                <a:latin typeface="HGP創英角ｺﾞｼｯｸUB" pitchFamily="50" charset="-128"/>
                <a:ea typeface="HGP創英角ｺﾞｼｯｸUB" pitchFamily="50" charset="-128"/>
              </a:rPr>
              <a:t>２６</a:t>
            </a:r>
            <a:r>
              <a:rPr lang="ja-JP" altLang="en-US" sz="1600" dirty="0">
                <a:solidFill>
                  <a:prstClr val="black"/>
                </a:solidFill>
                <a:latin typeface="HGP創英角ｺﾞｼｯｸUB" pitchFamily="50" charset="-128"/>
                <a:ea typeface="HGP創英角ｺﾞｼｯｸUB" pitchFamily="50" charset="-128"/>
              </a:rPr>
              <a:t>　　　　　　　　　　　　　　　　　　　　　　　　　　　</a:t>
            </a:r>
          </a:p>
          <a:p>
            <a:pPr>
              <a:spcBef>
                <a:spcPts val="600"/>
              </a:spcBef>
              <a:defRPr/>
            </a:pPr>
            <a:r>
              <a:rPr lang="ja-JP" altLang="en-US" sz="1600" dirty="0">
                <a:solidFill>
                  <a:prstClr val="black"/>
                </a:solidFill>
                <a:latin typeface="HGP創英角ｺﾞｼｯｸUB" pitchFamily="50" charset="-128"/>
                <a:ea typeface="HGP創英角ｺﾞｼｯｸUB" pitchFamily="50" charset="-128"/>
              </a:rPr>
              <a:t>　３．お客さまから色々なお仕事を受注することで、お客さまとの信頼関係をより強固にする　　</a:t>
            </a:r>
            <a:r>
              <a:rPr lang="ja-JP" altLang="en-US" sz="1600" dirty="0" smtClean="0">
                <a:solidFill>
                  <a:prstClr val="black"/>
                </a:solidFill>
                <a:latin typeface="HGP創英角ｺﾞｼｯｸUB" pitchFamily="50" charset="-128"/>
                <a:ea typeface="HGP創英角ｺﾞｼｯｸUB" pitchFamily="50" charset="-128"/>
              </a:rPr>
              <a:t>３０</a:t>
            </a:r>
            <a:r>
              <a:rPr lang="ja-JP" altLang="en-US" sz="1600" dirty="0">
                <a:solidFill>
                  <a:prstClr val="black"/>
                </a:solidFill>
                <a:latin typeface="HGP創英角ｺﾞｼｯｸUB" pitchFamily="50" charset="-128"/>
                <a:ea typeface="HGP創英角ｺﾞｼｯｸUB" pitchFamily="50" charset="-128"/>
              </a:rPr>
              <a:t>　</a:t>
            </a:r>
            <a:endParaRPr lang="en-US" altLang="ja-JP" dirty="0">
              <a:solidFill>
                <a:prstClr val="black"/>
              </a:solidFill>
              <a:latin typeface="HGP創英角ｺﾞｼｯｸUB" pitchFamily="50" charset="-128"/>
              <a:ea typeface="HGP創英角ｺﾞｼｯｸUB" pitchFamily="50" charset="-128"/>
            </a:endParaRPr>
          </a:p>
        </p:txBody>
      </p:sp>
      <p:sp>
        <p:nvSpPr>
          <p:cNvPr id="8" name="テキスト ボックス 8">
            <a:extLst>
              <a:ext uri="{FF2B5EF4-FFF2-40B4-BE49-F238E27FC236}">
                <a16:creationId xmlns="" xmlns:a16="http://schemas.microsoft.com/office/drawing/2014/main" id="{533B6579-A207-401D-9C4B-41FBE7163720}"/>
              </a:ext>
            </a:extLst>
          </p:cNvPr>
          <p:cNvSpPr txBox="1">
            <a:spLocks noChangeArrowheads="1"/>
          </p:cNvSpPr>
          <p:nvPr/>
        </p:nvSpPr>
        <p:spPr bwMode="auto">
          <a:xfrm>
            <a:off x="107950" y="115888"/>
            <a:ext cx="77044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en-US" altLang="ja-JP" sz="1600" dirty="0">
                <a:solidFill>
                  <a:prstClr val="black"/>
                </a:solidFill>
                <a:latin typeface="HGP創英角ｺﾞｼｯｸUB" panose="020B0900000000000000" pitchFamily="50" charset="-128"/>
                <a:ea typeface="HGP創英角ｺﾞｼｯｸUB" panose="020B0900000000000000" pitchFamily="50" charset="-128"/>
              </a:rPr>
              <a:t>【</a:t>
            </a:r>
            <a:r>
              <a:rPr lang="ja-JP" altLang="ja-JP" sz="1600" dirty="0">
                <a:solidFill>
                  <a:prstClr val="black"/>
                </a:solidFill>
                <a:latin typeface="HGP創英角ｺﾞｼｯｸUB" panose="020B0900000000000000" pitchFamily="50" charset="-128"/>
                <a:ea typeface="HGP創英角ｺﾞｼｯｸUB" panose="020B0900000000000000" pitchFamily="50" charset="-128"/>
                <a:cs typeface="Times New Roman"/>
              </a:rPr>
              <a:t>全国</a:t>
            </a:r>
            <a:r>
              <a:rPr lang="ja-JP" altLang="en-US" sz="1600" dirty="0">
                <a:solidFill>
                  <a:prstClr val="black"/>
                </a:solidFill>
                <a:latin typeface="HGP創英角ｺﾞｼｯｸUB" panose="020B0900000000000000" pitchFamily="50" charset="-128"/>
                <a:ea typeface="HGP創英角ｺﾞｼｯｸUB" panose="020B0900000000000000" pitchFamily="50" charset="-128"/>
                <a:cs typeface="Times New Roman"/>
              </a:rPr>
              <a:t>ＬＰガス</a:t>
            </a:r>
            <a:r>
              <a:rPr lang="ja-JP" altLang="ja-JP" sz="1600" dirty="0">
                <a:solidFill>
                  <a:prstClr val="black"/>
                </a:solidFill>
                <a:latin typeface="HGP創英角ｺﾞｼｯｸUB" panose="020B0900000000000000" pitchFamily="50" charset="-128"/>
                <a:ea typeface="HGP創英角ｺﾞｼｯｸUB" panose="020B0900000000000000" pitchFamily="50" charset="-128"/>
                <a:cs typeface="Times New Roman"/>
              </a:rPr>
              <a:t>協会</a:t>
            </a:r>
            <a:r>
              <a:rPr lang="ja-JP" altLang="en-US" sz="1600" dirty="0">
                <a:solidFill>
                  <a:prstClr val="black"/>
                </a:solidFill>
                <a:latin typeface="HGP創英角ｺﾞｼｯｸUB" panose="020B0900000000000000" pitchFamily="50" charset="-128"/>
                <a:ea typeface="HGP創英角ｺﾞｼｯｸUB" panose="020B0900000000000000" pitchFamily="50" charset="-128"/>
                <a:cs typeface="Times New Roman"/>
              </a:rPr>
              <a:t> </a:t>
            </a:r>
            <a:r>
              <a:rPr lang="ja-JP" altLang="en-US" sz="1600" dirty="0" smtClean="0">
                <a:solidFill>
                  <a:prstClr val="black"/>
                </a:solidFill>
                <a:latin typeface="HGP創英角ｺﾞｼｯｸUB" panose="020B0900000000000000" pitchFamily="50" charset="-128"/>
                <a:ea typeface="HGP創英角ｺﾞｼｯｸUB" panose="020B0900000000000000" pitchFamily="50" charset="-128"/>
                <a:cs typeface="Times New Roman"/>
              </a:rPr>
              <a:t>通常総会　統合１０周年記念講演会</a:t>
            </a:r>
            <a:r>
              <a:rPr lang="ja-JP" altLang="en-US" sz="1600" dirty="0" smtClean="0">
                <a:solidFill>
                  <a:prstClr val="black"/>
                </a:solidFill>
                <a:latin typeface="HGP創英角ｺﾞｼｯｸUB" panose="020B0900000000000000" pitchFamily="50" charset="-128"/>
                <a:ea typeface="HGP創英角ｺﾞｼｯｸUB" panose="020B0900000000000000" pitchFamily="50" charset="-128"/>
              </a:rPr>
              <a:t>資料</a:t>
            </a:r>
            <a:r>
              <a:rPr lang="en-US" altLang="ja-JP" sz="1600" dirty="0">
                <a:solidFill>
                  <a:prstClr val="black"/>
                </a:solidFill>
                <a:latin typeface="HGP創英角ｺﾞｼｯｸUB" panose="020B0900000000000000" pitchFamily="50" charset="-128"/>
                <a:ea typeface="HGP創英角ｺﾞｼｯｸUB" panose="020B0900000000000000" pitchFamily="50" charset="-128"/>
              </a:rPr>
              <a:t>】</a:t>
            </a:r>
            <a:endParaRPr lang="ja-JP" altLang="en-US" sz="16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9" name="AutoShape 2"/>
          <p:cNvSpPr>
            <a:spLocks noChangeArrowheads="1"/>
          </p:cNvSpPr>
          <p:nvPr/>
        </p:nvSpPr>
        <p:spPr bwMode="auto">
          <a:xfrm>
            <a:off x="395536" y="1844824"/>
            <a:ext cx="8424862" cy="1152128"/>
          </a:xfrm>
          <a:prstGeom prst="foldedCorner">
            <a:avLst>
              <a:gd name="adj" fmla="val 26455"/>
            </a:avLst>
          </a:prstGeom>
          <a:gradFill rotWithShape="0">
            <a:gsLst>
              <a:gs pos="0">
                <a:srgbClr val="FFFF00"/>
              </a:gs>
              <a:gs pos="50000">
                <a:srgbClr val="FFFFFF"/>
              </a:gs>
              <a:gs pos="100000">
                <a:srgbClr val="FFFF00"/>
              </a:gs>
            </a:gsLst>
            <a:lin ang="5400000" scaled="1"/>
          </a:gradFill>
          <a:ln w="9525">
            <a:solidFill>
              <a:sysClr val="windowText" lastClr="000000"/>
            </a:solidFill>
            <a:round/>
            <a:headEnd/>
            <a:tailEnd/>
          </a:ln>
          <a:effectLst>
            <a:outerShdw dist="107763" dir="18900000" algn="ctr" rotWithShape="0">
              <a:srgbClr val="EEECE1">
                <a:alpha val="50000"/>
              </a:srgbClr>
            </a:outerShdw>
          </a:effec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eaLnBrk="0" fontAlgn="auto" latinLnBrk="0" hangingPunct="0">
              <a:lnSpc>
                <a:spcPct val="100000"/>
              </a:lnSpc>
              <a:spcBef>
                <a:spcPts val="0"/>
              </a:spcBef>
              <a:spcAft>
                <a:spcPts val="0"/>
              </a:spcAft>
              <a:buClrTx/>
              <a:buSzTx/>
              <a:buFont typeface="Arial" charset="0"/>
              <a:buNone/>
              <a:tabLst/>
              <a:defRPr/>
            </a:pPr>
            <a:endParaRPr kumimoji="1" lang="en-US" altLang="ja-JP" sz="2400" b="0" i="0" u="none" strike="noStrike" kern="100" cap="none" spc="0" normalizeH="0" baseline="0" noProof="0" dirty="0" smtClean="0">
              <a:ln>
                <a:noFill/>
              </a:ln>
              <a:solidFill>
                <a:prstClr val="black"/>
              </a:solidFill>
              <a:effectLst/>
              <a:uLnTx/>
              <a:uFillTx/>
              <a:latin typeface="HGP創英角ｺﾞｼｯｸUB" pitchFamily="50" charset="-128"/>
              <a:ea typeface="HGP創英角ｺﾞｼｯｸUB" pitchFamily="50" charset="-128"/>
              <a:cs typeface="Courier New"/>
            </a:endParaRPr>
          </a:p>
          <a:p>
            <a:pPr lvl="0" algn="ctr" eaLnBrk="1" hangingPunct="1">
              <a:spcBef>
                <a:spcPts val="0"/>
              </a:spcBef>
              <a:buNone/>
            </a:pPr>
            <a:endParaRPr lang="en-US" altLang="ja-JP" sz="1600" dirty="0" smtClean="0">
              <a:solidFill>
                <a:prstClr val="black"/>
              </a:solidFill>
              <a:latin typeface="HGP創英角ｺﾞｼｯｸUB" pitchFamily="50" charset="-128"/>
              <a:ea typeface="HGP創英角ｺﾞｼｯｸUB" pitchFamily="50" charset="-128"/>
            </a:endParaRPr>
          </a:p>
          <a:p>
            <a:pPr lvl="0" algn="ctr" eaLnBrk="1" hangingPunct="1">
              <a:lnSpc>
                <a:spcPts val="2700"/>
              </a:lnSpc>
              <a:spcBef>
                <a:spcPts val="0"/>
              </a:spcBef>
              <a:buNone/>
            </a:pPr>
            <a:r>
              <a:rPr lang="ja-JP" altLang="en-US" sz="2600" dirty="0" smtClean="0">
                <a:solidFill>
                  <a:prstClr val="black"/>
                </a:solidFill>
                <a:latin typeface="HGP創英角ｺﾞｼｯｸUB" pitchFamily="50" charset="-128"/>
                <a:ea typeface="HGP創英角ｺﾞｼｯｸUB" pitchFamily="50" charset="-128"/>
              </a:rPr>
              <a:t>お客</a:t>
            </a:r>
            <a:r>
              <a:rPr lang="ja-JP" altLang="en-US" sz="2600" dirty="0">
                <a:solidFill>
                  <a:prstClr val="black"/>
                </a:solidFill>
                <a:latin typeface="HGP創英角ｺﾞｼｯｸUB" pitchFamily="50" charset="-128"/>
                <a:ea typeface="HGP創英角ｺﾞｼｯｸUB" pitchFamily="50" charset="-128"/>
              </a:rPr>
              <a:t>さまから選ばれることで持続的発展を遂げる</a:t>
            </a:r>
            <a:endParaRPr lang="en-US" altLang="ja-JP" sz="2600" dirty="0">
              <a:solidFill>
                <a:prstClr val="black"/>
              </a:solidFill>
              <a:latin typeface="HGP創英角ｺﾞｼｯｸUB" pitchFamily="50" charset="-128"/>
              <a:ea typeface="HGP創英角ｺﾞｼｯｸUB" pitchFamily="50" charset="-128"/>
            </a:endParaRPr>
          </a:p>
          <a:p>
            <a:pPr lvl="0" algn="ctr" eaLnBrk="1" hangingPunct="1">
              <a:lnSpc>
                <a:spcPts val="2700"/>
              </a:lnSpc>
              <a:spcBef>
                <a:spcPts val="600"/>
              </a:spcBef>
              <a:buNone/>
            </a:pPr>
            <a:r>
              <a:rPr lang="ja-JP" altLang="en-US" sz="2600" dirty="0">
                <a:solidFill>
                  <a:prstClr val="black"/>
                </a:solidFill>
                <a:latin typeface="HGP創英角ｺﾞｼｯｸUB" pitchFamily="50" charset="-128"/>
                <a:ea typeface="HGP創英角ｺﾞｼｯｸUB" pitchFamily="50" charset="-128"/>
              </a:rPr>
              <a:t>ＬＰガス事業者であるために</a:t>
            </a:r>
            <a:endParaRPr lang="en-US" altLang="ja-JP" sz="2600" dirty="0">
              <a:solidFill>
                <a:prstClr val="black"/>
              </a:solidFill>
              <a:latin typeface="HGP創英角ｺﾞｼｯｸUB" pitchFamily="50" charset="-128"/>
              <a:ea typeface="HGP創英角ｺﾞｼｯｸUB" pitchFamily="50" charset="-128"/>
            </a:endParaRPr>
          </a:p>
          <a:p>
            <a:pPr marL="0" marR="0" lvl="0" indent="0" algn="ctr" defTabSz="914400" eaLnBrk="0" fontAlgn="auto" latinLnBrk="0" hangingPunct="0">
              <a:lnSpc>
                <a:spcPct val="100000"/>
              </a:lnSpc>
              <a:spcBef>
                <a:spcPts val="0"/>
              </a:spcBef>
              <a:spcAft>
                <a:spcPts val="0"/>
              </a:spcAft>
              <a:buClrTx/>
              <a:buSzTx/>
              <a:buFont typeface="Arial" charset="0"/>
              <a:buNone/>
              <a:tabLst/>
              <a:defRPr/>
            </a:pPr>
            <a:endParaRPr kumimoji="1" lang="en-US" altLang="ja-JP" sz="1600" b="0" i="0" u="none" strike="noStrike" kern="100" cap="none" spc="0" normalizeH="0" baseline="0" noProof="0" dirty="0" smtClean="0">
              <a:ln>
                <a:noFill/>
              </a:ln>
              <a:solidFill>
                <a:prstClr val="black"/>
              </a:solidFill>
              <a:effectLst/>
              <a:uLnTx/>
              <a:uFillTx/>
              <a:latin typeface="HGP創英角ｺﾞｼｯｸUB" pitchFamily="50" charset="-128"/>
              <a:ea typeface="HGP創英角ｺﾞｼｯｸUB" pitchFamily="50" charset="-128"/>
              <a:cs typeface="Courier New"/>
            </a:endParaRPr>
          </a:p>
        </p:txBody>
      </p:sp>
    </p:spTree>
    <p:extLst>
      <p:ext uri="{BB962C8B-B14F-4D97-AF65-F5344CB8AC3E}">
        <p14:creationId xmlns:p14="http://schemas.microsoft.com/office/powerpoint/2010/main" val="2492767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1"/>
          <p:cNvSpPr>
            <a:spLocks noGrp="1"/>
          </p:cNvSpPr>
          <p:nvPr>
            <p:ph type="sldNum" sz="quarter" idx="12"/>
          </p:nvPr>
        </p:nvSpPr>
        <p:spPr bwMode="auto">
          <a:xfrm>
            <a:off x="7010400" y="6520261"/>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6E3A631C-4426-4958-873E-5E9F13770182}" type="slidenum">
              <a:rPr lang="ja-JP" altLang="en-US" sz="1400">
                <a:solidFill>
                  <a:prstClr val="black"/>
                </a:solidFill>
                <a:latin typeface="HGP創英角ｺﾞｼｯｸUB" panose="020B0900000000000000" pitchFamily="50" charset="-128"/>
                <a:ea typeface="HGP創英角ｺﾞｼｯｸUB" panose="020B0900000000000000" pitchFamily="50" charset="-128"/>
              </a:rPr>
              <a:pPr fontAlgn="base">
                <a:spcBef>
                  <a:spcPct val="0"/>
                </a:spcBef>
                <a:spcAft>
                  <a:spcPct val="0"/>
                </a:spcAft>
                <a:defRPr/>
              </a:pPr>
              <a:t>10</a:t>
            </a:fld>
            <a:endParaRPr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10" name="テキスト ボックス 9"/>
          <p:cNvSpPr txBox="1"/>
          <p:nvPr/>
        </p:nvSpPr>
        <p:spPr>
          <a:xfrm>
            <a:off x="244619" y="620688"/>
            <a:ext cx="5402465" cy="369332"/>
          </a:xfrm>
          <a:prstGeom prst="rect">
            <a:avLst/>
          </a:prstGeom>
          <a:noFill/>
        </p:spPr>
        <p:txBody>
          <a:bodyPr wrap="square" rtlCol="0">
            <a:spAutoFit/>
          </a:bodyPr>
          <a:lstStyle/>
          <a:p>
            <a:pPr>
              <a:defRPr/>
            </a:pPr>
            <a:r>
              <a:rPr lang="ja-JP" altLang="en-US" u="sng" dirty="0">
                <a:solidFill>
                  <a:srgbClr val="0000FF"/>
                </a:solidFill>
                <a:latin typeface="HGP創英角ｺﾞｼｯｸUB" panose="020B0900000000000000" pitchFamily="50" charset="-128"/>
                <a:ea typeface="HGP創英角ｺﾞｼｯｸUB" panose="020B0900000000000000" pitchFamily="50" charset="-128"/>
              </a:rPr>
              <a:t>■ 負のスパイラル化が進む中での需要開発のあり方</a:t>
            </a:r>
          </a:p>
        </p:txBody>
      </p:sp>
      <p:sp>
        <p:nvSpPr>
          <p:cNvPr id="2" name="下矢印 1"/>
          <p:cNvSpPr/>
          <p:nvPr/>
        </p:nvSpPr>
        <p:spPr>
          <a:xfrm>
            <a:off x="875178" y="4221088"/>
            <a:ext cx="288032" cy="15429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endParaRPr>
          </a:p>
        </p:txBody>
      </p:sp>
      <p:sp>
        <p:nvSpPr>
          <p:cNvPr id="4" name="テキスト ボックス 3"/>
          <p:cNvSpPr txBox="1"/>
          <p:nvPr/>
        </p:nvSpPr>
        <p:spPr>
          <a:xfrm>
            <a:off x="83091" y="4441215"/>
            <a:ext cx="1872206" cy="892552"/>
          </a:xfrm>
          <a:prstGeom prst="rect">
            <a:avLst/>
          </a:prstGeom>
          <a:noFill/>
        </p:spPr>
        <p:txBody>
          <a:bodyPr wrap="square" rtlCol="0">
            <a:spAutoFit/>
          </a:bodyPr>
          <a:lstStyle/>
          <a:p>
            <a:pPr algn="ctr">
              <a:defRPr/>
            </a:pPr>
            <a:r>
              <a:rPr lang="ja-JP" altLang="en-US" sz="1300" i="1" dirty="0">
                <a:solidFill>
                  <a:srgbClr val="FF0000"/>
                </a:solidFill>
                <a:latin typeface="HGP創英角ｺﾞｼｯｸUB" panose="020B0900000000000000" pitchFamily="50" charset="-128"/>
                <a:ea typeface="HGP創英角ｺﾞｼｯｸUB" panose="020B0900000000000000" pitchFamily="50" charset="-128"/>
              </a:rPr>
              <a:t>オール電化住宅</a:t>
            </a:r>
            <a:r>
              <a:rPr lang="ja-JP" altLang="en-US" sz="1300" i="1" dirty="0">
                <a:latin typeface="HGP創英角ｺﾞｼｯｸUB" panose="020B0900000000000000" pitchFamily="50" charset="-128"/>
                <a:ea typeface="HGP創英角ｺﾞｼｯｸUB" panose="020B0900000000000000" pitchFamily="50" charset="-128"/>
              </a:rPr>
              <a:t>にも</a:t>
            </a:r>
            <a:endParaRPr lang="en-US" altLang="ja-JP" sz="1300" i="1" dirty="0">
              <a:latin typeface="HGP創英角ｺﾞｼｯｸUB" panose="020B0900000000000000" pitchFamily="50" charset="-128"/>
              <a:ea typeface="HGP創英角ｺﾞｼｯｸUB" panose="020B0900000000000000" pitchFamily="50" charset="-128"/>
            </a:endParaRPr>
          </a:p>
          <a:p>
            <a:pPr algn="ctr">
              <a:defRPr/>
            </a:pPr>
            <a:r>
              <a:rPr lang="ja-JP" altLang="en-US" sz="1300" i="1" dirty="0">
                <a:solidFill>
                  <a:srgbClr val="FF0000"/>
                </a:solidFill>
                <a:latin typeface="HGP創英角ｺﾞｼｯｸUB" panose="020B0900000000000000" pitchFamily="50" charset="-128"/>
                <a:ea typeface="HGP創英角ｺﾞｼｯｸUB" panose="020B0900000000000000" pitchFamily="50" charset="-128"/>
              </a:rPr>
              <a:t>衣類乾燥機</a:t>
            </a:r>
            <a:r>
              <a:rPr lang="ja-JP" altLang="en-US" sz="1300" i="1" dirty="0">
                <a:latin typeface="HGP創英角ｺﾞｼｯｸUB" panose="020B0900000000000000" pitchFamily="50" charset="-128"/>
                <a:ea typeface="HGP創英角ｺﾞｼｯｸUB" panose="020B0900000000000000" pitchFamily="50" charset="-128"/>
              </a:rPr>
              <a:t>と</a:t>
            </a:r>
            <a:endParaRPr lang="en-US" altLang="ja-JP" sz="1300" i="1" dirty="0">
              <a:latin typeface="HGP創英角ｺﾞｼｯｸUB" panose="020B0900000000000000" pitchFamily="50" charset="-128"/>
              <a:ea typeface="HGP創英角ｺﾞｼｯｸUB" panose="020B0900000000000000" pitchFamily="50" charset="-128"/>
            </a:endParaRPr>
          </a:p>
          <a:p>
            <a:pPr algn="ctr">
              <a:defRPr/>
            </a:pPr>
            <a:r>
              <a:rPr lang="ja-JP" altLang="en-US" sz="1300" i="1" dirty="0">
                <a:solidFill>
                  <a:srgbClr val="FF0000"/>
                </a:solidFill>
                <a:latin typeface="HGP創英角ｺﾞｼｯｸUB" panose="020B0900000000000000" pitchFamily="50" charset="-128"/>
                <a:ea typeface="HGP創英角ｺﾞｼｯｸUB" panose="020B0900000000000000" pitchFamily="50" charset="-128"/>
              </a:rPr>
              <a:t>ガスﾌｧﾝﾋｰﾀｰ</a:t>
            </a:r>
            <a:r>
              <a:rPr lang="ja-JP" altLang="en-US" sz="1300" i="1" dirty="0">
                <a:latin typeface="HGP創英角ｺﾞｼｯｸUB" panose="020B0900000000000000" pitchFamily="50" charset="-128"/>
                <a:ea typeface="HGP創英角ｺﾞｼｯｸUB" panose="020B0900000000000000" pitchFamily="50" charset="-128"/>
              </a:rPr>
              <a:t>は</a:t>
            </a:r>
            <a:endParaRPr lang="en-US" altLang="ja-JP" sz="1300" i="1" dirty="0">
              <a:latin typeface="HGP創英角ｺﾞｼｯｸUB" panose="020B0900000000000000" pitchFamily="50" charset="-128"/>
              <a:ea typeface="HGP創英角ｺﾞｼｯｸUB" panose="020B0900000000000000" pitchFamily="50" charset="-128"/>
            </a:endParaRPr>
          </a:p>
          <a:p>
            <a:pPr algn="ctr">
              <a:defRPr/>
            </a:pPr>
            <a:r>
              <a:rPr lang="ja-JP" altLang="en-US" sz="1300" i="1" dirty="0">
                <a:latin typeface="HGP創英角ｺﾞｼｯｸUB" panose="020B0900000000000000" pitchFamily="50" charset="-128"/>
                <a:ea typeface="HGP創英角ｺﾞｼｯｸUB" panose="020B0900000000000000" pitchFamily="50" charset="-128"/>
              </a:rPr>
              <a:t>入れられる</a:t>
            </a:r>
            <a:r>
              <a:rPr lang="ja-JP" altLang="en-US" sz="1300" dirty="0">
                <a:latin typeface="HGP創英角ｺﾞｼｯｸUB" panose="020B0900000000000000" pitchFamily="50" charset="-128"/>
                <a:ea typeface="HGP創英角ｺﾞｼｯｸUB" panose="020B0900000000000000" pitchFamily="50" charset="-128"/>
              </a:rPr>
              <a:t>！</a:t>
            </a:r>
          </a:p>
        </p:txBody>
      </p:sp>
      <p:grpSp>
        <p:nvGrpSpPr>
          <p:cNvPr id="7" name="グループ化 6"/>
          <p:cNvGrpSpPr/>
          <p:nvPr/>
        </p:nvGrpSpPr>
        <p:grpSpPr>
          <a:xfrm>
            <a:off x="214313" y="1628800"/>
            <a:ext cx="8779640" cy="4496962"/>
            <a:chOff x="214313" y="1628800"/>
            <a:chExt cx="8779640" cy="4496962"/>
          </a:xfrm>
        </p:grpSpPr>
        <p:grpSp>
          <p:nvGrpSpPr>
            <p:cNvPr id="34" name="グループ化 33"/>
            <p:cNvGrpSpPr/>
            <p:nvPr/>
          </p:nvGrpSpPr>
          <p:grpSpPr>
            <a:xfrm>
              <a:off x="214313" y="1628800"/>
              <a:ext cx="8779640" cy="4496962"/>
              <a:chOff x="227445" y="3865385"/>
              <a:chExt cx="8779640" cy="4496962"/>
            </a:xfrm>
          </p:grpSpPr>
          <p:grpSp>
            <p:nvGrpSpPr>
              <p:cNvPr id="40" name="グループ化 39"/>
              <p:cNvGrpSpPr/>
              <p:nvPr/>
            </p:nvGrpSpPr>
            <p:grpSpPr>
              <a:xfrm>
                <a:off x="227445" y="3865385"/>
                <a:ext cx="8779640" cy="720080"/>
                <a:chOff x="48331" y="4221088"/>
                <a:chExt cx="8779640" cy="720080"/>
              </a:xfrm>
            </p:grpSpPr>
            <p:sp>
              <p:nvSpPr>
                <p:cNvPr id="56" name="額縁 55"/>
                <p:cNvSpPr/>
                <p:nvPr/>
              </p:nvSpPr>
              <p:spPr>
                <a:xfrm>
                  <a:off x="48331" y="4221088"/>
                  <a:ext cx="1609763" cy="720080"/>
                </a:xfrm>
                <a:prstGeom prst="bevel">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ガスならではの</a:t>
                  </a:r>
                  <a:endParaRPr lang="en-US" altLang="ja-JP" sz="1500" dirty="0">
                    <a:solidFill>
                      <a:prstClr val="black"/>
                    </a:solidFill>
                    <a:latin typeface="HGP創英角ｺﾞｼｯｸUB" panose="020B0900000000000000" pitchFamily="50" charset="-128"/>
                    <a:ea typeface="HGP創英角ｺﾞｼｯｸUB" panose="020B0900000000000000" pitchFamily="50" charset="-128"/>
                  </a:endParaRPr>
                </a:p>
                <a:p>
                  <a:pPr algn="ctr">
                    <a:defRPr/>
                  </a:pPr>
                  <a:r>
                    <a:rPr lang="ja-JP" altLang="en-US" sz="1500" u="sng" dirty="0">
                      <a:solidFill>
                        <a:srgbClr val="FF0000"/>
                      </a:solidFill>
                      <a:latin typeface="HGP創英角ｺﾞｼｯｸUB" panose="020B0900000000000000" pitchFamily="50" charset="-128"/>
                      <a:ea typeface="HGP創英角ｺﾞｼｯｸUB" panose="020B0900000000000000" pitchFamily="50" charset="-128"/>
                    </a:rPr>
                    <a:t>優良機器</a:t>
                  </a:r>
                </a:p>
              </p:txBody>
            </p:sp>
            <p:sp>
              <p:nvSpPr>
                <p:cNvPr id="57" name="額縁 56"/>
                <p:cNvSpPr/>
                <p:nvPr/>
              </p:nvSpPr>
              <p:spPr>
                <a:xfrm>
                  <a:off x="1813730" y="4221088"/>
                  <a:ext cx="2609750" cy="720080"/>
                </a:xfrm>
                <a:prstGeom prst="bevel">
                  <a:avLst/>
                </a:prstGeom>
                <a:solidFill>
                  <a:srgbClr val="CC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需要特性に合った</a:t>
                  </a:r>
                  <a:endParaRPr lang="en-US" altLang="ja-JP" sz="1500" dirty="0">
                    <a:solidFill>
                      <a:prstClr val="black"/>
                    </a:solidFill>
                    <a:latin typeface="HGP創英角ｺﾞｼｯｸUB" panose="020B0900000000000000" pitchFamily="50" charset="-128"/>
                    <a:ea typeface="HGP創英角ｺﾞｼｯｸUB" panose="020B0900000000000000" pitchFamily="50" charset="-128"/>
                  </a:endParaRPr>
                </a:p>
                <a:p>
                  <a:pPr algn="ctr">
                    <a:defRPr/>
                  </a:pPr>
                  <a:r>
                    <a:rPr lang="ja-JP" altLang="en-US" sz="1500" u="sng" dirty="0">
                      <a:solidFill>
                        <a:srgbClr val="FF0000"/>
                      </a:solidFill>
                      <a:latin typeface="HGP創英角ｺﾞｼｯｸUB" panose="020B0900000000000000" pitchFamily="50" charset="-128"/>
                      <a:ea typeface="HGP創英角ｺﾞｼｯｸUB" panose="020B0900000000000000" pitchFamily="50" charset="-128"/>
                    </a:rPr>
                    <a:t>ガス料金メニュー</a:t>
                  </a:r>
                </a:p>
              </p:txBody>
            </p:sp>
            <p:sp>
              <p:nvSpPr>
                <p:cNvPr id="58" name="額縁 57"/>
                <p:cNvSpPr/>
                <p:nvPr/>
              </p:nvSpPr>
              <p:spPr>
                <a:xfrm>
                  <a:off x="4530228" y="4221088"/>
                  <a:ext cx="2016223" cy="720080"/>
                </a:xfrm>
                <a:prstGeom prst="bevel">
                  <a:avLst/>
                </a:prstGeom>
                <a:solidFill>
                  <a:srgbClr val="CC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機器特性に合った</a:t>
                  </a:r>
                  <a:endParaRPr lang="en-US" altLang="ja-JP" sz="1500" dirty="0">
                    <a:solidFill>
                      <a:prstClr val="black"/>
                    </a:solidFill>
                    <a:latin typeface="HGP創英角ｺﾞｼｯｸUB" panose="020B0900000000000000" pitchFamily="50" charset="-128"/>
                    <a:ea typeface="HGP創英角ｺﾞｼｯｸUB" panose="020B0900000000000000" pitchFamily="50" charset="-128"/>
                  </a:endParaRPr>
                </a:p>
                <a:p>
                  <a:pPr algn="ctr">
                    <a:defRPr/>
                  </a:pPr>
                  <a:r>
                    <a:rPr lang="ja-JP" altLang="en-US" sz="1400" u="sng" dirty="0">
                      <a:solidFill>
                        <a:srgbClr val="FF0000"/>
                      </a:solidFill>
                      <a:latin typeface="HGP創英角ｺﾞｼｯｸUB" panose="020B0900000000000000" pitchFamily="50" charset="-128"/>
                      <a:ea typeface="HGP創英角ｺﾞｼｯｸUB" panose="020B0900000000000000" pitchFamily="50" charset="-128"/>
                    </a:rPr>
                    <a:t>マーケティングミックス</a:t>
                  </a:r>
                </a:p>
              </p:txBody>
            </p:sp>
            <p:sp>
              <p:nvSpPr>
                <p:cNvPr id="59" name="額縁 58"/>
                <p:cNvSpPr/>
                <p:nvPr/>
              </p:nvSpPr>
              <p:spPr>
                <a:xfrm>
                  <a:off x="6702829" y="4221088"/>
                  <a:ext cx="2125142" cy="720080"/>
                </a:xfrm>
                <a:prstGeom prst="bevel">
                  <a:avLst/>
                </a:prstGeom>
                <a:solidFill>
                  <a:srgbClr val="CC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消費者特性に合った</a:t>
                  </a:r>
                  <a:endParaRPr lang="en-US" altLang="ja-JP" sz="1500" dirty="0">
                    <a:solidFill>
                      <a:prstClr val="black"/>
                    </a:solidFill>
                    <a:latin typeface="HGP創英角ｺﾞｼｯｸUB" panose="020B0900000000000000" pitchFamily="50" charset="-128"/>
                    <a:ea typeface="HGP創英角ｺﾞｼｯｸUB" panose="020B0900000000000000" pitchFamily="50" charset="-128"/>
                  </a:endParaRPr>
                </a:p>
                <a:p>
                  <a:pPr algn="ctr">
                    <a:defRPr/>
                  </a:pPr>
                  <a:r>
                    <a:rPr lang="ja-JP" altLang="en-US" sz="1400" u="sng" dirty="0">
                      <a:solidFill>
                        <a:srgbClr val="FF0000"/>
                      </a:solidFill>
                      <a:latin typeface="HGP創英角ｺﾞｼｯｸUB" panose="020B0900000000000000" pitchFamily="50" charset="-128"/>
                      <a:ea typeface="HGP創英角ｺﾞｼｯｸUB" panose="020B0900000000000000" pitchFamily="50" charset="-128"/>
                    </a:rPr>
                    <a:t>エネルギーマネジメント</a:t>
                  </a:r>
                </a:p>
              </p:txBody>
            </p:sp>
          </p:grpSp>
          <p:sp>
            <p:nvSpPr>
              <p:cNvPr id="41" name="正方形/長方形 40"/>
              <p:cNvSpPr/>
              <p:nvPr/>
            </p:nvSpPr>
            <p:spPr>
              <a:xfrm>
                <a:off x="227445" y="3911570"/>
                <a:ext cx="1611628" cy="26120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endParaRPr>
              </a:p>
            </p:txBody>
          </p:sp>
          <p:sp>
            <p:nvSpPr>
              <p:cNvPr id="53" name="正方形/長方形 52"/>
              <p:cNvSpPr/>
              <p:nvPr/>
            </p:nvSpPr>
            <p:spPr>
              <a:xfrm>
                <a:off x="1992843" y="3877298"/>
                <a:ext cx="2609751" cy="448504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endParaRPr>
              </a:p>
            </p:txBody>
          </p:sp>
          <p:sp>
            <p:nvSpPr>
              <p:cNvPr id="54" name="正方形/長方形 53"/>
              <p:cNvSpPr/>
              <p:nvPr/>
            </p:nvSpPr>
            <p:spPr>
              <a:xfrm>
                <a:off x="4709342" y="3911569"/>
                <a:ext cx="1997428" cy="377024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endParaRPr>
              </a:p>
            </p:txBody>
          </p:sp>
          <p:sp>
            <p:nvSpPr>
              <p:cNvPr id="55" name="正方形/長方形 54"/>
              <p:cNvSpPr/>
              <p:nvPr/>
            </p:nvSpPr>
            <p:spPr>
              <a:xfrm>
                <a:off x="6881943" y="3877298"/>
                <a:ext cx="2125142" cy="361325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endParaRPr>
              </a:p>
            </p:txBody>
          </p:sp>
        </p:grpSp>
        <p:sp>
          <p:nvSpPr>
            <p:cNvPr id="35" name="テキスト ボックス 34"/>
            <p:cNvSpPr txBox="1"/>
            <p:nvPr/>
          </p:nvSpPr>
          <p:spPr>
            <a:xfrm>
              <a:off x="263879" y="2471136"/>
              <a:ext cx="1550681" cy="1708160"/>
            </a:xfrm>
            <a:prstGeom prst="rect">
              <a:avLst/>
            </a:prstGeom>
            <a:noFill/>
          </p:spPr>
          <p:txBody>
            <a:bodyPr wrap="square" rtlCol="0">
              <a:spAutoFit/>
            </a:bodyPr>
            <a:lstStyle/>
            <a:p>
              <a:pPr>
                <a:lnSpc>
                  <a:spcPts val="1800"/>
                </a:lnSpc>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＊衣類乾燥機</a:t>
              </a: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a:p>
              <a:pPr>
                <a:lnSpc>
                  <a:spcPts val="1800"/>
                </a:lnSpc>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＊ガスﾌｧﾝﾋｰﾀｰ＊温水床暖房</a:t>
              </a: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a:p>
              <a:pPr>
                <a:lnSpc>
                  <a:spcPts val="1800"/>
                </a:lnSpc>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＊高効率給湯器</a:t>
              </a: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a:p>
              <a:pPr>
                <a:lnSpc>
                  <a:spcPts val="1800"/>
                </a:lnSpc>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＊エネファーム</a:t>
              </a: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a:p>
              <a:pPr>
                <a:lnSpc>
                  <a:spcPts val="1800"/>
                </a:lnSpc>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＊ＧＨＰ</a:t>
              </a: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a:p>
              <a:pPr>
                <a:lnSpc>
                  <a:spcPts val="1800"/>
                </a:lnSpc>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＊ｺｰｼﾞｪﾈﾚｰｼｮﾝ</a:t>
              </a:r>
            </a:p>
          </p:txBody>
        </p:sp>
        <p:sp>
          <p:nvSpPr>
            <p:cNvPr id="36" name="テキスト ボックス 35"/>
            <p:cNvSpPr txBox="1"/>
            <p:nvPr/>
          </p:nvSpPr>
          <p:spPr>
            <a:xfrm>
              <a:off x="2042231" y="2345240"/>
              <a:ext cx="2601777" cy="3742050"/>
            </a:xfrm>
            <a:prstGeom prst="rect">
              <a:avLst/>
            </a:prstGeom>
            <a:noFill/>
          </p:spPr>
          <p:txBody>
            <a:bodyPr wrap="square" rtlCol="0">
              <a:spAutoFit/>
            </a:bodyPr>
            <a:lstStyle/>
            <a:p>
              <a:pPr>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a:t>
              </a:r>
              <a:r>
                <a:rPr lang="ja-JP" altLang="en-US" sz="1400" dirty="0">
                  <a:solidFill>
                    <a:srgbClr val="0033CC"/>
                  </a:solidFill>
                  <a:latin typeface="HGP創英角ｺﾞｼｯｸUB" panose="020B0900000000000000" pitchFamily="50" charset="-128"/>
                  <a:ea typeface="HGP創英角ｺﾞｼｯｸUB" panose="020B0900000000000000" pitchFamily="50" charset="-128"/>
                </a:rPr>
                <a:t>「基本料金＋単一従量料金」</a:t>
              </a:r>
              <a:endParaRPr lang="en-US" altLang="ja-JP" sz="1400" dirty="0">
                <a:solidFill>
                  <a:srgbClr val="0033CC"/>
                </a:solidFill>
                <a:latin typeface="HGP創英角ｺﾞｼｯｸUB" panose="020B0900000000000000" pitchFamily="50" charset="-128"/>
                <a:ea typeface="HGP創英角ｺﾞｼｯｸUB" panose="020B0900000000000000" pitchFamily="50" charset="-128"/>
              </a:endParaRPr>
            </a:p>
            <a:p>
              <a:pPr algn="ctr">
                <a:defRPr/>
              </a:pPr>
              <a:r>
                <a:rPr lang="ja-JP" altLang="en-US" sz="1400" dirty="0">
                  <a:solidFill>
                    <a:srgbClr val="0033CC"/>
                  </a:solidFill>
                  <a:latin typeface="HGP創英角ｺﾞｼｯｸUB" panose="020B0900000000000000" pitchFamily="50" charset="-128"/>
                  <a:ea typeface="HGP創英角ｺﾞｼｯｸUB" panose="020B0900000000000000" pitchFamily="50" charset="-128"/>
                </a:rPr>
                <a:t>という単純設定からの脱却</a:t>
              </a:r>
              <a:endParaRPr lang="en-US" altLang="ja-JP" sz="1400" dirty="0">
                <a:solidFill>
                  <a:srgbClr val="0033CC"/>
                </a:solidFill>
                <a:latin typeface="HGP創英角ｺﾞｼｯｸUB" panose="020B0900000000000000" pitchFamily="50" charset="-128"/>
                <a:ea typeface="HGP創英角ｺﾞｼｯｸUB" panose="020B0900000000000000" pitchFamily="50" charset="-128"/>
              </a:endParaRPr>
            </a:p>
            <a:p>
              <a:pPr>
                <a:spcBef>
                  <a:spcPts val="300"/>
                </a:spcBef>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a:t>
              </a:r>
              <a:r>
                <a:rPr lang="ja-JP" altLang="en-US" sz="1400" dirty="0">
                  <a:solidFill>
                    <a:srgbClr val="0033CC"/>
                  </a:solidFill>
                  <a:latin typeface="HGP創英角ｺﾞｼｯｸUB" panose="020B0900000000000000" pitchFamily="50" charset="-128"/>
                  <a:ea typeface="HGP創英角ｺﾞｼｯｸUB" panose="020B0900000000000000" pitchFamily="50" charset="-128"/>
                </a:rPr>
                <a:t>特定機器割引料金</a:t>
              </a:r>
              <a:endParaRPr lang="en-US" altLang="ja-JP" sz="1400" dirty="0">
                <a:solidFill>
                  <a:srgbClr val="0033CC"/>
                </a:solidFill>
                <a:latin typeface="HGP創英角ｺﾞｼｯｸUB" panose="020B0900000000000000" pitchFamily="50" charset="-128"/>
                <a:ea typeface="HGP創英角ｺﾞｼｯｸUB" panose="020B0900000000000000" pitchFamily="50" charset="-128"/>
              </a:endParaRPr>
            </a:p>
            <a:p>
              <a:pPr>
                <a:lnSpc>
                  <a:spcPts val="1440"/>
                </a:lnSpc>
                <a:spcAft>
                  <a:spcPts val="300"/>
                </a:spcAft>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　</a:t>
              </a:r>
              <a:r>
                <a:rPr lang="en-US" altLang="ja-JP" sz="1200" dirty="0">
                  <a:solidFill>
                    <a:prstClr val="black"/>
                  </a:solidFill>
                  <a:latin typeface="HGP創英角ｺﾞｼｯｸUB" panose="020B0900000000000000" pitchFamily="50" charset="-128"/>
                  <a:ea typeface="HGP創英角ｺﾞｼｯｸUB" panose="020B0900000000000000" pitchFamily="50" charset="-128"/>
                </a:rPr>
                <a:t>ex. </a:t>
              </a:r>
              <a:r>
                <a:rPr lang="ja-JP" altLang="en-US" sz="1200" dirty="0">
                  <a:solidFill>
                    <a:prstClr val="black"/>
                  </a:solidFill>
                  <a:latin typeface="HGP創英角ｺﾞｼｯｸUB" panose="020B0900000000000000" pitchFamily="50" charset="-128"/>
                  <a:ea typeface="HGP創英角ｺﾞｼｯｸUB" panose="020B0900000000000000" pitchFamily="50" charset="-128"/>
                </a:rPr>
                <a:t>ｴｺｼﾞｮｰｽﾞ割引（▲</a:t>
              </a:r>
              <a:r>
                <a:rPr lang="en-US" altLang="ja-JP" sz="1200" dirty="0">
                  <a:solidFill>
                    <a:prstClr val="black"/>
                  </a:solidFill>
                  <a:latin typeface="HGP創英角ｺﾞｼｯｸUB" panose="020B0900000000000000" pitchFamily="50" charset="-128"/>
                  <a:ea typeface="HGP創英角ｺﾞｼｯｸUB" panose="020B0900000000000000" pitchFamily="50" charset="-128"/>
                </a:rPr>
                <a:t>3</a:t>
              </a:r>
              <a:r>
                <a:rPr lang="ja-JP" altLang="en-US" sz="1200" dirty="0">
                  <a:solidFill>
                    <a:prstClr val="black"/>
                  </a:solidFill>
                  <a:latin typeface="HGP創英角ｺﾞｼｯｸUB" panose="020B0900000000000000" pitchFamily="50" charset="-128"/>
                  <a:ea typeface="HGP創英角ｺﾞｼｯｸUB" panose="020B0900000000000000" pitchFamily="50" charset="-128"/>
                </a:rPr>
                <a:t>％）</a:t>
              </a:r>
              <a:endParaRPr lang="en-US" altLang="ja-JP" sz="1200" dirty="0">
                <a:solidFill>
                  <a:prstClr val="black"/>
                </a:solidFill>
                <a:latin typeface="HGP創英角ｺﾞｼｯｸUB" panose="020B0900000000000000" pitchFamily="50" charset="-128"/>
                <a:ea typeface="HGP創英角ｺﾞｼｯｸUB" panose="020B0900000000000000" pitchFamily="50" charset="-128"/>
              </a:endParaRPr>
            </a:p>
            <a:p>
              <a:pPr>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a:t>
              </a:r>
              <a:r>
                <a:rPr lang="ja-JP" altLang="en-US" sz="1400" dirty="0">
                  <a:solidFill>
                    <a:srgbClr val="0033CC"/>
                  </a:solidFill>
                  <a:latin typeface="HGP創英角ｺﾞｼｯｸUB" panose="020B0900000000000000" pitchFamily="50" charset="-128"/>
                  <a:ea typeface="HGP創英角ｺﾞｼｯｸUB" panose="020B0900000000000000" pitchFamily="50" charset="-128"/>
                </a:rPr>
                <a:t>ハイﾌﾞﾘｯﾄﾞ給湯器向け</a:t>
              </a:r>
              <a:endParaRPr lang="en-US" altLang="ja-JP" sz="1400" dirty="0">
                <a:solidFill>
                  <a:srgbClr val="0033CC"/>
                </a:solidFill>
                <a:latin typeface="HGP創英角ｺﾞｼｯｸUB" panose="020B0900000000000000" pitchFamily="50" charset="-128"/>
                <a:ea typeface="HGP創英角ｺﾞｼｯｸUB" panose="020B0900000000000000" pitchFamily="50" charset="-128"/>
              </a:endParaRPr>
            </a:p>
            <a:p>
              <a:pPr>
                <a:lnSpc>
                  <a:spcPts val="1500"/>
                </a:lnSpc>
                <a:defRPr/>
              </a:pPr>
              <a:r>
                <a:rPr lang="ja-JP" altLang="en-US" sz="1400" dirty="0">
                  <a:solidFill>
                    <a:srgbClr val="0033CC"/>
                  </a:solidFill>
                  <a:latin typeface="HGP創英角ｺﾞｼｯｸUB" panose="020B0900000000000000" pitchFamily="50" charset="-128"/>
                  <a:ea typeface="HGP創英角ｺﾞｼｯｸUB" panose="020B0900000000000000" pitchFamily="50" charset="-128"/>
                </a:rPr>
                <a:t>　</a:t>
              </a:r>
              <a:r>
                <a:rPr lang="ja-JP" altLang="en-US" sz="1400" dirty="0" smtClean="0">
                  <a:solidFill>
                    <a:srgbClr val="0033CC"/>
                  </a:solidFill>
                  <a:latin typeface="HGP創英角ｺﾞｼｯｸUB" panose="020B0900000000000000" pitchFamily="50" charset="-128"/>
                  <a:ea typeface="HGP創英角ｺﾞｼｯｸUB" panose="020B0900000000000000" pitchFamily="50" charset="-128"/>
                </a:rPr>
                <a:t>                      </a:t>
              </a:r>
              <a:r>
                <a:rPr lang="ja-JP" altLang="en-US" sz="1400" dirty="0">
                  <a:solidFill>
                    <a:srgbClr val="0033CC"/>
                  </a:solidFill>
                  <a:latin typeface="HGP創英角ｺﾞｼｯｸUB" panose="020B0900000000000000" pitchFamily="50" charset="-128"/>
                  <a:ea typeface="HGP創英角ｺﾞｼｯｸUB" panose="020B0900000000000000" pitchFamily="50" charset="-128"/>
                </a:rPr>
                <a:t>　料金ﾒﾆｭｰ</a:t>
              </a:r>
              <a:endParaRPr lang="en-US" altLang="ja-JP" sz="1400" dirty="0">
                <a:solidFill>
                  <a:srgbClr val="0033CC"/>
                </a:solidFill>
                <a:latin typeface="HGP創英角ｺﾞｼｯｸUB" panose="020B0900000000000000" pitchFamily="50" charset="-128"/>
                <a:ea typeface="HGP創英角ｺﾞｼｯｸUB" panose="020B0900000000000000" pitchFamily="50" charset="-128"/>
              </a:endParaRPr>
            </a:p>
            <a:p>
              <a:pPr>
                <a:defRPr/>
              </a:pPr>
              <a:r>
                <a:rPr lang="ja-JP" altLang="en-US" sz="1100" dirty="0">
                  <a:solidFill>
                    <a:prstClr val="black"/>
                  </a:solidFill>
                  <a:latin typeface="HGP創英角ｺﾞｼｯｸUB" panose="020B0900000000000000" pitchFamily="50" charset="-128"/>
                  <a:ea typeface="HGP創英角ｺﾞｼｯｸUB" panose="020B0900000000000000" pitchFamily="50" charset="-128"/>
                </a:rPr>
                <a:t>　</a:t>
              </a:r>
              <a:r>
                <a:rPr lang="ja-JP" altLang="en-US" sz="300" dirty="0">
                  <a:solidFill>
                    <a:prstClr val="black"/>
                  </a:solidFill>
                  <a:latin typeface="HGP創英角ｺﾞｼｯｸUB" panose="020B0900000000000000" pitchFamily="50" charset="-128"/>
                  <a:ea typeface="HGP創英角ｺﾞｼｯｸUB" panose="020B0900000000000000" pitchFamily="50" charset="-128"/>
                </a:rPr>
                <a:t>　</a:t>
              </a:r>
              <a:r>
                <a:rPr lang="en-US" altLang="ja-JP" sz="1100" dirty="0">
                  <a:solidFill>
                    <a:prstClr val="black"/>
                  </a:solidFill>
                  <a:latin typeface="HGP創英角ｺﾞｼｯｸUB" panose="020B0900000000000000" pitchFamily="50" charset="-128"/>
                  <a:ea typeface="HGP創英角ｺﾞｼｯｸUB" panose="020B0900000000000000" pitchFamily="50" charset="-128"/>
                </a:rPr>
                <a:t>ex. </a:t>
              </a:r>
              <a:r>
                <a:rPr lang="ja-JP" altLang="en-US" sz="1100" dirty="0">
                  <a:solidFill>
                    <a:prstClr val="black"/>
                  </a:solidFill>
                  <a:latin typeface="HGP創英角ｺﾞｼｯｸUB" panose="020B0900000000000000" pitchFamily="50" charset="-128"/>
                  <a:ea typeface="HGP創英角ｺﾞｼｯｸUB" panose="020B0900000000000000" pitchFamily="50" charset="-128"/>
                </a:rPr>
                <a:t>月次は定額支払、</a:t>
              </a:r>
              <a:endParaRPr lang="en-US" altLang="ja-JP" sz="1100" dirty="0">
                <a:solidFill>
                  <a:prstClr val="black"/>
                </a:solidFill>
                <a:latin typeface="HGP創英角ｺﾞｼｯｸUB" panose="020B0900000000000000" pitchFamily="50" charset="-128"/>
                <a:ea typeface="HGP創英角ｺﾞｼｯｸUB" panose="020B0900000000000000" pitchFamily="50" charset="-128"/>
              </a:endParaRPr>
            </a:p>
            <a:p>
              <a:pPr>
                <a:defRPr/>
              </a:pPr>
              <a:r>
                <a:rPr lang="ja-JP" altLang="en-US" sz="1100" dirty="0">
                  <a:solidFill>
                    <a:prstClr val="black"/>
                  </a:solidFill>
                  <a:latin typeface="HGP創英角ｺﾞｼｯｸUB" panose="020B0900000000000000" pitchFamily="50" charset="-128"/>
                  <a:ea typeface="HGP創英角ｺﾞｼｯｸUB" panose="020B0900000000000000" pitchFamily="50" charset="-128"/>
                </a:rPr>
                <a:t>　　　　年</a:t>
              </a:r>
              <a:r>
                <a:rPr lang="en-US" altLang="ja-JP" sz="1100" dirty="0">
                  <a:solidFill>
                    <a:prstClr val="black"/>
                  </a:solidFill>
                  <a:latin typeface="HGP創英角ｺﾞｼｯｸUB" panose="020B0900000000000000" pitchFamily="50" charset="-128"/>
                  <a:ea typeface="HGP創英角ｺﾞｼｯｸUB" panose="020B0900000000000000" pitchFamily="50" charset="-128"/>
                </a:rPr>
                <a:t>1</a:t>
              </a:r>
              <a:r>
                <a:rPr lang="ja-JP" altLang="en-US" sz="1100" dirty="0">
                  <a:solidFill>
                    <a:prstClr val="black"/>
                  </a:solidFill>
                  <a:latin typeface="HGP創英角ｺﾞｼｯｸUB" panose="020B0900000000000000" pitchFamily="50" charset="-128"/>
                  <a:ea typeface="HGP創英角ｺﾞｼｯｸUB" panose="020B0900000000000000" pitchFamily="50" charset="-128"/>
                </a:rPr>
                <a:t>～</a:t>
              </a:r>
              <a:r>
                <a:rPr lang="en-US" altLang="ja-JP" sz="1100" dirty="0">
                  <a:solidFill>
                    <a:prstClr val="black"/>
                  </a:solidFill>
                  <a:latin typeface="HGP創英角ｺﾞｼｯｸUB" panose="020B0900000000000000" pitchFamily="50" charset="-128"/>
                  <a:ea typeface="HGP創英角ｺﾞｼｯｸUB" panose="020B0900000000000000" pitchFamily="50" charset="-128"/>
                </a:rPr>
                <a:t>2</a:t>
              </a:r>
              <a:r>
                <a:rPr lang="ja-JP" altLang="en-US" sz="1100" dirty="0">
                  <a:solidFill>
                    <a:prstClr val="black"/>
                  </a:solidFill>
                  <a:latin typeface="HGP創英角ｺﾞｼｯｸUB" panose="020B0900000000000000" pitchFamily="50" charset="-128"/>
                  <a:ea typeface="HGP創英角ｺﾞｼｯｸUB" panose="020B0900000000000000" pitchFamily="50" charset="-128"/>
                </a:rPr>
                <a:t>回過不足精算</a:t>
              </a:r>
              <a:endParaRPr lang="en-US" altLang="ja-JP" sz="1100" dirty="0">
                <a:solidFill>
                  <a:srgbClr val="0033CC"/>
                </a:solidFill>
                <a:latin typeface="HGP創英角ｺﾞｼｯｸUB" panose="020B0900000000000000" pitchFamily="50" charset="-128"/>
                <a:ea typeface="HGP創英角ｺﾞｼｯｸUB" panose="020B0900000000000000" pitchFamily="50" charset="-128"/>
              </a:endParaRPr>
            </a:p>
            <a:p>
              <a:pPr>
                <a:spcBef>
                  <a:spcPts val="600"/>
                </a:spcBef>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a:t>
              </a:r>
              <a:r>
                <a:rPr lang="ja-JP" altLang="en-US" sz="1400" dirty="0">
                  <a:solidFill>
                    <a:srgbClr val="0033CC"/>
                  </a:solidFill>
                  <a:latin typeface="HGP創英角ｺﾞｼｯｸUB" panose="020B0900000000000000" pitchFamily="50" charset="-128"/>
                  <a:ea typeface="HGP創英角ｺﾞｼｯｸUB" panose="020B0900000000000000" pitchFamily="50" charset="-128"/>
                </a:rPr>
                <a:t>機器に合う従量単価設定</a:t>
              </a:r>
              <a:endParaRPr lang="en-US" altLang="ja-JP" sz="1400" dirty="0">
                <a:solidFill>
                  <a:srgbClr val="0033CC"/>
                </a:solidFill>
                <a:latin typeface="HGP創英角ｺﾞｼｯｸUB" panose="020B0900000000000000" pitchFamily="50" charset="-128"/>
                <a:ea typeface="HGP創英角ｺﾞｼｯｸUB" panose="020B0900000000000000" pitchFamily="50" charset="-128"/>
              </a:endParaRPr>
            </a:p>
            <a:p>
              <a:pPr>
                <a:lnSpc>
                  <a:spcPts val="1440"/>
                </a:lnSpc>
                <a:spcAft>
                  <a:spcPts val="300"/>
                </a:spcAft>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　</a:t>
              </a:r>
              <a:r>
                <a:rPr lang="en-US" altLang="ja-JP" sz="1200" dirty="0">
                  <a:solidFill>
                    <a:prstClr val="black"/>
                  </a:solidFill>
                  <a:latin typeface="HGP創英角ｺﾞｼｯｸUB" panose="020B0900000000000000" pitchFamily="50" charset="-128"/>
                  <a:ea typeface="HGP創英角ｺﾞｼｯｸUB" panose="020B0900000000000000" pitchFamily="50" charset="-128"/>
                </a:rPr>
                <a:t>ex. </a:t>
              </a:r>
              <a:r>
                <a:rPr lang="ja-JP" altLang="en-US" sz="1200" dirty="0">
                  <a:solidFill>
                    <a:prstClr val="black"/>
                  </a:solidFill>
                  <a:latin typeface="HGP創英角ｺﾞｼｯｸUB" panose="020B0900000000000000" pitchFamily="50" charset="-128"/>
                  <a:ea typeface="HGP創英角ｺﾞｼｯｸUB" panose="020B0900000000000000" pitchFamily="50" charset="-128"/>
                </a:rPr>
                <a:t>エネファーム用従量単価</a:t>
              </a:r>
              <a:endParaRPr lang="en-US" altLang="ja-JP" sz="1200" dirty="0">
                <a:solidFill>
                  <a:prstClr val="black"/>
                </a:solidFill>
                <a:latin typeface="HGP創英角ｺﾞｼｯｸUB" panose="020B0900000000000000" pitchFamily="50" charset="-128"/>
                <a:ea typeface="HGP創英角ｺﾞｼｯｸUB" panose="020B0900000000000000" pitchFamily="50" charset="-128"/>
              </a:endParaRPr>
            </a:p>
            <a:p>
              <a:pPr>
                <a:lnSpc>
                  <a:spcPts val="1400"/>
                </a:lnSpc>
                <a:defRPr/>
              </a:pPr>
              <a:r>
                <a:rPr lang="ja-JP" altLang="en-US" sz="1200" dirty="0">
                  <a:solidFill>
                    <a:prstClr val="black"/>
                  </a:solidFill>
                  <a:latin typeface="HGP創英角ｺﾞｼｯｸUB" panose="020B0900000000000000" pitchFamily="50" charset="-128"/>
                  <a:ea typeface="HGP創英角ｺﾞｼｯｸUB" panose="020B0900000000000000" pitchFamily="50" charset="-128"/>
                </a:rPr>
                <a:t>　　⇒使用量が増えるほど、</a:t>
              </a:r>
              <a:endParaRPr lang="en-US" altLang="ja-JP" sz="1200" dirty="0">
                <a:solidFill>
                  <a:prstClr val="black"/>
                </a:solidFill>
                <a:latin typeface="HGP創英角ｺﾞｼｯｸUB" panose="020B0900000000000000" pitchFamily="50" charset="-128"/>
                <a:ea typeface="HGP創英角ｺﾞｼｯｸUB" panose="020B0900000000000000" pitchFamily="50" charset="-128"/>
              </a:endParaRPr>
            </a:p>
            <a:p>
              <a:pPr>
                <a:lnSpc>
                  <a:spcPts val="1400"/>
                </a:lnSpc>
                <a:defRPr/>
              </a:pPr>
              <a:r>
                <a:rPr lang="ja-JP" altLang="en-US" sz="1200" dirty="0">
                  <a:solidFill>
                    <a:prstClr val="black"/>
                  </a:solidFill>
                  <a:latin typeface="HGP創英角ｺﾞｼｯｸUB" panose="020B0900000000000000" pitchFamily="50" charset="-128"/>
                  <a:ea typeface="HGP創英角ｺﾞｼｯｸUB" panose="020B0900000000000000" pitchFamily="50" charset="-128"/>
                </a:rPr>
                <a:t>　　　</a:t>
              </a:r>
              <a:r>
                <a:rPr lang="ja-JP" altLang="en-US" sz="900" dirty="0">
                  <a:solidFill>
                    <a:prstClr val="black"/>
                  </a:solidFill>
                  <a:latin typeface="HGP創英角ｺﾞｼｯｸUB" panose="020B0900000000000000" pitchFamily="50" charset="-128"/>
                  <a:ea typeface="HGP創英角ｺﾞｼｯｸUB" panose="020B0900000000000000" pitchFamily="50" charset="-128"/>
                </a:rPr>
                <a:t>　　</a:t>
              </a:r>
              <a:r>
                <a:rPr lang="ja-JP" altLang="en-US" sz="1200" dirty="0">
                  <a:solidFill>
                    <a:prstClr val="black"/>
                  </a:solidFill>
                  <a:latin typeface="HGP創英角ｺﾞｼｯｸUB" panose="020B0900000000000000" pitchFamily="50" charset="-128"/>
                  <a:ea typeface="HGP創英角ｺﾞｼｯｸUB" panose="020B0900000000000000" pitchFamily="50" charset="-128"/>
                </a:rPr>
                <a:t>従量単価が低くなる設定</a:t>
              </a: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a:p>
              <a:pPr>
                <a:spcBef>
                  <a:spcPts val="600"/>
                </a:spcBef>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a:t>
              </a:r>
              <a:r>
                <a:rPr lang="ja-JP" altLang="en-US" sz="1400" dirty="0">
                  <a:solidFill>
                    <a:srgbClr val="0033CC"/>
                  </a:solidFill>
                  <a:latin typeface="HGP創英角ｺﾞｼｯｸUB" panose="020B0900000000000000" pitchFamily="50" charset="-128"/>
                  <a:ea typeface="HGP創英角ｺﾞｼｯｸUB" panose="020B0900000000000000" pitchFamily="50" charset="-128"/>
                </a:rPr>
                <a:t>消費者のライフスタイル</a:t>
              </a:r>
              <a:endParaRPr lang="en-US" altLang="ja-JP" sz="1400" dirty="0">
                <a:solidFill>
                  <a:srgbClr val="0033CC"/>
                </a:solidFill>
                <a:latin typeface="HGP創英角ｺﾞｼｯｸUB" panose="020B0900000000000000" pitchFamily="50" charset="-128"/>
                <a:ea typeface="HGP創英角ｺﾞｼｯｸUB" panose="020B0900000000000000" pitchFamily="50" charset="-128"/>
              </a:endParaRPr>
            </a:p>
            <a:p>
              <a:pPr>
                <a:lnSpc>
                  <a:spcPts val="1500"/>
                </a:lnSpc>
                <a:defRPr/>
              </a:pPr>
              <a:r>
                <a:rPr lang="ja-JP" altLang="en-US" sz="1400" dirty="0">
                  <a:solidFill>
                    <a:srgbClr val="0033CC"/>
                  </a:solidFill>
                  <a:latin typeface="HGP創英角ｺﾞｼｯｸUB" panose="020B0900000000000000" pitchFamily="50" charset="-128"/>
                  <a:ea typeface="HGP創英角ｺﾞｼｯｸUB" panose="020B0900000000000000" pitchFamily="50" charset="-128"/>
                </a:rPr>
                <a:t>　</a:t>
              </a:r>
              <a:r>
                <a:rPr lang="ja-JP" altLang="en-US" sz="1400" dirty="0" smtClean="0">
                  <a:solidFill>
                    <a:srgbClr val="0033CC"/>
                  </a:solidFill>
                  <a:latin typeface="HGP創英角ｺﾞｼｯｸUB" panose="020B0900000000000000" pitchFamily="50" charset="-128"/>
                  <a:ea typeface="HGP創英角ｺﾞｼｯｸUB" panose="020B0900000000000000" pitchFamily="50" charset="-128"/>
                </a:rPr>
                <a:t>        </a:t>
              </a:r>
              <a:r>
                <a:rPr lang="ja-JP" altLang="en-US" sz="1400" dirty="0">
                  <a:solidFill>
                    <a:srgbClr val="0033CC"/>
                  </a:solidFill>
                  <a:latin typeface="HGP創英角ｺﾞｼｯｸUB" panose="020B0900000000000000" pitchFamily="50" charset="-128"/>
                  <a:ea typeface="HGP創英角ｺﾞｼｯｸUB" panose="020B0900000000000000" pitchFamily="50" charset="-128"/>
                </a:rPr>
                <a:t>　を意識した料金ﾒﾆｭｰ</a:t>
              </a:r>
              <a:endParaRPr lang="en-US" altLang="ja-JP" sz="1400" dirty="0">
                <a:solidFill>
                  <a:srgbClr val="0033CC"/>
                </a:solidFill>
                <a:latin typeface="HGP創英角ｺﾞｼｯｸUB" panose="020B0900000000000000" pitchFamily="50" charset="-128"/>
                <a:ea typeface="HGP創英角ｺﾞｼｯｸUB" panose="020B0900000000000000" pitchFamily="50" charset="-128"/>
              </a:endParaRPr>
            </a:p>
            <a:p>
              <a:pPr>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　</a:t>
              </a:r>
              <a:r>
                <a:rPr lang="en-US" altLang="ja-JP" sz="1200" dirty="0">
                  <a:solidFill>
                    <a:prstClr val="black"/>
                  </a:solidFill>
                  <a:latin typeface="HGP創英角ｺﾞｼｯｸUB" panose="020B0900000000000000" pitchFamily="50" charset="-128"/>
                  <a:ea typeface="HGP創英角ｺﾞｼｯｸUB" panose="020B0900000000000000" pitchFamily="50" charset="-128"/>
                </a:rPr>
                <a:t>ex. </a:t>
              </a:r>
              <a:r>
                <a:rPr lang="ja-JP" altLang="en-US" sz="1200" dirty="0">
                  <a:solidFill>
                    <a:prstClr val="black"/>
                  </a:solidFill>
                  <a:latin typeface="HGP創英角ｺﾞｼｯｸUB" panose="020B0900000000000000" pitchFamily="50" charset="-128"/>
                  <a:ea typeface="HGP創英角ｺﾞｼｯｸUB" panose="020B0900000000000000" pitchFamily="50" charset="-128"/>
                </a:rPr>
                <a:t>子育て割引、シニア割引</a:t>
              </a:r>
              <a:endParaRPr lang="en-US" altLang="ja-JP" sz="1200" dirty="0">
                <a:solidFill>
                  <a:prstClr val="black"/>
                </a:solidFill>
                <a:latin typeface="HGP創英角ｺﾞｼｯｸUB" panose="020B0900000000000000" pitchFamily="50" charset="-128"/>
                <a:ea typeface="HGP創英角ｺﾞｼｯｸUB" panose="020B0900000000000000" pitchFamily="50" charset="-128"/>
              </a:endParaRPr>
            </a:p>
            <a:p>
              <a:pPr>
                <a:lnSpc>
                  <a:spcPts val="1500"/>
                </a:lnSpc>
                <a:spcBef>
                  <a:spcPts val="600"/>
                </a:spcBef>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a:t>
              </a:r>
              <a:r>
                <a:rPr lang="ja-JP" altLang="en-US" sz="1400" dirty="0">
                  <a:solidFill>
                    <a:srgbClr val="0033CC"/>
                  </a:solidFill>
                  <a:latin typeface="HGP創英角ｺﾞｼｯｸUB" panose="020B0900000000000000" pitchFamily="50" charset="-128"/>
                  <a:ea typeface="HGP創英角ｺﾞｼｯｸUB" panose="020B0900000000000000" pitchFamily="50" charset="-128"/>
                </a:rPr>
                <a:t>長期使用割引料金</a:t>
              </a:r>
              <a:endParaRPr lang="en-US" altLang="ja-JP" sz="1400" dirty="0">
                <a:solidFill>
                  <a:srgbClr val="0033CC"/>
                </a:solidFill>
                <a:latin typeface="HGP創英角ｺﾞｼｯｸUB" panose="020B0900000000000000" pitchFamily="50" charset="-128"/>
                <a:ea typeface="HGP創英角ｺﾞｼｯｸUB" panose="020B0900000000000000" pitchFamily="50" charset="-128"/>
              </a:endParaRPr>
            </a:p>
            <a:p>
              <a:pPr>
                <a:lnSpc>
                  <a:spcPts val="1500"/>
                </a:lnSpc>
                <a:defRPr/>
              </a:pPr>
              <a:r>
                <a:rPr lang="ja-JP" altLang="en-US" sz="1400" dirty="0">
                  <a:solidFill>
                    <a:srgbClr val="0033CC"/>
                  </a:solidFill>
                  <a:latin typeface="HGP創英角ｺﾞｼｯｸUB" panose="020B0900000000000000" pitchFamily="50" charset="-128"/>
                  <a:ea typeface="HGP創英角ｺﾞｼｯｸUB" panose="020B0900000000000000" pitchFamily="50" charset="-128"/>
                </a:rPr>
                <a:t>　</a:t>
              </a:r>
              <a:r>
                <a:rPr lang="en-US" altLang="ja-JP" sz="1200" dirty="0">
                  <a:solidFill>
                    <a:prstClr val="black"/>
                  </a:solidFill>
                  <a:latin typeface="HGP創英角ｺﾞｼｯｸUB" panose="020B0900000000000000" pitchFamily="50" charset="-128"/>
                  <a:ea typeface="HGP創英角ｺﾞｼｯｸUB" panose="020B0900000000000000" pitchFamily="50" charset="-128"/>
                </a:rPr>
                <a:t>ex. </a:t>
              </a:r>
              <a:r>
                <a:rPr lang="ja-JP" altLang="en-US" sz="1200" dirty="0">
                  <a:solidFill>
                    <a:prstClr val="black"/>
                  </a:solidFill>
                  <a:latin typeface="HGP創英角ｺﾞｼｯｸUB" panose="020B0900000000000000" pitchFamily="50" charset="-128"/>
                  <a:ea typeface="HGP創英角ｺﾞｼｯｸUB" panose="020B0900000000000000" pitchFamily="50" charset="-128"/>
                </a:rPr>
                <a:t>○○年使用で□％引</a:t>
              </a:r>
              <a:endParaRPr lang="en-US" altLang="ja-JP" sz="1600" dirty="0">
                <a:solidFill>
                  <a:srgbClr val="0033CC"/>
                </a:solidFill>
                <a:latin typeface="HGP創英角ｺﾞｼｯｸUB" panose="020B0900000000000000" pitchFamily="50" charset="-128"/>
                <a:ea typeface="HGP創英角ｺﾞｼｯｸUB" panose="020B0900000000000000" pitchFamily="50" charset="-128"/>
              </a:endParaRPr>
            </a:p>
          </p:txBody>
        </p:sp>
        <p:sp>
          <p:nvSpPr>
            <p:cNvPr id="37" name="テキスト ボックス 36"/>
            <p:cNvSpPr txBox="1"/>
            <p:nvPr/>
          </p:nvSpPr>
          <p:spPr>
            <a:xfrm>
              <a:off x="4696210" y="2471136"/>
              <a:ext cx="2019453" cy="3213700"/>
            </a:xfrm>
            <a:prstGeom prst="rect">
              <a:avLst/>
            </a:prstGeom>
            <a:noFill/>
          </p:spPr>
          <p:txBody>
            <a:bodyPr wrap="square" rtlCol="0">
              <a:spAutoFit/>
            </a:bodyPr>
            <a:lstStyle/>
            <a:p>
              <a:pPr>
                <a:lnSpc>
                  <a:spcPts val="2000"/>
                </a:lnSpc>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a:t>
              </a:r>
              <a:r>
                <a:rPr lang="ja-JP" altLang="en-US" sz="1400" dirty="0">
                  <a:solidFill>
                    <a:srgbClr val="6600CC"/>
                  </a:solidFill>
                  <a:latin typeface="HGP創英角ｺﾞｼｯｸUB" panose="020B0900000000000000" pitchFamily="50" charset="-128"/>
                  <a:ea typeface="HGP創英角ｺﾞｼｯｸUB" panose="020B0900000000000000" pitchFamily="50" charset="-128"/>
                </a:rPr>
                <a:t>リース・レンタル</a:t>
              </a: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方式</a:t>
              </a: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a:p>
              <a:pPr>
                <a:lnSpc>
                  <a:spcPts val="2000"/>
                </a:lnSpc>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＊定期</a:t>
              </a:r>
              <a:r>
                <a:rPr lang="ja-JP" altLang="en-US" sz="1400" dirty="0">
                  <a:solidFill>
                    <a:srgbClr val="6600CC"/>
                  </a:solidFill>
                  <a:latin typeface="HGP創英角ｺﾞｼｯｸUB" panose="020B0900000000000000" pitchFamily="50" charset="-128"/>
                  <a:ea typeface="HGP創英角ｺﾞｼｯｸUB" panose="020B0900000000000000" pitchFamily="50" charset="-128"/>
                </a:rPr>
                <a:t>メンテナンス</a:t>
              </a: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付</a:t>
              </a: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a:p>
              <a:pPr>
                <a:lnSpc>
                  <a:spcPts val="2000"/>
                </a:lnSpc>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＊個別積算不要の</a:t>
              </a: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a:p>
              <a:pPr>
                <a:lnSpc>
                  <a:spcPts val="1900"/>
                </a:lnSpc>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　</a:t>
              </a:r>
              <a:r>
                <a:rPr lang="ja-JP" altLang="en-US" sz="700" dirty="0">
                  <a:solidFill>
                    <a:prstClr val="black"/>
                  </a:solidFill>
                  <a:latin typeface="HGP創英角ｺﾞｼｯｸUB" panose="020B0900000000000000" pitchFamily="50" charset="-128"/>
                  <a:ea typeface="HGP創英角ｺﾞｼｯｸUB" panose="020B0900000000000000" pitchFamily="50" charset="-128"/>
                </a:rPr>
                <a:t>　　　　　　　　</a:t>
              </a:r>
              <a:r>
                <a:rPr lang="ja-JP" altLang="en-US" sz="1400" dirty="0">
                  <a:solidFill>
                    <a:srgbClr val="6600CC"/>
                  </a:solidFill>
                  <a:latin typeface="HGP創英角ｺﾞｼｯｸUB" panose="020B0900000000000000" pitchFamily="50" charset="-128"/>
                  <a:ea typeface="HGP創英角ｺﾞｼｯｸUB" panose="020B0900000000000000" pitchFamily="50" charset="-128"/>
                </a:rPr>
                <a:t>パック価格化</a:t>
              </a:r>
              <a:endParaRPr lang="en-US" altLang="ja-JP" sz="1400" dirty="0">
                <a:solidFill>
                  <a:srgbClr val="6600CC"/>
                </a:solidFill>
                <a:latin typeface="HGP創英角ｺﾞｼｯｸUB" panose="020B0900000000000000" pitchFamily="50" charset="-128"/>
                <a:ea typeface="HGP創英角ｺﾞｼｯｸUB" panose="020B0900000000000000" pitchFamily="50" charset="-128"/>
              </a:endParaRPr>
            </a:p>
            <a:p>
              <a:pPr>
                <a:spcBef>
                  <a:spcPts val="300"/>
                </a:spcBef>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＊生活トラブル</a:t>
              </a: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a:p>
              <a:pPr>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　　　　</a:t>
              </a:r>
              <a:r>
                <a:rPr lang="ja-JP" altLang="en-US" sz="1400" dirty="0">
                  <a:solidFill>
                    <a:srgbClr val="6600CC"/>
                  </a:solidFill>
                  <a:latin typeface="HGP創英角ｺﾞｼｯｸUB" panose="020B0900000000000000" pitchFamily="50" charset="-128"/>
                  <a:ea typeface="HGP創英角ｺﾞｼｯｸUB" panose="020B0900000000000000" pitchFamily="50" charset="-128"/>
                </a:rPr>
                <a:t>駆けつけサービス</a:t>
              </a:r>
              <a:endParaRPr lang="en-US" altLang="ja-JP" sz="1200" dirty="0">
                <a:solidFill>
                  <a:srgbClr val="6600CC"/>
                </a:solidFill>
                <a:latin typeface="HGP創英角ｺﾞｼｯｸUB" panose="020B0900000000000000" pitchFamily="50" charset="-128"/>
                <a:ea typeface="HGP創英角ｺﾞｼｯｸUB" panose="020B0900000000000000" pitchFamily="50" charset="-128"/>
              </a:endParaRPr>
            </a:p>
            <a:p>
              <a:pPr>
                <a:spcBef>
                  <a:spcPts val="1200"/>
                </a:spcBef>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a:t>
              </a:r>
              <a:r>
                <a:rPr lang="ja-JP" altLang="en-US" sz="1600" dirty="0">
                  <a:solidFill>
                    <a:srgbClr val="FF0000"/>
                  </a:solidFill>
                  <a:latin typeface="HGP創英角ｺﾞｼｯｸUB" panose="020B0900000000000000" pitchFamily="50" charset="-128"/>
                  <a:ea typeface="HGP創英角ｺﾞｼｯｸUB" panose="020B0900000000000000" pitchFamily="50" charset="-128"/>
                </a:rPr>
                <a:t>ＦＲＰ容器</a:t>
              </a: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の利</a:t>
              </a:r>
              <a:r>
                <a:rPr lang="ja-JP" altLang="en-US" sz="1400" dirty="0" smtClean="0">
                  <a:solidFill>
                    <a:prstClr val="black"/>
                  </a:solidFill>
                  <a:latin typeface="HGP創英角ｺﾞｼｯｸUB" panose="020B0900000000000000" pitchFamily="50" charset="-128"/>
                  <a:ea typeface="HGP創英角ｺﾞｼｯｸUB" panose="020B0900000000000000" pitchFamily="50" charset="-128"/>
                </a:rPr>
                <a:t>活用</a:t>
              </a:r>
              <a:endParaRPr lang="en-US" altLang="ja-JP" sz="1400" dirty="0" smtClean="0">
                <a:solidFill>
                  <a:prstClr val="black"/>
                </a:solidFill>
                <a:latin typeface="HGP創英角ｺﾞｼｯｸUB" panose="020B0900000000000000" pitchFamily="50" charset="-128"/>
                <a:ea typeface="HGP創英角ｺﾞｼｯｸUB" panose="020B0900000000000000" pitchFamily="50" charset="-128"/>
              </a:endParaRPr>
            </a:p>
            <a:p>
              <a:pPr>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　</a:t>
              </a:r>
              <a:r>
                <a:rPr lang="ja-JP" altLang="en-US" sz="1200" dirty="0" smtClean="0">
                  <a:solidFill>
                    <a:prstClr val="black"/>
                  </a:solidFill>
                  <a:latin typeface="HGP創英角ｺﾞｼｯｸUB" panose="020B0900000000000000" pitchFamily="50" charset="-128"/>
                  <a:ea typeface="HGP創英角ｺﾞｼｯｸUB" panose="020B0900000000000000" pitchFamily="50" charset="-128"/>
                </a:rPr>
                <a:t>・とくに有効なのが</a:t>
              </a:r>
              <a:endParaRPr lang="en-US" altLang="ja-JP" sz="1200" dirty="0" smtClean="0">
                <a:solidFill>
                  <a:prstClr val="black"/>
                </a:solidFill>
                <a:latin typeface="HGP創英角ｺﾞｼｯｸUB" panose="020B0900000000000000" pitchFamily="50" charset="-128"/>
                <a:ea typeface="HGP創英角ｺﾞｼｯｸUB" panose="020B0900000000000000" pitchFamily="50" charset="-128"/>
              </a:endParaRPr>
            </a:p>
            <a:p>
              <a:pPr>
                <a:defRPr/>
              </a:pPr>
              <a:r>
                <a:rPr lang="ja-JP" altLang="en-US" sz="1200" dirty="0">
                  <a:solidFill>
                    <a:prstClr val="black"/>
                  </a:solidFill>
                  <a:latin typeface="HGP創英角ｺﾞｼｯｸUB" panose="020B0900000000000000" pitchFamily="50" charset="-128"/>
                  <a:ea typeface="HGP創英角ｺﾞｼｯｸUB" panose="020B0900000000000000" pitchFamily="50" charset="-128"/>
                </a:rPr>
                <a:t>　</a:t>
              </a:r>
              <a:r>
                <a:rPr lang="ja-JP" altLang="en-US" sz="1200" dirty="0" smtClean="0">
                  <a:solidFill>
                    <a:prstClr val="black"/>
                  </a:solidFill>
                  <a:latin typeface="HGP創英角ｺﾞｼｯｸUB" panose="020B0900000000000000" pitchFamily="50" charset="-128"/>
                  <a:ea typeface="HGP創英角ｺﾞｼｯｸUB" panose="020B0900000000000000" pitchFamily="50" charset="-128"/>
                </a:rPr>
                <a:t>　　　　</a:t>
              </a:r>
              <a:r>
                <a:rPr lang="ja-JP" altLang="en-US" sz="1200" dirty="0" smtClean="0">
                  <a:solidFill>
                    <a:srgbClr val="FF0000"/>
                  </a:solidFill>
                  <a:latin typeface="HGP創英角ｺﾞｼｯｸUB" panose="020B0900000000000000" pitchFamily="50" charset="-128"/>
                  <a:ea typeface="HGP創英角ｺﾞｼｯｸUB" panose="020B0900000000000000" pitchFamily="50" charset="-128"/>
                </a:rPr>
                <a:t>衣類乾燥機・ＦＨ</a:t>
              </a:r>
              <a:endParaRPr lang="en-US" altLang="ja-JP" sz="1200" dirty="0">
                <a:solidFill>
                  <a:srgbClr val="FF0000"/>
                </a:solidFill>
                <a:latin typeface="HGP創英角ｺﾞｼｯｸUB" panose="020B0900000000000000" pitchFamily="50" charset="-128"/>
                <a:ea typeface="HGP創英角ｺﾞｼｯｸUB" panose="020B0900000000000000" pitchFamily="50" charset="-128"/>
              </a:endParaRPr>
            </a:p>
            <a:p>
              <a:pPr>
                <a:spcBef>
                  <a:spcPts val="1500"/>
                </a:spcBef>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a:t>
              </a:r>
              <a:r>
                <a:rPr lang="ja-JP" altLang="en-US" sz="1400" dirty="0">
                  <a:solidFill>
                    <a:srgbClr val="6600CC"/>
                  </a:solidFill>
                  <a:latin typeface="HGP創英角ｺﾞｼｯｸUB" panose="020B0900000000000000" pitchFamily="50" charset="-128"/>
                  <a:ea typeface="HGP創英角ｺﾞｼｯｸUB" panose="020B0900000000000000" pitchFamily="50" charset="-128"/>
                </a:rPr>
                <a:t>支払い手段</a:t>
              </a: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の多様化</a:t>
              </a: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a:p>
              <a:pPr>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　・簡便化・</a:t>
              </a:r>
              <a:r>
                <a:rPr lang="ja-JP" altLang="en-US" sz="1400" dirty="0" smtClean="0">
                  <a:solidFill>
                    <a:prstClr val="black"/>
                  </a:solidFill>
                  <a:latin typeface="HGP創英角ｺﾞｼｯｸUB" panose="020B0900000000000000" pitchFamily="50" charset="-128"/>
                  <a:ea typeface="HGP創英角ｺﾞｼｯｸUB" panose="020B0900000000000000" pitchFamily="50" charset="-128"/>
                </a:rPr>
                <a:t>ﾃﾞｼﾞﾀﾙ化</a:t>
              </a:r>
              <a:endParaRPr lang="en-US" altLang="ja-JP" sz="1400" dirty="0" smtClean="0">
                <a:solidFill>
                  <a:prstClr val="black"/>
                </a:solidFill>
                <a:latin typeface="HGP創英角ｺﾞｼｯｸUB" panose="020B0900000000000000" pitchFamily="50" charset="-128"/>
                <a:ea typeface="HGP創英角ｺﾞｼｯｸUB" panose="020B0900000000000000" pitchFamily="50" charset="-128"/>
              </a:endParaRPr>
            </a:p>
            <a:p>
              <a:pPr>
                <a:defRPr/>
              </a:pP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38" name="テキスト ボックス 37"/>
            <p:cNvSpPr txBox="1"/>
            <p:nvPr/>
          </p:nvSpPr>
          <p:spPr>
            <a:xfrm>
              <a:off x="6877340" y="2471134"/>
              <a:ext cx="2116613" cy="1946687"/>
            </a:xfrm>
            <a:prstGeom prst="rect">
              <a:avLst/>
            </a:prstGeom>
            <a:noFill/>
          </p:spPr>
          <p:txBody>
            <a:bodyPr wrap="square" rtlCol="0">
              <a:spAutoFit/>
            </a:bodyPr>
            <a:lstStyle/>
            <a:p>
              <a:pPr>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a:t>
              </a:r>
              <a:r>
                <a:rPr lang="ja-JP" altLang="en-US" sz="1400" dirty="0">
                  <a:solidFill>
                    <a:srgbClr val="008000"/>
                  </a:solidFill>
                  <a:latin typeface="HGP創英角ｺﾞｼｯｸUB" panose="020B0900000000000000" pitchFamily="50" charset="-128"/>
                  <a:ea typeface="HGP創英角ｺﾞｼｯｸUB" panose="020B0900000000000000" pitchFamily="50" charset="-128"/>
                </a:rPr>
                <a:t>消費者のためになる</a:t>
              </a:r>
              <a:endParaRPr lang="en-US" altLang="ja-JP" sz="1400" dirty="0">
                <a:solidFill>
                  <a:srgbClr val="008000"/>
                </a:solidFill>
                <a:latin typeface="HGP創英角ｺﾞｼｯｸUB" panose="020B0900000000000000" pitchFamily="50" charset="-128"/>
                <a:ea typeface="HGP創英角ｺﾞｼｯｸUB" panose="020B0900000000000000" pitchFamily="50" charset="-128"/>
              </a:endParaRPr>
            </a:p>
            <a:p>
              <a:pPr>
                <a:defRPr/>
              </a:pPr>
              <a:r>
                <a:rPr lang="ja-JP" altLang="en-US" sz="1400" dirty="0">
                  <a:solidFill>
                    <a:srgbClr val="008000"/>
                  </a:solidFill>
                  <a:latin typeface="HGP創英角ｺﾞｼｯｸUB" panose="020B0900000000000000" pitchFamily="50" charset="-128"/>
                  <a:ea typeface="HGP創英角ｺﾞｼｯｸUB" panose="020B0900000000000000" pitchFamily="50" charset="-128"/>
                </a:rPr>
                <a:t>　</a:t>
              </a:r>
              <a:r>
                <a:rPr lang="ja-JP" altLang="en-US" sz="800" dirty="0">
                  <a:solidFill>
                    <a:srgbClr val="008000"/>
                  </a:solidFill>
                  <a:latin typeface="HGP創英角ｺﾞｼｯｸUB" panose="020B0900000000000000" pitchFamily="50" charset="-128"/>
                  <a:ea typeface="HGP創英角ｺﾞｼｯｸUB" panose="020B0900000000000000" pitchFamily="50" charset="-128"/>
                </a:rPr>
                <a:t>　</a:t>
              </a:r>
              <a:r>
                <a:rPr lang="ja-JP" altLang="en-US" sz="1400" dirty="0">
                  <a:solidFill>
                    <a:srgbClr val="008000"/>
                  </a:solidFill>
                  <a:latin typeface="HGP創英角ｺﾞｼｯｸUB" panose="020B0900000000000000" pitchFamily="50" charset="-128"/>
                  <a:ea typeface="HGP創英角ｺﾞｼｯｸUB" panose="020B0900000000000000" pitchFamily="50" charset="-128"/>
                </a:rPr>
                <a:t>省エネコンサルティング</a:t>
              </a:r>
              <a:endParaRPr lang="en-US" altLang="ja-JP" sz="1400" dirty="0">
                <a:solidFill>
                  <a:srgbClr val="008000"/>
                </a:solidFill>
                <a:latin typeface="HGP創英角ｺﾞｼｯｸUB" panose="020B0900000000000000" pitchFamily="50" charset="-128"/>
                <a:ea typeface="HGP創英角ｺﾞｼｯｸUB" panose="020B0900000000000000" pitchFamily="50" charset="-128"/>
              </a:endParaRPr>
            </a:p>
            <a:p>
              <a:pPr>
                <a:spcAft>
                  <a:spcPts val="300"/>
                </a:spcAft>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　</a:t>
              </a:r>
              <a:r>
                <a:rPr lang="ja-JP" altLang="en-US" sz="1300" dirty="0">
                  <a:solidFill>
                    <a:prstClr val="black"/>
                  </a:solidFill>
                  <a:latin typeface="HGP創英角ｺﾞｼｯｸUB" panose="020B0900000000000000" pitchFamily="50" charset="-128"/>
                  <a:ea typeface="HGP創英角ｺﾞｼｯｸUB" panose="020B0900000000000000" pitchFamily="50" charset="-128"/>
                </a:rPr>
                <a:t>　（ガスだけでなく電気も）</a:t>
              </a:r>
              <a:endParaRPr lang="en-US" altLang="ja-JP" sz="1300" dirty="0">
                <a:solidFill>
                  <a:prstClr val="black"/>
                </a:solidFill>
                <a:latin typeface="HGP創英角ｺﾞｼｯｸUB" panose="020B0900000000000000" pitchFamily="50" charset="-128"/>
                <a:ea typeface="HGP創英角ｺﾞｼｯｸUB" panose="020B0900000000000000" pitchFamily="50" charset="-128"/>
              </a:endParaRPr>
            </a:p>
            <a:p>
              <a:pPr>
                <a:spcBef>
                  <a:spcPts val="300"/>
                </a:spcBef>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　</a:t>
              </a:r>
              <a:r>
                <a:rPr lang="ja-JP" altLang="en-US" sz="1300" dirty="0">
                  <a:solidFill>
                    <a:prstClr val="black"/>
                  </a:solidFill>
                  <a:latin typeface="HGP創英角ｺﾞｼｯｸUB" panose="020B0900000000000000" pitchFamily="50" charset="-128"/>
                  <a:ea typeface="HGP創英角ｺﾞｼｯｸUB" panose="020B0900000000000000" pitchFamily="50" charset="-128"/>
                </a:rPr>
                <a:t>・省エネ診断・アドバイス</a:t>
              </a:r>
              <a:endParaRPr lang="en-US" altLang="ja-JP" sz="1300" dirty="0">
                <a:solidFill>
                  <a:prstClr val="black"/>
                </a:solidFill>
                <a:latin typeface="HGP創英角ｺﾞｼｯｸUB" panose="020B0900000000000000" pitchFamily="50" charset="-128"/>
                <a:ea typeface="HGP創英角ｺﾞｼｯｸUB" panose="020B0900000000000000" pitchFamily="50" charset="-128"/>
              </a:endParaRPr>
            </a:p>
            <a:p>
              <a:pPr>
                <a:spcBef>
                  <a:spcPts val="300"/>
                </a:spcBef>
                <a:defRPr/>
              </a:pPr>
              <a:r>
                <a:rPr lang="ja-JP" altLang="en-US" sz="1300" dirty="0">
                  <a:solidFill>
                    <a:prstClr val="black"/>
                  </a:solidFill>
                  <a:latin typeface="HGP創英角ｺﾞｼｯｸUB" panose="020B0900000000000000" pitchFamily="50" charset="-128"/>
                  <a:ea typeface="HGP創英角ｺﾞｼｯｸUB" panose="020B0900000000000000" pitchFamily="50" charset="-128"/>
                </a:rPr>
                <a:t>　・省エネ機器の推奨</a:t>
              </a:r>
              <a:endParaRPr lang="en-US" altLang="ja-JP" sz="1300" dirty="0">
                <a:solidFill>
                  <a:prstClr val="black"/>
                </a:solidFill>
                <a:latin typeface="HGP創英角ｺﾞｼｯｸUB" panose="020B0900000000000000" pitchFamily="50" charset="-128"/>
                <a:ea typeface="HGP創英角ｺﾞｼｯｸUB" panose="020B0900000000000000" pitchFamily="50" charset="-128"/>
              </a:endParaRPr>
            </a:p>
            <a:p>
              <a:pPr>
                <a:spcBef>
                  <a:spcPts val="300"/>
                </a:spcBef>
                <a:defRPr/>
              </a:pPr>
              <a:r>
                <a:rPr lang="ja-JP" altLang="en-US" sz="1300" dirty="0">
                  <a:solidFill>
                    <a:prstClr val="black"/>
                  </a:solidFill>
                  <a:latin typeface="HGP創英角ｺﾞｼｯｸUB" panose="020B0900000000000000" pitchFamily="50" charset="-128"/>
                  <a:ea typeface="HGP創英角ｺﾞｼｯｸUB" panose="020B0900000000000000" pitchFamily="50" charset="-128"/>
                </a:rPr>
                <a:t>　・ｴﾈﾙｷﾞｰﾏﾈｼﾞﾒﾝﾄ機器</a:t>
              </a:r>
              <a:endParaRPr lang="en-US" altLang="ja-JP" sz="1300" dirty="0">
                <a:solidFill>
                  <a:prstClr val="black"/>
                </a:solidFill>
                <a:latin typeface="HGP創英角ｺﾞｼｯｸUB" panose="020B0900000000000000" pitchFamily="50" charset="-128"/>
                <a:ea typeface="HGP創英角ｺﾞｼｯｸUB" panose="020B0900000000000000" pitchFamily="50" charset="-128"/>
              </a:endParaRPr>
            </a:p>
            <a:p>
              <a:pPr>
                <a:defRPr/>
              </a:pPr>
              <a:r>
                <a:rPr lang="ja-JP" altLang="en-US" sz="1300" dirty="0">
                  <a:solidFill>
                    <a:prstClr val="black"/>
                  </a:solidFill>
                  <a:latin typeface="HGP創英角ｺﾞｼｯｸUB" panose="020B0900000000000000" pitchFamily="50" charset="-128"/>
                  <a:ea typeface="HGP創英角ｺﾞｼｯｸUB" panose="020B0900000000000000" pitchFamily="50" charset="-128"/>
                </a:rPr>
                <a:t>　　の推奨（ＨＥＭＳ等）</a:t>
              </a:r>
              <a:endParaRPr lang="en-US" altLang="ja-JP" sz="1300" dirty="0">
                <a:solidFill>
                  <a:prstClr val="black"/>
                </a:solidFill>
                <a:latin typeface="HGP創英角ｺﾞｼｯｸUB" panose="020B0900000000000000" pitchFamily="50" charset="-128"/>
                <a:ea typeface="HGP創英角ｺﾞｼｯｸUB" panose="020B0900000000000000" pitchFamily="50" charset="-128"/>
              </a:endParaRPr>
            </a:p>
            <a:p>
              <a:pPr>
                <a:spcBef>
                  <a:spcPts val="300"/>
                </a:spcBef>
                <a:defRPr/>
              </a:pPr>
              <a:r>
                <a:rPr lang="ja-JP" altLang="en-US" sz="1300" dirty="0">
                  <a:solidFill>
                    <a:prstClr val="black"/>
                  </a:solidFill>
                  <a:latin typeface="HGP創英角ｺﾞｼｯｸUB" panose="020B0900000000000000" pitchFamily="50" charset="-128"/>
                  <a:ea typeface="HGP創英角ｺﾞｼｯｸUB" panose="020B0900000000000000" pitchFamily="50" charset="-128"/>
                </a:rPr>
                <a:t>　・省エネ改修の提案</a:t>
              </a:r>
              <a:endParaRPr lang="en-US" altLang="ja-JP" sz="1300" dirty="0">
                <a:solidFill>
                  <a:prstClr val="black"/>
                </a:solidFill>
                <a:latin typeface="HGP創英角ｺﾞｼｯｸUB" panose="020B0900000000000000" pitchFamily="50" charset="-128"/>
                <a:ea typeface="HGP創英角ｺﾞｼｯｸUB" panose="020B0900000000000000" pitchFamily="50" charset="-128"/>
              </a:endParaRPr>
            </a:p>
          </p:txBody>
        </p:sp>
      </p:grpSp>
      <p:sp>
        <p:nvSpPr>
          <p:cNvPr id="5" name="テキスト ボックス 4">
            <a:extLst>
              <a:ext uri="{FF2B5EF4-FFF2-40B4-BE49-F238E27FC236}">
                <a16:creationId xmlns="" xmlns:a16="http://schemas.microsoft.com/office/drawing/2014/main" id="{7E538D35-0D1A-4B54-9BCA-37988E6191F4}"/>
              </a:ext>
            </a:extLst>
          </p:cNvPr>
          <p:cNvSpPr txBox="1"/>
          <p:nvPr/>
        </p:nvSpPr>
        <p:spPr>
          <a:xfrm>
            <a:off x="1485087" y="6381328"/>
            <a:ext cx="6480720" cy="369332"/>
          </a:xfrm>
          <a:prstGeom prst="rect">
            <a:avLst/>
          </a:prstGeom>
          <a:noFill/>
        </p:spPr>
        <p:txBody>
          <a:bodyPr wrap="square" rtlCol="0">
            <a:spAutoFit/>
          </a:bodyPr>
          <a:lstStyle/>
          <a:p>
            <a:r>
              <a:rPr lang="ja-JP" altLang="en-US" i="1" dirty="0">
                <a:solidFill>
                  <a:srgbClr val="008000"/>
                </a:solidFill>
                <a:latin typeface="HGP創英角ｺﾞｼｯｸUB" panose="020B0900000000000000" pitchFamily="50" charset="-128"/>
                <a:ea typeface="HGP創英角ｺﾞｼｯｸUB" panose="020B0900000000000000" pitchFamily="50" charset="-128"/>
              </a:rPr>
              <a:t>ずっと「ワンパターン」だった需要開発のあり方を見直しましょう！</a:t>
            </a:r>
          </a:p>
        </p:txBody>
      </p:sp>
      <p:sp>
        <p:nvSpPr>
          <p:cNvPr id="23" name="Text Box 902"/>
          <p:cNvSpPr txBox="1">
            <a:spLocks noChangeArrowheads="1"/>
          </p:cNvSpPr>
          <p:nvPr/>
        </p:nvSpPr>
        <p:spPr bwMode="auto">
          <a:xfrm>
            <a:off x="214313" y="115888"/>
            <a:ext cx="8750300" cy="369332"/>
          </a:xfrm>
          <a:prstGeom prst="rect">
            <a:avLst/>
          </a:prstGeom>
          <a:gradFill rotWithShape="1">
            <a:gsLst>
              <a:gs pos="0">
                <a:srgbClr val="FFCCFF"/>
              </a:gs>
              <a:gs pos="50000">
                <a:srgbClr val="FFFFFF"/>
              </a:gs>
              <a:gs pos="100000">
                <a:srgbClr val="FFCC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 typeface="Arial" charset="0"/>
              <a:buNone/>
              <a:defRPr/>
            </a:pPr>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ＬＰガスの需要開発の</a:t>
            </a:r>
            <a:r>
              <a:rPr lang="ja-JP" altLang="en-US" sz="1800" dirty="0" smtClean="0">
                <a:solidFill>
                  <a:prstClr val="black"/>
                </a:solidFill>
                <a:latin typeface="HGP創英角ｺﾞｼｯｸUB" panose="020B0900000000000000" pitchFamily="50" charset="-128"/>
                <a:ea typeface="HGP創英角ｺﾞｼｯｸUB" panose="020B0900000000000000" pitchFamily="50" charset="-128"/>
              </a:rPr>
              <a:t>あり方　③</a:t>
            </a:r>
            <a:endParaRPr lang="ja-JP" altLang="en-US" sz="18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3" name="テキスト ボックス 2"/>
          <p:cNvSpPr txBox="1"/>
          <p:nvPr/>
        </p:nvSpPr>
        <p:spPr>
          <a:xfrm>
            <a:off x="1938830" y="1124744"/>
            <a:ext cx="5410355" cy="369332"/>
          </a:xfrm>
          <a:prstGeom prst="rect">
            <a:avLst/>
          </a:prstGeom>
          <a:noFill/>
        </p:spPr>
        <p:txBody>
          <a:bodyPr wrap="square" rtlCol="0">
            <a:spAutoFit/>
          </a:bodyPr>
          <a:lstStyle/>
          <a:p>
            <a:pPr algn="ctr"/>
            <a:r>
              <a:rPr lang="ja-JP" altLang="en-US" u="sng" dirty="0" smtClean="0">
                <a:solidFill>
                  <a:srgbClr val="FF0000"/>
                </a:solidFill>
                <a:latin typeface="HGP創英角ｺﾞｼｯｸUB" panose="020B0900000000000000" pitchFamily="50" charset="-128"/>
                <a:ea typeface="HGP創英角ｺﾞｼｯｸUB" panose="020B0900000000000000" pitchFamily="50" charset="-128"/>
              </a:rPr>
              <a:t>知恵を使えるポイントはたくさんある</a:t>
            </a:r>
            <a:endParaRPr kumimoji="1" lang="ja-JP" altLang="en-US" u="sng"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1" name="フローチャート : 代替処理 10"/>
          <p:cNvSpPr/>
          <p:nvPr/>
        </p:nvSpPr>
        <p:spPr>
          <a:xfrm>
            <a:off x="4788024" y="4039514"/>
            <a:ext cx="1800200" cy="847977"/>
          </a:xfrm>
          <a:prstGeom prst="flowChartAlternate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33443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8"/>
          <p:cNvSpPr txBox="1">
            <a:spLocks noChangeArrowheads="1"/>
          </p:cNvSpPr>
          <p:nvPr/>
        </p:nvSpPr>
        <p:spPr bwMode="auto">
          <a:xfrm>
            <a:off x="215453" y="115888"/>
            <a:ext cx="8749160" cy="369332"/>
          </a:xfrm>
          <a:prstGeom prst="rect">
            <a:avLst/>
          </a:prstGeom>
          <a:gradFill rotWithShape="1">
            <a:gsLst>
              <a:gs pos="0">
                <a:srgbClr val="66FF99"/>
              </a:gs>
              <a:gs pos="50000">
                <a:srgbClr val="FFFFFF"/>
              </a:gs>
              <a:gs pos="100000">
                <a:srgbClr val="66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50000"/>
              </a:spcBef>
              <a:buFont typeface="Arial" charset="0"/>
              <a:buNone/>
              <a:defRPr/>
            </a:pPr>
            <a:r>
              <a:rPr lang="ja-JP" altLang="en-US" sz="1800" dirty="0">
                <a:solidFill>
                  <a:prstClr val="black"/>
                </a:solidFill>
                <a:latin typeface="HGP創英角ｺﾞｼｯｸUB" pitchFamily="50" charset="-128"/>
                <a:ea typeface="HGP創英角ｺﾞｼｯｸUB" pitchFamily="50" charset="-128"/>
              </a:rPr>
              <a:t>料金メニューの多様化は、顧客囲い込みの武器になる　①</a:t>
            </a:r>
            <a:endParaRPr lang="en-US" altLang="ja-JP" sz="1800" dirty="0">
              <a:solidFill>
                <a:prstClr val="black"/>
              </a:solidFill>
              <a:latin typeface="HGP創英角ｺﾞｼｯｸUB" pitchFamily="50" charset="-128"/>
              <a:ea typeface="HGP創英角ｺﾞｼｯｸUB" pitchFamily="50" charset="-128"/>
            </a:endParaRPr>
          </a:p>
        </p:txBody>
      </p:sp>
      <p:sp>
        <p:nvSpPr>
          <p:cNvPr id="3" name="テキスト ボックス 2"/>
          <p:cNvSpPr txBox="1"/>
          <p:nvPr/>
        </p:nvSpPr>
        <p:spPr>
          <a:xfrm>
            <a:off x="1163053" y="620690"/>
            <a:ext cx="8028955" cy="353943"/>
          </a:xfrm>
          <a:prstGeom prst="rect">
            <a:avLst/>
          </a:prstGeom>
          <a:noFill/>
        </p:spPr>
        <p:txBody>
          <a:bodyPr wrap="square" rtlCol="0">
            <a:spAutoFit/>
          </a:bodyPr>
          <a:lstStyle/>
          <a:p>
            <a:pPr>
              <a:defRPr/>
            </a:pPr>
            <a:r>
              <a:rPr lang="ja-JP" altLang="en-US" sz="1700" u="sng" dirty="0" smtClean="0">
                <a:solidFill>
                  <a:srgbClr val="0000FF"/>
                </a:solidFill>
                <a:latin typeface="HGP創英角ｺﾞｼｯｸUB" panose="020B0900000000000000" pitchFamily="50" charset="-128"/>
                <a:ea typeface="HGP創英角ｺﾞｼｯｸUB" panose="020B0900000000000000" pitchFamily="50" charset="-128"/>
              </a:rPr>
              <a:t>ＬＰ</a:t>
            </a:r>
            <a:r>
              <a:rPr lang="ja-JP" altLang="en-US" sz="1700" u="sng" dirty="0">
                <a:solidFill>
                  <a:srgbClr val="0000FF"/>
                </a:solidFill>
                <a:latin typeface="HGP創英角ｺﾞｼｯｸUB" panose="020B0900000000000000" pitchFamily="50" charset="-128"/>
                <a:ea typeface="HGP創英角ｺﾞｼｯｸUB" panose="020B0900000000000000" pitchFamily="50" charset="-128"/>
              </a:rPr>
              <a:t>ガスの料金メニューは、必ずしも「基本料金＋単一従量料金」でなくてよい</a:t>
            </a:r>
          </a:p>
        </p:txBody>
      </p:sp>
      <p:grpSp>
        <p:nvGrpSpPr>
          <p:cNvPr id="33" name="グループ化 32"/>
          <p:cNvGrpSpPr/>
          <p:nvPr/>
        </p:nvGrpSpPr>
        <p:grpSpPr>
          <a:xfrm>
            <a:off x="649139" y="1198162"/>
            <a:ext cx="8076997" cy="1250557"/>
            <a:chOff x="649137" y="1036282"/>
            <a:chExt cx="8076997" cy="1250557"/>
          </a:xfrm>
        </p:grpSpPr>
        <p:sp>
          <p:nvSpPr>
            <p:cNvPr id="24" name="正方形/長方形 23"/>
            <p:cNvSpPr/>
            <p:nvPr/>
          </p:nvSpPr>
          <p:spPr>
            <a:xfrm>
              <a:off x="661560" y="1036282"/>
              <a:ext cx="3965382" cy="323165"/>
            </a:xfrm>
            <a:prstGeom prst="rect">
              <a:avLst/>
            </a:prstGeom>
            <a:solidFill>
              <a:srgbClr val="FFFFCC"/>
            </a:solidFill>
            <a:ln>
              <a:solidFill>
                <a:schemeClr val="tx1"/>
              </a:solidFill>
            </a:ln>
          </p:spPr>
          <p:txBody>
            <a:bodyPr wrap="square">
              <a:spAutoFit/>
            </a:bodyPr>
            <a:lstStyle/>
            <a:p>
              <a:pPr algn="ctr">
                <a:defRPr/>
              </a:pPr>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標準的な料金メニューや料金水準を示すこと</a:t>
              </a:r>
              <a:endParaRPr lang="ja-JP" altLang="en-US" sz="1500" dirty="0">
                <a:solidFill>
                  <a:prstClr val="black"/>
                </a:solidFill>
              </a:endParaRPr>
            </a:p>
          </p:txBody>
        </p:sp>
        <p:sp>
          <p:nvSpPr>
            <p:cNvPr id="25" name="正方形/長方形 24"/>
            <p:cNvSpPr/>
            <p:nvPr/>
          </p:nvSpPr>
          <p:spPr>
            <a:xfrm>
              <a:off x="649137" y="1935845"/>
              <a:ext cx="5544171" cy="350994"/>
            </a:xfrm>
            <a:prstGeom prst="rect">
              <a:avLst/>
            </a:prstGeom>
            <a:solidFill>
              <a:srgbClr val="FFFFCC"/>
            </a:solidFill>
            <a:ln>
              <a:solidFill>
                <a:schemeClr val="tx1"/>
              </a:solidFill>
            </a:ln>
          </p:spPr>
          <p:txBody>
            <a:bodyPr wrap="square">
              <a:spAutoFit/>
            </a:bodyPr>
            <a:lstStyle/>
            <a:p>
              <a:pPr>
                <a:lnSpc>
                  <a:spcPts val="2200"/>
                </a:lnSpc>
                <a:defRPr/>
              </a:pPr>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「基本料金＋単一従量料金」を標準料金メニューとして採用すること</a:t>
              </a:r>
              <a:endParaRPr lang="ja-JP" altLang="en-US" sz="1500" dirty="0">
                <a:solidFill>
                  <a:prstClr val="black"/>
                </a:solidFill>
              </a:endParaRPr>
            </a:p>
          </p:txBody>
        </p:sp>
        <p:sp>
          <p:nvSpPr>
            <p:cNvPr id="27" name="正方形/長方形 26"/>
            <p:cNvSpPr/>
            <p:nvPr/>
          </p:nvSpPr>
          <p:spPr>
            <a:xfrm>
              <a:off x="990796" y="1478369"/>
              <a:ext cx="7735338" cy="338554"/>
            </a:xfrm>
            <a:prstGeom prst="rect">
              <a:avLst/>
            </a:prstGeom>
          </p:spPr>
          <p:txBody>
            <a:bodyPr wrap="square">
              <a:spAutoFit/>
            </a:bodyPr>
            <a:lstStyle/>
            <a:p>
              <a:pPr algn="ctr">
                <a:defRPr/>
              </a:pPr>
              <a:r>
                <a:rPr lang="ja-JP" altLang="en-US" sz="1600" dirty="0">
                  <a:solidFill>
                    <a:srgbClr val="FF0000"/>
                  </a:solidFill>
                  <a:latin typeface="HGP創英角ｺﾞｼｯｸUB" panose="020B0900000000000000" pitchFamily="50" charset="-128"/>
                  <a:ea typeface="HGP創英角ｺﾞｼｯｸUB" panose="020B0900000000000000" pitchFamily="50" charset="-128"/>
                </a:rPr>
                <a:t>別の問題であり、必ずしも「基本料金＋単一従量料金」だけのメニューにする必要はない</a:t>
              </a:r>
              <a:endParaRPr lang="en-US" altLang="ja-JP" sz="1600" dirty="0">
                <a:solidFill>
                  <a:srgbClr val="FF0000"/>
                </a:solidFill>
                <a:latin typeface="HGP創英角ｺﾞｼｯｸUB" panose="020B0900000000000000" pitchFamily="50" charset="-128"/>
                <a:ea typeface="HGP創英角ｺﾞｼｯｸUB" panose="020B0900000000000000" pitchFamily="50" charset="-128"/>
              </a:endParaRPr>
            </a:p>
          </p:txBody>
        </p:sp>
        <p:cxnSp>
          <p:nvCxnSpPr>
            <p:cNvPr id="30" name="直線矢印コネクタ 29"/>
            <p:cNvCxnSpPr/>
            <p:nvPr/>
          </p:nvCxnSpPr>
          <p:spPr>
            <a:xfrm>
              <a:off x="1013126" y="1359447"/>
              <a:ext cx="0" cy="576398"/>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4" name="テキスト ボックス 33"/>
          <p:cNvSpPr txBox="1"/>
          <p:nvPr/>
        </p:nvSpPr>
        <p:spPr>
          <a:xfrm>
            <a:off x="570797" y="2781508"/>
            <a:ext cx="8249675" cy="630942"/>
          </a:xfrm>
          <a:prstGeom prst="rect">
            <a:avLst/>
          </a:prstGeom>
          <a:noFill/>
        </p:spPr>
        <p:txBody>
          <a:bodyPr wrap="square" rtlCol="0">
            <a:spAutoFit/>
          </a:bodyPr>
          <a:lstStyle/>
          <a:p>
            <a:pPr>
              <a:lnSpc>
                <a:spcPts val="1800"/>
              </a:lnSpc>
              <a:spcBef>
                <a:spcPts val="600"/>
              </a:spcBef>
              <a:defRPr/>
            </a:pPr>
            <a:r>
              <a:rPr lang="ja-JP" altLang="en-US" sz="1600" u="sng" dirty="0">
                <a:latin typeface="HGP創英角ｺﾞｼｯｸUB" panose="020B0900000000000000" pitchFamily="50" charset="-128"/>
                <a:ea typeface="HGP創英角ｺﾞｼｯｸUB" panose="020B0900000000000000" pitchFamily="50" charset="-128"/>
              </a:rPr>
              <a:t>■ </a:t>
            </a:r>
            <a:r>
              <a:rPr lang="ja-JP" altLang="en-US" sz="1600" u="sng" dirty="0">
                <a:latin typeface="HGP創英角ｺﾞｼｯｸUB"/>
                <a:ea typeface="HGP創英角ｺﾞｼｯｸUB"/>
              </a:rPr>
              <a:t>都市ガスの場合、一般料金</a:t>
            </a:r>
            <a:r>
              <a:rPr lang="en-US" altLang="ja-JP" sz="1600" u="sng" dirty="0">
                <a:latin typeface="HGP創英角ｺﾞｼｯｸUB"/>
                <a:ea typeface="HGP創英角ｺﾞｼｯｸUB"/>
              </a:rPr>
              <a:t>(</a:t>
            </a:r>
            <a:r>
              <a:rPr lang="ja-JP" altLang="en-US" sz="1600" u="sng" dirty="0">
                <a:latin typeface="HGP創英角ｺﾞｼｯｸUB"/>
                <a:ea typeface="HGP創英角ｺﾞｼｯｸUB"/>
              </a:rPr>
              <a:t>とくに加入条件がなく、誰でも加入できる料金メニュー）の他に、</a:t>
            </a:r>
            <a:endParaRPr lang="en-US" altLang="ja-JP" sz="1600" u="sng" dirty="0">
              <a:latin typeface="HGP創英角ｺﾞｼｯｸUB"/>
              <a:ea typeface="HGP創英角ｺﾞｼｯｸUB"/>
            </a:endParaRPr>
          </a:p>
          <a:p>
            <a:pPr>
              <a:lnSpc>
                <a:spcPts val="1800"/>
              </a:lnSpc>
              <a:spcBef>
                <a:spcPts val="600"/>
              </a:spcBef>
              <a:defRPr/>
            </a:pPr>
            <a:r>
              <a:rPr lang="ja-JP" altLang="en-US" sz="1600" dirty="0">
                <a:solidFill>
                  <a:srgbClr val="008000"/>
                </a:solidFill>
                <a:latin typeface="HGP創英角ｺﾞｼｯｸUB"/>
                <a:ea typeface="HGP創英角ｺﾞｼｯｸUB"/>
              </a:rPr>
              <a:t>　　</a:t>
            </a:r>
            <a:r>
              <a:rPr lang="ja-JP" altLang="en-US" sz="1600" u="sng" dirty="0">
                <a:solidFill>
                  <a:srgbClr val="FF0000"/>
                </a:solidFill>
                <a:latin typeface="HGP創英角ｺﾞｼｯｸUB"/>
                <a:ea typeface="HGP創英角ｺﾞｼｯｸUB"/>
              </a:rPr>
              <a:t>いろいろな自由料金</a:t>
            </a:r>
            <a:r>
              <a:rPr lang="ja-JP" altLang="en-US" sz="1600" u="sng" dirty="0">
                <a:latin typeface="HGP創英角ｺﾞｼｯｸUB"/>
                <a:ea typeface="HGP創英角ｺﾞｼｯｸUB"/>
              </a:rPr>
              <a:t>（ある条件に合致する場合に適用する料金メニュー）</a:t>
            </a:r>
            <a:r>
              <a:rPr lang="ja-JP" altLang="en-US" sz="1600" u="sng" dirty="0">
                <a:solidFill>
                  <a:srgbClr val="FF0000"/>
                </a:solidFill>
                <a:latin typeface="HGP創英角ｺﾞｼｯｸUB"/>
                <a:ea typeface="HGP創英角ｺﾞｼｯｸUB"/>
              </a:rPr>
              <a:t>がある</a:t>
            </a:r>
            <a:endParaRPr lang="ja-JP" altLang="en-US" sz="1600" u="sng"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35" name="テキスト ボックス 34"/>
          <p:cNvSpPr txBox="1"/>
          <p:nvPr/>
        </p:nvSpPr>
        <p:spPr>
          <a:xfrm>
            <a:off x="971155" y="3573019"/>
            <a:ext cx="1800200" cy="307777"/>
          </a:xfrm>
          <a:prstGeom prst="rect">
            <a:avLst/>
          </a:prstGeom>
          <a:noFill/>
        </p:spPr>
        <p:txBody>
          <a:bodyPr wrap="square" rtlCol="0">
            <a:spAutoFit/>
          </a:bodyPr>
          <a:lstStyle/>
          <a:p>
            <a:pPr algn="ctr">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＜自由化前＞</a:t>
            </a:r>
          </a:p>
        </p:txBody>
      </p:sp>
      <p:sp>
        <p:nvSpPr>
          <p:cNvPr id="36" name="テキスト ボックス 35"/>
          <p:cNvSpPr txBox="1"/>
          <p:nvPr/>
        </p:nvSpPr>
        <p:spPr>
          <a:xfrm>
            <a:off x="4277431" y="3573018"/>
            <a:ext cx="1800200" cy="307777"/>
          </a:xfrm>
          <a:prstGeom prst="rect">
            <a:avLst/>
          </a:prstGeom>
          <a:noFill/>
        </p:spPr>
        <p:txBody>
          <a:bodyPr wrap="square" rtlCol="0">
            <a:spAutoFit/>
          </a:bodyPr>
          <a:lstStyle/>
          <a:p>
            <a:pPr algn="ctr">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＜自由化後＞</a:t>
            </a:r>
          </a:p>
        </p:txBody>
      </p:sp>
      <p:sp>
        <p:nvSpPr>
          <p:cNvPr id="37" name="テキスト ボックス 36"/>
          <p:cNvSpPr txBox="1"/>
          <p:nvPr/>
        </p:nvSpPr>
        <p:spPr>
          <a:xfrm>
            <a:off x="692723" y="3880796"/>
            <a:ext cx="2357067" cy="307777"/>
          </a:xfrm>
          <a:prstGeom prst="rect">
            <a:avLst/>
          </a:prstGeom>
          <a:solidFill>
            <a:srgbClr val="FFFF00"/>
          </a:solidFill>
          <a:ln>
            <a:solidFill>
              <a:schemeClr val="tx1"/>
            </a:solidFill>
          </a:ln>
        </p:spPr>
        <p:txBody>
          <a:bodyPr wrap="square" rtlCol="0">
            <a:spAutoFit/>
          </a:bodyPr>
          <a:lstStyle/>
          <a:p>
            <a:pPr algn="ctr">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供給約款料金</a:t>
            </a:r>
            <a:r>
              <a:rPr lang="ja-JP" altLang="en-US" sz="1200" dirty="0">
                <a:solidFill>
                  <a:prstClr val="black"/>
                </a:solidFill>
                <a:latin typeface="HGP創英角ｺﾞｼｯｸUB" panose="020B0900000000000000" pitchFamily="50" charset="-128"/>
                <a:ea typeface="HGP創英角ｺﾞｼｯｸUB" panose="020B0900000000000000" pitchFamily="50" charset="-128"/>
              </a:rPr>
              <a:t>（複数２部）</a:t>
            </a:r>
          </a:p>
        </p:txBody>
      </p:sp>
      <p:sp>
        <p:nvSpPr>
          <p:cNvPr id="38" name="テキスト ボックス 37"/>
          <p:cNvSpPr txBox="1"/>
          <p:nvPr/>
        </p:nvSpPr>
        <p:spPr>
          <a:xfrm>
            <a:off x="3908165" y="3880796"/>
            <a:ext cx="2430303" cy="307777"/>
          </a:xfrm>
          <a:prstGeom prst="rect">
            <a:avLst/>
          </a:prstGeom>
          <a:solidFill>
            <a:srgbClr val="FFFF00"/>
          </a:solidFill>
          <a:ln>
            <a:solidFill>
              <a:schemeClr val="tx1"/>
            </a:solidFill>
          </a:ln>
        </p:spPr>
        <p:txBody>
          <a:bodyPr wrap="square" rtlCol="0">
            <a:spAutoFit/>
          </a:bodyPr>
          <a:lstStyle/>
          <a:p>
            <a:pPr algn="ctr">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標準小売料金</a:t>
            </a:r>
            <a:r>
              <a:rPr lang="ja-JP" altLang="en-US" sz="1200" dirty="0">
                <a:solidFill>
                  <a:prstClr val="black"/>
                </a:solidFill>
                <a:latin typeface="HGP創英角ｺﾞｼｯｸUB" panose="020B0900000000000000" pitchFamily="50" charset="-128"/>
                <a:ea typeface="HGP創英角ｺﾞｼｯｸUB" panose="020B0900000000000000" pitchFamily="50" charset="-128"/>
              </a:rPr>
              <a:t>（複数２部）</a:t>
            </a:r>
          </a:p>
        </p:txBody>
      </p:sp>
      <p:sp>
        <p:nvSpPr>
          <p:cNvPr id="39" name="右矢印 38"/>
          <p:cNvSpPr/>
          <p:nvPr/>
        </p:nvSpPr>
        <p:spPr>
          <a:xfrm>
            <a:off x="3243034" y="3950045"/>
            <a:ext cx="503123" cy="1692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endParaRPr>
          </a:p>
        </p:txBody>
      </p:sp>
      <p:sp>
        <p:nvSpPr>
          <p:cNvPr id="40" name="テキスト ボックス 39"/>
          <p:cNvSpPr txBox="1"/>
          <p:nvPr/>
        </p:nvSpPr>
        <p:spPr>
          <a:xfrm>
            <a:off x="682451" y="4690027"/>
            <a:ext cx="2367339" cy="307777"/>
          </a:xfrm>
          <a:prstGeom prst="rect">
            <a:avLst/>
          </a:prstGeom>
          <a:solidFill>
            <a:srgbClr val="FFCCFF"/>
          </a:solidFill>
          <a:ln>
            <a:solidFill>
              <a:schemeClr val="tx1"/>
            </a:solidFill>
          </a:ln>
        </p:spPr>
        <p:txBody>
          <a:bodyPr wrap="square" rtlCol="0">
            <a:spAutoFit/>
          </a:bodyPr>
          <a:lstStyle/>
          <a:p>
            <a:pPr algn="ctr">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選択約款料金</a:t>
            </a:r>
          </a:p>
        </p:txBody>
      </p:sp>
      <p:cxnSp>
        <p:nvCxnSpPr>
          <p:cNvPr id="44" name="直線矢印コネクタ 43"/>
          <p:cNvCxnSpPr>
            <a:endCxn id="40" idx="0"/>
          </p:cNvCxnSpPr>
          <p:nvPr/>
        </p:nvCxnSpPr>
        <p:spPr>
          <a:xfrm flipH="1">
            <a:off x="1866121" y="4214206"/>
            <a:ext cx="5135" cy="475821"/>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1244948" y="4413028"/>
            <a:ext cx="1365615" cy="276999"/>
          </a:xfrm>
          <a:prstGeom prst="rect">
            <a:avLst/>
          </a:prstGeom>
          <a:noFill/>
        </p:spPr>
        <p:txBody>
          <a:bodyPr wrap="square" rtlCol="0">
            <a:spAutoFit/>
          </a:bodyPr>
          <a:lstStyle/>
          <a:p>
            <a:pPr>
              <a:defRPr/>
            </a:pPr>
            <a:r>
              <a:rPr lang="ja-JP" altLang="en-US" sz="1200" i="1" dirty="0">
                <a:solidFill>
                  <a:prstClr val="black"/>
                </a:solidFill>
                <a:latin typeface="HGP創英角ｺﾞｼｯｸUB" panose="020B0900000000000000" pitchFamily="50" charset="-128"/>
                <a:ea typeface="HGP創英角ｺﾞｼｯｸUB" panose="020B0900000000000000" pitchFamily="50" charset="-128"/>
              </a:rPr>
              <a:t>ベース　　にして</a:t>
            </a:r>
          </a:p>
        </p:txBody>
      </p:sp>
      <p:grpSp>
        <p:nvGrpSpPr>
          <p:cNvPr id="47" name="グループ化 46"/>
          <p:cNvGrpSpPr/>
          <p:nvPr/>
        </p:nvGrpSpPr>
        <p:grpSpPr>
          <a:xfrm>
            <a:off x="3635898" y="4997804"/>
            <a:ext cx="2649083" cy="1169551"/>
            <a:chOff x="698779" y="3697866"/>
            <a:chExt cx="2649083" cy="1169551"/>
          </a:xfrm>
        </p:grpSpPr>
        <p:sp>
          <p:nvSpPr>
            <p:cNvPr id="48" name="テキスト ボックス 47"/>
            <p:cNvSpPr txBox="1"/>
            <p:nvPr/>
          </p:nvSpPr>
          <p:spPr>
            <a:xfrm>
              <a:off x="698779" y="3697866"/>
              <a:ext cx="2649083" cy="1169551"/>
            </a:xfrm>
            <a:prstGeom prst="rect">
              <a:avLst/>
            </a:prstGeom>
            <a:noFill/>
            <a:ln>
              <a:noFill/>
            </a:ln>
          </p:spPr>
          <p:txBody>
            <a:bodyPr wrap="square" rtlCol="0">
              <a:spAutoFit/>
            </a:bodyPr>
            <a:lstStyle/>
            <a:p>
              <a:pPr algn="r">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エコジョーズ割引</a:t>
              </a: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a:p>
              <a:pPr algn="r">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床暖房割引</a:t>
              </a: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a:p>
              <a:pPr algn="r">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バス暖房・乾燥割引</a:t>
              </a: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a:p>
              <a:pPr algn="r">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ガス暖房機割引</a:t>
              </a: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a:p>
              <a:pPr algn="r">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エネファーム料金</a:t>
              </a:r>
            </a:p>
          </p:txBody>
        </p:sp>
        <p:sp>
          <p:nvSpPr>
            <p:cNvPr id="49" name="テキスト ボックス 48"/>
            <p:cNvSpPr txBox="1"/>
            <p:nvPr/>
          </p:nvSpPr>
          <p:spPr>
            <a:xfrm>
              <a:off x="829863" y="4005642"/>
              <a:ext cx="873019" cy="461665"/>
            </a:xfrm>
            <a:prstGeom prst="rect">
              <a:avLst/>
            </a:prstGeom>
            <a:noFill/>
          </p:spPr>
          <p:txBody>
            <a:bodyPr wrap="square" rtlCol="0">
              <a:spAutoFit/>
            </a:bodyPr>
            <a:lstStyle/>
            <a:p>
              <a:pPr algn="ctr">
                <a:defRPr/>
              </a:pPr>
              <a:r>
                <a:rPr lang="ja-JP" altLang="en-US" sz="1200" dirty="0">
                  <a:solidFill>
                    <a:prstClr val="black"/>
                  </a:solidFill>
                  <a:latin typeface="HGP創英角ｺﾞｼｯｸUB" panose="020B0900000000000000" pitchFamily="50" charset="-128"/>
                  <a:ea typeface="HGP創英角ｺﾞｼｯｸUB" panose="020B0900000000000000" pitchFamily="50" charset="-128"/>
                </a:rPr>
                <a:t>所有機器割引</a:t>
              </a:r>
            </a:p>
          </p:txBody>
        </p:sp>
      </p:grpSp>
      <p:sp>
        <p:nvSpPr>
          <p:cNvPr id="50" name="テキスト ボックス 49"/>
          <p:cNvSpPr txBox="1"/>
          <p:nvPr/>
        </p:nvSpPr>
        <p:spPr>
          <a:xfrm>
            <a:off x="3917642" y="4664394"/>
            <a:ext cx="2367339" cy="307777"/>
          </a:xfrm>
          <a:prstGeom prst="rect">
            <a:avLst/>
          </a:prstGeom>
          <a:solidFill>
            <a:srgbClr val="FFCCFF"/>
          </a:solidFill>
          <a:ln>
            <a:solidFill>
              <a:schemeClr val="tx1"/>
            </a:solidFill>
          </a:ln>
        </p:spPr>
        <p:txBody>
          <a:bodyPr wrap="square" rtlCol="0">
            <a:spAutoFit/>
          </a:bodyPr>
          <a:lstStyle/>
          <a:p>
            <a:pPr algn="ctr">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従来型自由料金</a:t>
            </a:r>
          </a:p>
        </p:txBody>
      </p:sp>
      <p:sp>
        <p:nvSpPr>
          <p:cNvPr id="51" name="テキスト ボックス 50"/>
          <p:cNvSpPr txBox="1"/>
          <p:nvPr/>
        </p:nvSpPr>
        <p:spPr>
          <a:xfrm>
            <a:off x="4467376" y="4382257"/>
            <a:ext cx="1365615" cy="276999"/>
          </a:xfrm>
          <a:prstGeom prst="rect">
            <a:avLst/>
          </a:prstGeom>
          <a:noFill/>
        </p:spPr>
        <p:txBody>
          <a:bodyPr wrap="square" rtlCol="0">
            <a:spAutoFit/>
          </a:bodyPr>
          <a:lstStyle/>
          <a:p>
            <a:pPr>
              <a:defRPr/>
            </a:pPr>
            <a:r>
              <a:rPr lang="ja-JP" altLang="en-US" sz="1200" i="1" dirty="0">
                <a:solidFill>
                  <a:prstClr val="black"/>
                </a:solidFill>
                <a:latin typeface="HGP創英角ｺﾞｼｯｸUB" panose="020B0900000000000000" pitchFamily="50" charset="-128"/>
                <a:ea typeface="HGP創英角ｺﾞｼｯｸUB" panose="020B0900000000000000" pitchFamily="50" charset="-128"/>
              </a:rPr>
              <a:t>ベース　　にして</a:t>
            </a:r>
          </a:p>
        </p:txBody>
      </p:sp>
      <p:cxnSp>
        <p:nvCxnSpPr>
          <p:cNvPr id="52" name="直線矢印コネクタ 51"/>
          <p:cNvCxnSpPr/>
          <p:nvPr/>
        </p:nvCxnSpPr>
        <p:spPr>
          <a:xfrm flipH="1">
            <a:off x="5101312" y="4188573"/>
            <a:ext cx="5135" cy="475821"/>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3" name="グループ化 52"/>
          <p:cNvGrpSpPr/>
          <p:nvPr/>
        </p:nvGrpSpPr>
        <p:grpSpPr>
          <a:xfrm>
            <a:off x="395538" y="4997804"/>
            <a:ext cx="2649083" cy="1169551"/>
            <a:chOff x="698779" y="3697866"/>
            <a:chExt cx="2649083" cy="1169551"/>
          </a:xfrm>
        </p:grpSpPr>
        <p:sp>
          <p:nvSpPr>
            <p:cNvPr id="54" name="テキスト ボックス 53"/>
            <p:cNvSpPr txBox="1"/>
            <p:nvPr/>
          </p:nvSpPr>
          <p:spPr>
            <a:xfrm>
              <a:off x="698779" y="3697866"/>
              <a:ext cx="2649083" cy="1169551"/>
            </a:xfrm>
            <a:prstGeom prst="rect">
              <a:avLst/>
            </a:prstGeom>
            <a:noFill/>
            <a:ln>
              <a:noFill/>
            </a:ln>
          </p:spPr>
          <p:txBody>
            <a:bodyPr wrap="square" rtlCol="0">
              <a:spAutoFit/>
            </a:bodyPr>
            <a:lstStyle/>
            <a:p>
              <a:pPr algn="r">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エコジョーズ割引</a:t>
              </a: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a:p>
              <a:pPr algn="r">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床暖房割引</a:t>
              </a: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a:p>
              <a:pPr algn="r">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バス暖房・乾燥割引</a:t>
              </a: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a:p>
              <a:pPr algn="r">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ガス暖房機割引</a:t>
              </a: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a:p>
              <a:pPr algn="r">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エネファーム料金</a:t>
              </a:r>
            </a:p>
          </p:txBody>
        </p:sp>
        <p:sp>
          <p:nvSpPr>
            <p:cNvPr id="55" name="テキスト ボックス 54"/>
            <p:cNvSpPr txBox="1"/>
            <p:nvPr/>
          </p:nvSpPr>
          <p:spPr>
            <a:xfrm>
              <a:off x="857529" y="4005642"/>
              <a:ext cx="873019" cy="461665"/>
            </a:xfrm>
            <a:prstGeom prst="rect">
              <a:avLst/>
            </a:prstGeom>
            <a:noFill/>
          </p:spPr>
          <p:txBody>
            <a:bodyPr wrap="square" rtlCol="0">
              <a:spAutoFit/>
            </a:bodyPr>
            <a:lstStyle/>
            <a:p>
              <a:pPr algn="ctr">
                <a:defRPr/>
              </a:pPr>
              <a:r>
                <a:rPr lang="ja-JP" altLang="en-US" sz="1200" dirty="0">
                  <a:solidFill>
                    <a:prstClr val="black"/>
                  </a:solidFill>
                  <a:latin typeface="HGP創英角ｺﾞｼｯｸUB" panose="020B0900000000000000" pitchFamily="50" charset="-128"/>
                  <a:ea typeface="HGP創英角ｺﾞｼｯｸUB" panose="020B0900000000000000" pitchFamily="50" charset="-128"/>
                </a:rPr>
                <a:t>所有機器割引</a:t>
              </a:r>
            </a:p>
          </p:txBody>
        </p:sp>
      </p:grpSp>
      <p:sp>
        <p:nvSpPr>
          <p:cNvPr id="56" name="テキスト ボックス 55"/>
          <p:cNvSpPr txBox="1"/>
          <p:nvPr/>
        </p:nvSpPr>
        <p:spPr>
          <a:xfrm>
            <a:off x="6597276" y="4664394"/>
            <a:ext cx="2367339" cy="307777"/>
          </a:xfrm>
          <a:prstGeom prst="rect">
            <a:avLst/>
          </a:prstGeom>
          <a:solidFill>
            <a:srgbClr val="FF9933"/>
          </a:solidFill>
          <a:ln>
            <a:solidFill>
              <a:schemeClr val="tx1"/>
            </a:solidFill>
          </a:ln>
        </p:spPr>
        <p:txBody>
          <a:bodyPr wrap="square" rtlCol="0">
            <a:spAutoFit/>
          </a:bodyPr>
          <a:lstStyle/>
          <a:p>
            <a:pPr algn="ctr">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新規自由料金</a:t>
            </a:r>
          </a:p>
        </p:txBody>
      </p:sp>
      <p:grpSp>
        <p:nvGrpSpPr>
          <p:cNvPr id="57" name="グループ化 56"/>
          <p:cNvGrpSpPr/>
          <p:nvPr/>
        </p:nvGrpSpPr>
        <p:grpSpPr>
          <a:xfrm>
            <a:off x="6333897" y="4972171"/>
            <a:ext cx="2649083" cy="1169551"/>
            <a:chOff x="4245852" y="3676127"/>
            <a:chExt cx="2649083" cy="1169551"/>
          </a:xfrm>
        </p:grpSpPr>
        <p:sp>
          <p:nvSpPr>
            <p:cNvPr id="58" name="テキスト ボックス 57"/>
            <p:cNvSpPr txBox="1"/>
            <p:nvPr/>
          </p:nvSpPr>
          <p:spPr>
            <a:xfrm>
              <a:off x="4245852" y="3676127"/>
              <a:ext cx="2649083" cy="1169551"/>
            </a:xfrm>
            <a:prstGeom prst="rect">
              <a:avLst/>
            </a:prstGeom>
            <a:noFill/>
            <a:ln>
              <a:noFill/>
            </a:ln>
          </p:spPr>
          <p:txBody>
            <a:bodyPr wrap="square" rtlCol="0">
              <a:spAutoFit/>
            </a:bodyPr>
            <a:lstStyle/>
            <a:p>
              <a:pPr algn="r">
                <a:defRPr/>
              </a:pPr>
              <a:r>
                <a:rPr lang="ja-JP" altLang="en-US" sz="1400" dirty="0">
                  <a:solidFill>
                    <a:srgbClr val="CC0099"/>
                  </a:solidFill>
                  <a:latin typeface="HGP創英角ｺﾞｼｯｸUB" panose="020B0900000000000000" pitchFamily="50" charset="-128"/>
                  <a:ea typeface="HGP創英角ｺﾞｼｯｸUB" panose="020B0900000000000000" pitchFamily="50" charset="-128"/>
                </a:rPr>
                <a:t>子育て世帯割引</a:t>
              </a:r>
              <a:endParaRPr lang="en-US" altLang="ja-JP" sz="1400" dirty="0">
                <a:solidFill>
                  <a:srgbClr val="CC0099"/>
                </a:solidFill>
                <a:latin typeface="HGP創英角ｺﾞｼｯｸUB" panose="020B0900000000000000" pitchFamily="50" charset="-128"/>
                <a:ea typeface="HGP創英角ｺﾞｼｯｸUB" panose="020B0900000000000000" pitchFamily="50" charset="-128"/>
              </a:endParaRPr>
            </a:p>
            <a:p>
              <a:pPr algn="r">
                <a:defRPr/>
              </a:pPr>
              <a:r>
                <a:rPr lang="ja-JP" altLang="en-US" sz="1400" dirty="0">
                  <a:solidFill>
                    <a:srgbClr val="CC0099"/>
                  </a:solidFill>
                  <a:latin typeface="HGP創英角ｺﾞｼｯｸUB" panose="020B0900000000000000" pitchFamily="50" charset="-128"/>
                  <a:ea typeface="HGP創英角ｺﾞｼｯｸUB" panose="020B0900000000000000" pitchFamily="50" charset="-128"/>
                </a:rPr>
                <a:t>高齢者世帯割引</a:t>
              </a:r>
              <a:endParaRPr lang="en-US" altLang="ja-JP" sz="1400" dirty="0">
                <a:solidFill>
                  <a:srgbClr val="CC0099"/>
                </a:solidFill>
                <a:latin typeface="HGP創英角ｺﾞｼｯｸUB" panose="020B0900000000000000" pitchFamily="50" charset="-128"/>
                <a:ea typeface="HGP創英角ｺﾞｼｯｸUB" panose="020B0900000000000000" pitchFamily="50" charset="-128"/>
              </a:endParaRPr>
            </a:p>
            <a:p>
              <a:pPr algn="r">
                <a:defRPr/>
              </a:pP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a:p>
              <a:pPr algn="r">
                <a:defRPr/>
              </a:pPr>
              <a:r>
                <a:rPr lang="ja-JP" altLang="en-US" sz="1400" dirty="0">
                  <a:solidFill>
                    <a:srgbClr val="0070C0"/>
                  </a:solidFill>
                  <a:latin typeface="HGP創英角ｺﾞｼｯｸUB" panose="020B0900000000000000" pitchFamily="50" charset="-128"/>
                  <a:ea typeface="HGP創英角ｺﾞｼｯｸUB" panose="020B0900000000000000" pitchFamily="50" charset="-128"/>
                </a:rPr>
                <a:t>新築ガス化割引</a:t>
              </a:r>
              <a:endParaRPr lang="en-US" altLang="ja-JP" sz="1400" dirty="0">
                <a:solidFill>
                  <a:srgbClr val="0070C0"/>
                </a:solidFill>
                <a:latin typeface="HGP創英角ｺﾞｼｯｸUB" panose="020B0900000000000000" pitchFamily="50" charset="-128"/>
                <a:ea typeface="HGP創英角ｺﾞｼｯｸUB" panose="020B0900000000000000" pitchFamily="50" charset="-128"/>
              </a:endParaRPr>
            </a:p>
            <a:p>
              <a:pPr algn="r">
                <a:defRPr/>
              </a:pPr>
              <a:r>
                <a:rPr lang="ja-JP" altLang="en-US" sz="1400" dirty="0">
                  <a:solidFill>
                    <a:srgbClr val="0070C0"/>
                  </a:solidFill>
                  <a:latin typeface="HGP創英角ｺﾞｼｯｸUB" panose="020B0900000000000000" pitchFamily="50" charset="-128"/>
                  <a:ea typeface="HGP創英角ｺﾞｼｯｸUB" panose="020B0900000000000000" pitchFamily="50" charset="-128"/>
                </a:rPr>
                <a:t>都市ガス切替割引</a:t>
              </a:r>
              <a:endParaRPr lang="en-US" altLang="ja-JP" sz="1400" dirty="0">
                <a:solidFill>
                  <a:srgbClr val="0070C0"/>
                </a:solidFill>
                <a:latin typeface="HGP創英角ｺﾞｼｯｸUB" panose="020B0900000000000000" pitchFamily="50" charset="-128"/>
                <a:ea typeface="HGP創英角ｺﾞｼｯｸUB" panose="020B0900000000000000" pitchFamily="50" charset="-128"/>
              </a:endParaRPr>
            </a:p>
          </p:txBody>
        </p:sp>
        <p:sp>
          <p:nvSpPr>
            <p:cNvPr id="59" name="テキスト ボックス 58"/>
            <p:cNvSpPr txBox="1"/>
            <p:nvPr/>
          </p:nvSpPr>
          <p:spPr>
            <a:xfrm>
              <a:off x="4356164" y="3742013"/>
              <a:ext cx="1080805" cy="461665"/>
            </a:xfrm>
            <a:prstGeom prst="rect">
              <a:avLst/>
            </a:prstGeom>
            <a:noFill/>
          </p:spPr>
          <p:txBody>
            <a:bodyPr wrap="square" rtlCol="0">
              <a:spAutoFit/>
            </a:bodyPr>
            <a:lstStyle/>
            <a:p>
              <a:pPr algn="ctr">
                <a:defRPr/>
              </a:pPr>
              <a:r>
                <a:rPr lang="ja-JP" altLang="en-US" sz="1200" dirty="0">
                  <a:solidFill>
                    <a:srgbClr val="CC0099"/>
                  </a:solidFill>
                  <a:latin typeface="HGP創英角ｺﾞｼｯｸUB" panose="020B0900000000000000" pitchFamily="50" charset="-128"/>
                  <a:ea typeface="HGP創英角ｺﾞｼｯｸUB" panose="020B0900000000000000" pitchFamily="50" charset="-128"/>
                </a:rPr>
                <a:t>ライフスタイル割引</a:t>
              </a:r>
            </a:p>
          </p:txBody>
        </p:sp>
        <p:sp>
          <p:nvSpPr>
            <p:cNvPr id="60" name="テキスト ボックス 59"/>
            <p:cNvSpPr txBox="1"/>
            <p:nvPr/>
          </p:nvSpPr>
          <p:spPr>
            <a:xfrm>
              <a:off x="4356165" y="4373312"/>
              <a:ext cx="1080805" cy="461665"/>
            </a:xfrm>
            <a:prstGeom prst="rect">
              <a:avLst/>
            </a:prstGeom>
            <a:noFill/>
          </p:spPr>
          <p:txBody>
            <a:bodyPr wrap="square" rtlCol="0">
              <a:spAutoFit/>
            </a:bodyPr>
            <a:lstStyle/>
            <a:p>
              <a:pPr algn="ctr">
                <a:defRPr/>
              </a:pPr>
              <a:r>
                <a:rPr lang="ja-JP" altLang="en-US" sz="1200" dirty="0">
                  <a:solidFill>
                    <a:srgbClr val="0070C0"/>
                  </a:solidFill>
                  <a:latin typeface="HGP創英角ｺﾞｼｯｸUB" panose="020B0900000000000000" pitchFamily="50" charset="-128"/>
                  <a:ea typeface="HGP創英角ｺﾞｼｯｸUB" panose="020B0900000000000000" pitchFamily="50" charset="-128"/>
                </a:rPr>
                <a:t>競合対策</a:t>
              </a:r>
              <a:endParaRPr lang="en-US" altLang="ja-JP" sz="1200" dirty="0">
                <a:solidFill>
                  <a:srgbClr val="0070C0"/>
                </a:solidFill>
                <a:latin typeface="HGP創英角ｺﾞｼｯｸUB" panose="020B0900000000000000" pitchFamily="50" charset="-128"/>
                <a:ea typeface="HGP創英角ｺﾞｼｯｸUB" panose="020B0900000000000000" pitchFamily="50" charset="-128"/>
              </a:endParaRPr>
            </a:p>
            <a:p>
              <a:pPr algn="ctr">
                <a:defRPr/>
              </a:pPr>
              <a:r>
                <a:rPr lang="ja-JP" altLang="en-US" sz="1200" dirty="0">
                  <a:solidFill>
                    <a:srgbClr val="0070C0"/>
                  </a:solidFill>
                  <a:latin typeface="HGP創英角ｺﾞｼｯｸUB" panose="020B0900000000000000" pitchFamily="50" charset="-128"/>
                  <a:ea typeface="HGP創英角ｺﾞｼｯｸUB" panose="020B0900000000000000" pitchFamily="50" charset="-128"/>
                </a:rPr>
                <a:t>割引</a:t>
              </a:r>
            </a:p>
          </p:txBody>
        </p:sp>
      </p:grpSp>
      <p:cxnSp>
        <p:nvCxnSpPr>
          <p:cNvPr id="61" name="直線矢印コネクタ 60"/>
          <p:cNvCxnSpPr/>
          <p:nvPr/>
        </p:nvCxnSpPr>
        <p:spPr>
          <a:xfrm>
            <a:off x="7792342" y="4294721"/>
            <a:ext cx="3690" cy="376411"/>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flipH="1" flipV="1">
            <a:off x="5124607" y="4307537"/>
            <a:ext cx="2671427" cy="6079"/>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7196210" y="4398260"/>
            <a:ext cx="1365615" cy="276999"/>
          </a:xfrm>
          <a:prstGeom prst="rect">
            <a:avLst/>
          </a:prstGeom>
          <a:noFill/>
        </p:spPr>
        <p:txBody>
          <a:bodyPr wrap="square" rtlCol="0">
            <a:spAutoFit/>
          </a:bodyPr>
          <a:lstStyle/>
          <a:p>
            <a:pPr>
              <a:defRPr/>
            </a:pPr>
            <a:r>
              <a:rPr lang="ja-JP" altLang="en-US" sz="1200" i="1" dirty="0">
                <a:solidFill>
                  <a:prstClr val="black"/>
                </a:solidFill>
                <a:latin typeface="HGP創英角ｺﾞｼｯｸUB" panose="020B0900000000000000" pitchFamily="50" charset="-128"/>
                <a:ea typeface="HGP創英角ｺﾞｼｯｸUB" panose="020B0900000000000000" pitchFamily="50" charset="-128"/>
              </a:rPr>
              <a:t>ベース　　にして</a:t>
            </a:r>
          </a:p>
        </p:txBody>
      </p:sp>
      <p:sp>
        <p:nvSpPr>
          <p:cNvPr id="72" name="テキスト ボックス 71"/>
          <p:cNvSpPr txBox="1"/>
          <p:nvPr/>
        </p:nvSpPr>
        <p:spPr>
          <a:xfrm>
            <a:off x="3746155" y="6291291"/>
            <a:ext cx="5278964" cy="338554"/>
          </a:xfrm>
          <a:prstGeom prst="rect">
            <a:avLst/>
          </a:prstGeom>
          <a:noFill/>
        </p:spPr>
        <p:txBody>
          <a:bodyPr wrap="square" rtlCol="0">
            <a:spAutoFit/>
          </a:bodyPr>
          <a:lstStyle/>
          <a:p>
            <a:pPr algn="ctr">
              <a:defRPr/>
            </a:pPr>
            <a:r>
              <a:rPr lang="ja-JP" altLang="en-US" sz="1600" i="1" dirty="0">
                <a:solidFill>
                  <a:srgbClr val="008000"/>
                </a:solidFill>
                <a:latin typeface="HGP創英角ｺﾞｼｯｸUB" panose="020B0900000000000000" pitchFamily="50" charset="-128"/>
                <a:ea typeface="HGP創英角ｺﾞｼｯｸUB" panose="020B0900000000000000" pitchFamily="50" charset="-128"/>
              </a:rPr>
              <a:t>顧客に「選んだ感」が生まれ、他社へのスイッチ防止になる</a:t>
            </a:r>
          </a:p>
        </p:txBody>
      </p:sp>
      <p:sp>
        <p:nvSpPr>
          <p:cNvPr id="73" name="スライド番号プレースホルダー 1"/>
          <p:cNvSpPr>
            <a:spLocks noGrp="1"/>
          </p:cNvSpPr>
          <p:nvPr>
            <p:ph type="sldNum" sz="quarter" idx="12"/>
          </p:nvPr>
        </p:nvSpPr>
        <p:spPr bwMode="auto">
          <a:xfrm>
            <a:off x="7010400" y="6520261"/>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6E3A631C-4426-4958-873E-5E9F13770182}" type="slidenum">
              <a:rPr lang="ja-JP" altLang="en-US" sz="1400">
                <a:solidFill>
                  <a:prstClr val="black"/>
                </a:solidFill>
                <a:latin typeface="HGP創英角ｺﾞｼｯｸUB" panose="020B0900000000000000" pitchFamily="50" charset="-128"/>
                <a:ea typeface="HGP創英角ｺﾞｼｯｸUB" panose="020B0900000000000000" pitchFamily="50" charset="-128"/>
              </a:rPr>
              <a:pPr fontAlgn="base">
                <a:spcBef>
                  <a:spcPct val="0"/>
                </a:spcBef>
                <a:spcAft>
                  <a:spcPct val="0"/>
                </a:spcAft>
                <a:defRPr/>
              </a:pPr>
              <a:t>11</a:t>
            </a:fld>
            <a:endParaRPr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86" name="右矢印 85"/>
          <p:cNvSpPr/>
          <p:nvPr/>
        </p:nvSpPr>
        <p:spPr>
          <a:xfrm>
            <a:off x="3234028" y="4725146"/>
            <a:ext cx="503123" cy="1692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endParaRPr>
          </a:p>
        </p:txBody>
      </p:sp>
      <p:sp>
        <p:nvSpPr>
          <p:cNvPr id="4" name="フローチャート : 代替処理 3"/>
          <p:cNvSpPr/>
          <p:nvPr/>
        </p:nvSpPr>
        <p:spPr>
          <a:xfrm>
            <a:off x="195648" y="620690"/>
            <a:ext cx="906981" cy="323165"/>
          </a:xfrm>
          <a:prstGeom prst="flowChartAlternate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rgbClr val="FFFF00"/>
                </a:solidFill>
                <a:latin typeface="HGP創英角ｺﾞｼｯｸUB" panose="020B0900000000000000" pitchFamily="50" charset="-128"/>
                <a:ea typeface="HGP創英角ｺﾞｼｯｸUB" panose="020B0900000000000000" pitchFamily="50" charset="-128"/>
              </a:rPr>
              <a:t>ﾎﾟｲﾝﾄ１</a:t>
            </a:r>
            <a:endParaRPr kumimoji="1" lang="ja-JP" altLang="en-US" sz="1600" dirty="0">
              <a:solidFill>
                <a:srgbClr val="FFFF00"/>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4087282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8"/>
          <p:cNvSpPr txBox="1">
            <a:spLocks noChangeArrowheads="1"/>
          </p:cNvSpPr>
          <p:nvPr/>
        </p:nvSpPr>
        <p:spPr bwMode="auto">
          <a:xfrm>
            <a:off x="215453" y="115888"/>
            <a:ext cx="8749160" cy="369332"/>
          </a:xfrm>
          <a:prstGeom prst="rect">
            <a:avLst/>
          </a:prstGeom>
          <a:gradFill rotWithShape="1">
            <a:gsLst>
              <a:gs pos="0">
                <a:srgbClr val="66FF99"/>
              </a:gs>
              <a:gs pos="50000">
                <a:srgbClr val="FFFFFF"/>
              </a:gs>
              <a:gs pos="100000">
                <a:srgbClr val="66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50000"/>
              </a:spcBef>
              <a:buFont typeface="Arial" charset="0"/>
              <a:buNone/>
              <a:defRPr/>
            </a:pPr>
            <a:r>
              <a:rPr lang="ja-JP" altLang="en-US" sz="1800" dirty="0">
                <a:solidFill>
                  <a:prstClr val="black"/>
                </a:solidFill>
                <a:latin typeface="HGP創英角ｺﾞｼｯｸUB" pitchFamily="50" charset="-128"/>
                <a:ea typeface="HGP創英角ｺﾞｼｯｸUB" pitchFamily="50" charset="-128"/>
              </a:rPr>
              <a:t>料金メニューの多様化は、顧客囲い込みの武器になる　②</a:t>
            </a:r>
            <a:endParaRPr lang="en-US" altLang="ja-JP" sz="1800" dirty="0">
              <a:solidFill>
                <a:prstClr val="black"/>
              </a:solidFill>
              <a:latin typeface="HGP創英角ｺﾞｼｯｸUB" pitchFamily="50" charset="-128"/>
              <a:ea typeface="HGP創英角ｺﾞｼｯｸUB" pitchFamily="50" charset="-128"/>
            </a:endParaRPr>
          </a:p>
        </p:txBody>
      </p:sp>
      <p:sp>
        <p:nvSpPr>
          <p:cNvPr id="3" name="テキスト ボックス 2"/>
          <p:cNvSpPr txBox="1"/>
          <p:nvPr/>
        </p:nvSpPr>
        <p:spPr>
          <a:xfrm>
            <a:off x="1110698" y="626336"/>
            <a:ext cx="7853915" cy="369332"/>
          </a:xfrm>
          <a:prstGeom prst="rect">
            <a:avLst/>
          </a:prstGeom>
          <a:noFill/>
        </p:spPr>
        <p:txBody>
          <a:bodyPr wrap="square" rtlCol="0">
            <a:spAutoFit/>
          </a:bodyPr>
          <a:lstStyle/>
          <a:p>
            <a:pPr>
              <a:defRPr/>
            </a:pPr>
            <a:r>
              <a:rPr lang="ja-JP" altLang="en-US" u="sng" dirty="0" smtClean="0">
                <a:solidFill>
                  <a:srgbClr val="0000FF"/>
                </a:solidFill>
                <a:latin typeface="HGP創英角ｺﾞｼｯｸUB" panose="020B0900000000000000" pitchFamily="50" charset="-128"/>
                <a:ea typeface="HGP創英角ｺﾞｼｯｸUB" panose="020B0900000000000000" pitchFamily="50" charset="-128"/>
              </a:rPr>
              <a:t>新た</a:t>
            </a:r>
            <a:r>
              <a:rPr lang="ja-JP" altLang="en-US" u="sng" dirty="0">
                <a:solidFill>
                  <a:srgbClr val="0000FF"/>
                </a:solidFill>
                <a:latin typeface="HGP創英角ｺﾞｼｯｸUB" panose="020B0900000000000000" pitchFamily="50" charset="-128"/>
                <a:ea typeface="HGP創英角ｺﾞｼｯｸUB" panose="020B0900000000000000" pitchFamily="50" charset="-128"/>
              </a:rPr>
              <a:t>なガス機器によりガス需要増につなげたいなら、割引料金メニューは不可欠</a:t>
            </a:r>
          </a:p>
        </p:txBody>
      </p:sp>
      <p:sp>
        <p:nvSpPr>
          <p:cNvPr id="28" name="テキスト ボックス 27"/>
          <p:cNvSpPr txBox="1"/>
          <p:nvPr/>
        </p:nvSpPr>
        <p:spPr>
          <a:xfrm>
            <a:off x="485513" y="1138235"/>
            <a:ext cx="8280920" cy="1831271"/>
          </a:xfrm>
          <a:prstGeom prst="rect">
            <a:avLst/>
          </a:prstGeom>
          <a:noFill/>
        </p:spPr>
        <p:txBody>
          <a:bodyPr wrap="square" rtlCol="0">
            <a:spAutoFit/>
          </a:bodyPr>
          <a:lstStyle/>
          <a:p>
            <a:pPr>
              <a:defRPr/>
            </a:pPr>
            <a:r>
              <a:rPr lang="ja-JP" altLang="en-US" sz="1700" dirty="0">
                <a:solidFill>
                  <a:prstClr val="black"/>
                </a:solidFill>
                <a:latin typeface="HGP創英角ｺﾞｼｯｸUB"/>
                <a:ea typeface="HGP創英角ｺﾞｼｯｸUB"/>
              </a:rPr>
              <a:t>● 一般料金のままで、新たなガス機器を提案してガス需要増を図ろうとしても、</a:t>
            </a:r>
            <a:endParaRPr lang="en-US" altLang="ja-JP" sz="1700" dirty="0">
              <a:solidFill>
                <a:prstClr val="black"/>
              </a:solidFill>
              <a:latin typeface="HGP創英角ｺﾞｼｯｸUB"/>
              <a:ea typeface="HGP創英角ｺﾞｼｯｸUB"/>
            </a:endParaRPr>
          </a:p>
          <a:p>
            <a:pPr>
              <a:defRPr/>
            </a:pPr>
            <a:r>
              <a:rPr lang="ja-JP" altLang="en-US" sz="1700" dirty="0">
                <a:solidFill>
                  <a:prstClr val="black"/>
                </a:solidFill>
                <a:latin typeface="HGP創英角ｺﾞｼｯｸUB"/>
                <a:ea typeface="HGP創英角ｺﾞｼｯｸUB"/>
              </a:rPr>
              <a:t>　　ガス料金が高くてはいずれ使わなくなってしまう可能性が高い。</a:t>
            </a:r>
            <a:endParaRPr lang="en-US" altLang="ja-JP" sz="1700" dirty="0">
              <a:solidFill>
                <a:prstClr val="black"/>
              </a:solidFill>
              <a:latin typeface="HGP創英角ｺﾞｼｯｸUB"/>
              <a:ea typeface="HGP創英角ｺﾞｼｯｸUB"/>
            </a:endParaRPr>
          </a:p>
          <a:p>
            <a:pPr>
              <a:spcBef>
                <a:spcPts val="600"/>
              </a:spcBef>
              <a:defRPr/>
            </a:pPr>
            <a:endParaRPr lang="en-US" altLang="ja-JP" dirty="0">
              <a:solidFill>
                <a:prstClr val="black"/>
              </a:solidFill>
              <a:latin typeface="HGP創英角ｺﾞｼｯｸUB"/>
              <a:ea typeface="HGP創英角ｺﾞｼｯｸUB"/>
            </a:endParaRPr>
          </a:p>
          <a:p>
            <a:pPr>
              <a:spcBef>
                <a:spcPts val="600"/>
              </a:spcBef>
              <a:defRPr/>
            </a:pPr>
            <a:endParaRPr lang="en-US" altLang="ja-JP" sz="1100" dirty="0">
              <a:solidFill>
                <a:prstClr val="black"/>
              </a:solidFill>
              <a:latin typeface="HGP創英角ｺﾞｼｯｸUB"/>
              <a:ea typeface="HGP創英角ｺﾞｼｯｸUB"/>
            </a:endParaRPr>
          </a:p>
          <a:p>
            <a:pPr>
              <a:spcBef>
                <a:spcPts val="600"/>
              </a:spcBef>
              <a:defRPr/>
            </a:pPr>
            <a:r>
              <a:rPr lang="ja-JP" altLang="en-US" sz="1700" dirty="0">
                <a:solidFill>
                  <a:prstClr val="black"/>
                </a:solidFill>
                <a:latin typeface="HGP創英角ｺﾞｼｯｸUB"/>
                <a:ea typeface="HGP創英角ｺﾞｼｯｸUB"/>
              </a:rPr>
              <a:t>● ガス増量を図りたいなら、増量分の単価は低くていい。</a:t>
            </a:r>
            <a:endParaRPr lang="en-US" altLang="ja-JP" sz="1700" dirty="0">
              <a:solidFill>
                <a:prstClr val="black"/>
              </a:solidFill>
              <a:latin typeface="HGP創英角ｺﾞｼｯｸUB"/>
              <a:ea typeface="HGP創英角ｺﾞｼｯｸUB"/>
            </a:endParaRPr>
          </a:p>
          <a:p>
            <a:pPr>
              <a:defRPr/>
            </a:pPr>
            <a:r>
              <a:rPr lang="ja-JP" altLang="en-US" sz="1600" dirty="0">
                <a:solidFill>
                  <a:prstClr val="black"/>
                </a:solidFill>
                <a:latin typeface="HGP創英角ｺﾞｼｯｸUB"/>
                <a:ea typeface="HGP創英角ｺﾞｼｯｸUB"/>
              </a:rPr>
              <a:t>　　</a:t>
            </a:r>
            <a:r>
              <a:rPr lang="ja-JP" altLang="en-US" sz="1700" dirty="0">
                <a:solidFill>
                  <a:prstClr val="black"/>
                </a:solidFill>
                <a:latin typeface="HGP創英角ｺﾞｼｯｸUB"/>
                <a:ea typeface="HGP創英角ｺﾞｼｯｸUB"/>
              </a:rPr>
              <a:t>　☞</a:t>
            </a:r>
            <a:r>
              <a:rPr lang="ja-JP" altLang="en-US" sz="1700" dirty="0">
                <a:solidFill>
                  <a:srgbClr val="FF0000"/>
                </a:solidFill>
                <a:latin typeface="HGP創英角ｺﾞｼｯｸUB"/>
                <a:ea typeface="HGP創英角ｺﾞｼｯｸUB"/>
              </a:rPr>
              <a:t>最低限、原料費と配送経費の増分が回収できればよいはず</a:t>
            </a:r>
            <a:r>
              <a:rPr lang="ja-JP" altLang="en-US" sz="1700" dirty="0">
                <a:solidFill>
                  <a:prstClr val="black"/>
                </a:solidFill>
                <a:latin typeface="HGP創英角ｺﾞｼｯｸUB"/>
                <a:ea typeface="HGP創英角ｺﾞｼｯｸUB"/>
              </a:rPr>
              <a:t>。</a:t>
            </a:r>
            <a:endParaRPr lang="ja-JP" altLang="en-US" sz="1700" dirty="0">
              <a:solidFill>
                <a:prstClr val="black"/>
              </a:solidFill>
            </a:endParaRPr>
          </a:p>
        </p:txBody>
      </p:sp>
      <p:grpSp>
        <p:nvGrpSpPr>
          <p:cNvPr id="6" name="グループ化 5"/>
          <p:cNvGrpSpPr/>
          <p:nvPr/>
        </p:nvGrpSpPr>
        <p:grpSpPr>
          <a:xfrm>
            <a:off x="4716016" y="3471594"/>
            <a:ext cx="4282189" cy="2568929"/>
            <a:chOff x="4716016" y="3092319"/>
            <a:chExt cx="4282189" cy="2568929"/>
          </a:xfrm>
        </p:grpSpPr>
        <p:sp>
          <p:nvSpPr>
            <p:cNvPr id="80" name="テキスト ボックス 79"/>
            <p:cNvSpPr txBox="1"/>
            <p:nvPr/>
          </p:nvSpPr>
          <p:spPr>
            <a:xfrm>
              <a:off x="5368437" y="5353471"/>
              <a:ext cx="1512168" cy="307777"/>
            </a:xfrm>
            <a:prstGeom prst="rect">
              <a:avLst/>
            </a:prstGeom>
            <a:noFill/>
          </p:spPr>
          <p:txBody>
            <a:bodyPr wrap="square" rtlCol="0">
              <a:spAutoFit/>
            </a:bodyPr>
            <a:lstStyle/>
            <a:p>
              <a:pPr>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標準的な使用量</a:t>
              </a:r>
            </a:p>
          </p:txBody>
        </p:sp>
        <p:grpSp>
          <p:nvGrpSpPr>
            <p:cNvPr id="87" name="グループ化 86"/>
            <p:cNvGrpSpPr/>
            <p:nvPr/>
          </p:nvGrpSpPr>
          <p:grpSpPr>
            <a:xfrm>
              <a:off x="4716016" y="3092319"/>
              <a:ext cx="4282189" cy="2261152"/>
              <a:chOff x="4754307" y="2405343"/>
              <a:chExt cx="4282189" cy="2261152"/>
            </a:xfrm>
          </p:grpSpPr>
          <p:sp>
            <p:nvSpPr>
              <p:cNvPr id="76" name="テキスト ボックス 75"/>
              <p:cNvSpPr txBox="1"/>
              <p:nvPr/>
            </p:nvSpPr>
            <p:spPr>
              <a:xfrm rot="19450614">
                <a:off x="5145923" y="3119862"/>
                <a:ext cx="1334435" cy="307777"/>
              </a:xfrm>
              <a:prstGeom prst="rect">
                <a:avLst/>
              </a:prstGeom>
              <a:noFill/>
            </p:spPr>
            <p:txBody>
              <a:bodyPr wrap="square" rtlCol="0">
                <a:spAutoFit/>
              </a:bodyPr>
              <a:lstStyle/>
              <a:p>
                <a:pPr>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従量料金</a:t>
                </a:r>
              </a:p>
            </p:txBody>
          </p:sp>
          <p:grpSp>
            <p:nvGrpSpPr>
              <p:cNvPr id="73" name="グループ化 72"/>
              <p:cNvGrpSpPr/>
              <p:nvPr/>
            </p:nvGrpSpPr>
            <p:grpSpPr>
              <a:xfrm>
                <a:off x="4754307" y="2405343"/>
                <a:ext cx="2735609" cy="2261152"/>
                <a:chOff x="4538283" y="2405343"/>
                <a:chExt cx="2735609" cy="2261152"/>
              </a:xfrm>
            </p:grpSpPr>
            <p:grpSp>
              <p:nvGrpSpPr>
                <p:cNvPr id="69" name="グループ化 68"/>
                <p:cNvGrpSpPr/>
                <p:nvPr/>
              </p:nvGrpSpPr>
              <p:grpSpPr>
                <a:xfrm>
                  <a:off x="4938393" y="2405343"/>
                  <a:ext cx="2335499" cy="2232248"/>
                  <a:chOff x="4900797" y="2517975"/>
                  <a:chExt cx="2335499" cy="2232248"/>
                </a:xfrm>
              </p:grpSpPr>
              <p:grpSp>
                <p:nvGrpSpPr>
                  <p:cNvPr id="37" name="グループ化 36"/>
                  <p:cNvGrpSpPr/>
                  <p:nvPr/>
                </p:nvGrpSpPr>
                <p:grpSpPr>
                  <a:xfrm>
                    <a:off x="4900797" y="2517975"/>
                    <a:ext cx="2335499" cy="2232248"/>
                    <a:chOff x="1997679" y="2466177"/>
                    <a:chExt cx="2335499" cy="2232248"/>
                  </a:xfrm>
                </p:grpSpPr>
                <p:sp>
                  <p:nvSpPr>
                    <p:cNvPr id="38" name="正方形/長方形 37"/>
                    <p:cNvSpPr/>
                    <p:nvPr/>
                  </p:nvSpPr>
                  <p:spPr>
                    <a:xfrm>
                      <a:off x="1997679" y="2466177"/>
                      <a:ext cx="2331275" cy="223224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endParaRPr>
                    </a:p>
                  </p:txBody>
                </p:sp>
                <p:cxnSp>
                  <p:nvCxnSpPr>
                    <p:cNvPr id="39" name="直線コネクタ 38"/>
                    <p:cNvCxnSpPr/>
                    <p:nvPr/>
                  </p:nvCxnSpPr>
                  <p:spPr>
                    <a:xfrm flipV="1">
                      <a:off x="2195736" y="3285463"/>
                      <a:ext cx="824573" cy="575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正方形/長方形 39"/>
                    <p:cNvSpPr/>
                    <p:nvPr/>
                  </p:nvSpPr>
                  <p:spPr>
                    <a:xfrm>
                      <a:off x="1997679" y="3861048"/>
                      <a:ext cx="198057" cy="837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endParaRPr>
                    </a:p>
                  </p:txBody>
                </p:sp>
                <p:cxnSp>
                  <p:nvCxnSpPr>
                    <p:cNvPr id="46" name="直線コネクタ 45"/>
                    <p:cNvCxnSpPr/>
                    <p:nvPr/>
                  </p:nvCxnSpPr>
                  <p:spPr>
                    <a:xfrm flipV="1">
                      <a:off x="3020309" y="2848275"/>
                      <a:ext cx="1312869" cy="4371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5" name="直線コネクタ 54"/>
                  <p:cNvCxnSpPr/>
                  <p:nvPr/>
                </p:nvCxnSpPr>
                <p:spPr>
                  <a:xfrm>
                    <a:off x="5909192" y="3352808"/>
                    <a:ext cx="0" cy="1397415"/>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3" name="二等辺三角形 62"/>
                  <p:cNvSpPr/>
                  <p:nvPr/>
                </p:nvSpPr>
                <p:spPr>
                  <a:xfrm flipH="1">
                    <a:off x="5909192" y="2900073"/>
                    <a:ext cx="1327104" cy="456919"/>
                  </a:xfrm>
                  <a:prstGeom prst="triangle">
                    <a:avLst>
                      <a:gd name="adj" fmla="val 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endParaRPr>
                  </a:p>
                </p:txBody>
              </p:sp>
            </p:grpSp>
            <p:sp>
              <p:nvSpPr>
                <p:cNvPr id="71" name="テキスト ボックス 70"/>
                <p:cNvSpPr txBox="1"/>
                <p:nvPr/>
              </p:nvSpPr>
              <p:spPr>
                <a:xfrm>
                  <a:off x="4538283" y="3802399"/>
                  <a:ext cx="400110" cy="864096"/>
                </a:xfrm>
                <a:prstGeom prst="rect">
                  <a:avLst/>
                </a:prstGeom>
                <a:noFill/>
              </p:spPr>
              <p:txBody>
                <a:bodyPr vert="eaVert" wrap="square" rtlCol="0">
                  <a:spAutoFit/>
                </a:bodyPr>
                <a:lstStyle/>
                <a:p>
                  <a:pPr algn="ctr">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基本料金</a:t>
                  </a:r>
                </a:p>
              </p:txBody>
            </p:sp>
          </p:grpSp>
          <p:cxnSp>
            <p:nvCxnSpPr>
              <p:cNvPr id="82" name="曲線コネクタ 81"/>
              <p:cNvCxnSpPr/>
              <p:nvPr/>
            </p:nvCxnSpPr>
            <p:spPr>
              <a:xfrm rot="10800000">
                <a:off x="7236296" y="3062398"/>
                <a:ext cx="648072" cy="211352"/>
              </a:xfrm>
              <a:prstGeom prst="curved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4" name="テキスト ボックス 83"/>
              <p:cNvSpPr txBox="1"/>
              <p:nvPr/>
            </p:nvSpPr>
            <p:spPr>
              <a:xfrm>
                <a:off x="7884368" y="3119861"/>
                <a:ext cx="1152128" cy="307777"/>
              </a:xfrm>
              <a:prstGeom prst="rect">
                <a:avLst/>
              </a:prstGeom>
              <a:noFill/>
            </p:spPr>
            <p:txBody>
              <a:bodyPr wrap="square" rtlCol="0">
                <a:spAutoFit/>
              </a:bodyPr>
              <a:lstStyle/>
              <a:p>
                <a:pPr>
                  <a:defRPr/>
                </a:pPr>
                <a:r>
                  <a:rPr lang="ja-JP" altLang="en-US" sz="1400" dirty="0">
                    <a:solidFill>
                      <a:srgbClr val="C00000"/>
                    </a:solidFill>
                    <a:latin typeface="HGP創英角ｺﾞｼｯｸUB" panose="020B0900000000000000" pitchFamily="50" charset="-128"/>
                    <a:ea typeface="HGP創英角ｺﾞｼｯｸUB" panose="020B0900000000000000" pitchFamily="50" charset="-128"/>
                  </a:rPr>
                  <a:t>実増量分</a:t>
                </a:r>
              </a:p>
            </p:txBody>
          </p:sp>
        </p:grpSp>
      </p:grpSp>
      <p:grpSp>
        <p:nvGrpSpPr>
          <p:cNvPr id="4" name="グループ化 3"/>
          <p:cNvGrpSpPr/>
          <p:nvPr/>
        </p:nvGrpSpPr>
        <p:grpSpPr>
          <a:xfrm>
            <a:off x="899592" y="3501008"/>
            <a:ext cx="4182152" cy="2566747"/>
            <a:chOff x="755576" y="2806469"/>
            <a:chExt cx="4182152" cy="2566747"/>
          </a:xfrm>
        </p:grpSpPr>
        <p:grpSp>
          <p:nvGrpSpPr>
            <p:cNvPr id="72" name="グループ化 71"/>
            <p:cNvGrpSpPr/>
            <p:nvPr/>
          </p:nvGrpSpPr>
          <p:grpSpPr>
            <a:xfrm>
              <a:off x="755576" y="2806469"/>
              <a:ext cx="2731385" cy="2258970"/>
              <a:chOff x="976519" y="2420888"/>
              <a:chExt cx="2731385" cy="2258970"/>
            </a:xfrm>
          </p:grpSpPr>
          <p:grpSp>
            <p:nvGrpSpPr>
              <p:cNvPr id="68" name="グループ化 67"/>
              <p:cNvGrpSpPr/>
              <p:nvPr/>
            </p:nvGrpSpPr>
            <p:grpSpPr>
              <a:xfrm>
                <a:off x="1376629" y="2420888"/>
                <a:ext cx="2331275" cy="2241292"/>
                <a:chOff x="1187624" y="2508931"/>
                <a:chExt cx="2331275" cy="2241292"/>
              </a:xfrm>
            </p:grpSpPr>
            <p:cxnSp>
              <p:nvCxnSpPr>
                <p:cNvPr id="56" name="直線コネクタ 55"/>
                <p:cNvCxnSpPr/>
                <p:nvPr/>
              </p:nvCxnSpPr>
              <p:spPr>
                <a:xfrm>
                  <a:off x="2210254" y="3328217"/>
                  <a:ext cx="0" cy="142200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8" name="正方形/長方形 57"/>
                <p:cNvSpPr/>
                <p:nvPr/>
              </p:nvSpPr>
              <p:spPr>
                <a:xfrm>
                  <a:off x="1187624" y="2508931"/>
                  <a:ext cx="2331275" cy="223224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endParaRPr>
                </a:p>
              </p:txBody>
            </p:sp>
            <p:cxnSp>
              <p:nvCxnSpPr>
                <p:cNvPr id="59" name="直線コネクタ 58"/>
                <p:cNvCxnSpPr/>
                <p:nvPr/>
              </p:nvCxnSpPr>
              <p:spPr>
                <a:xfrm flipV="1">
                  <a:off x="1385681" y="3328217"/>
                  <a:ext cx="824573" cy="575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正方形/長方形 59"/>
                <p:cNvSpPr/>
                <p:nvPr/>
              </p:nvSpPr>
              <p:spPr>
                <a:xfrm>
                  <a:off x="1187624" y="3903802"/>
                  <a:ext cx="198057" cy="837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endParaRPr>
                </a:p>
              </p:txBody>
            </p:sp>
            <p:cxnSp>
              <p:nvCxnSpPr>
                <p:cNvPr id="61" name="直線コネクタ 60"/>
                <p:cNvCxnSpPr/>
                <p:nvPr/>
              </p:nvCxnSpPr>
              <p:spPr>
                <a:xfrm flipV="1">
                  <a:off x="2210254" y="2527018"/>
                  <a:ext cx="1308645" cy="80120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二等辺三角形 65"/>
                <p:cNvSpPr/>
                <p:nvPr/>
              </p:nvSpPr>
              <p:spPr>
                <a:xfrm flipH="1">
                  <a:off x="2210254" y="2569773"/>
                  <a:ext cx="1308636" cy="787220"/>
                </a:xfrm>
                <a:prstGeom prst="triangle">
                  <a:avLst>
                    <a:gd name="adj" fmla="val 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endParaRPr>
                </a:p>
              </p:txBody>
            </p:sp>
          </p:grpSp>
          <p:sp>
            <p:nvSpPr>
              <p:cNvPr id="70" name="テキスト ボックス 69"/>
              <p:cNvSpPr txBox="1"/>
              <p:nvPr/>
            </p:nvSpPr>
            <p:spPr>
              <a:xfrm>
                <a:off x="976519" y="3815762"/>
                <a:ext cx="400110" cy="864096"/>
              </a:xfrm>
              <a:prstGeom prst="rect">
                <a:avLst/>
              </a:prstGeom>
              <a:noFill/>
            </p:spPr>
            <p:txBody>
              <a:bodyPr vert="eaVert" wrap="square" rtlCol="0">
                <a:spAutoFit/>
              </a:bodyPr>
              <a:lstStyle/>
              <a:p>
                <a:pPr algn="ctr">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基本料金</a:t>
                </a:r>
              </a:p>
            </p:txBody>
          </p:sp>
        </p:grpSp>
        <p:sp>
          <p:nvSpPr>
            <p:cNvPr id="74" name="テキスト ボックス 73"/>
            <p:cNvSpPr txBox="1"/>
            <p:nvPr/>
          </p:nvSpPr>
          <p:spPr>
            <a:xfrm rot="19450614">
              <a:off x="1113475" y="3500641"/>
              <a:ext cx="1334435" cy="307777"/>
            </a:xfrm>
            <a:prstGeom prst="rect">
              <a:avLst/>
            </a:prstGeom>
            <a:noFill/>
          </p:spPr>
          <p:txBody>
            <a:bodyPr wrap="square" rtlCol="0">
              <a:spAutoFit/>
            </a:bodyPr>
            <a:lstStyle/>
            <a:p>
              <a:pPr>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従量料金</a:t>
              </a:r>
            </a:p>
          </p:txBody>
        </p:sp>
        <p:sp>
          <p:nvSpPr>
            <p:cNvPr id="79" name="テキスト ボックス 78"/>
            <p:cNvSpPr txBox="1"/>
            <p:nvPr/>
          </p:nvSpPr>
          <p:spPr>
            <a:xfrm>
              <a:off x="1422232" y="5065439"/>
              <a:ext cx="1512168" cy="307777"/>
            </a:xfrm>
            <a:prstGeom prst="rect">
              <a:avLst/>
            </a:prstGeom>
            <a:noFill/>
          </p:spPr>
          <p:txBody>
            <a:bodyPr wrap="square" rtlCol="0">
              <a:spAutoFit/>
            </a:bodyPr>
            <a:lstStyle/>
            <a:p>
              <a:pPr>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標準的な使用量</a:t>
              </a:r>
            </a:p>
          </p:txBody>
        </p:sp>
        <p:cxnSp>
          <p:nvCxnSpPr>
            <p:cNvPr id="85" name="曲線コネクタ 84"/>
            <p:cNvCxnSpPr/>
            <p:nvPr/>
          </p:nvCxnSpPr>
          <p:spPr>
            <a:xfrm rot="10800000">
              <a:off x="3059831" y="3415421"/>
              <a:ext cx="648072" cy="211352"/>
            </a:xfrm>
            <a:prstGeom prst="curved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8" name="テキスト ボックス 87"/>
            <p:cNvSpPr txBox="1"/>
            <p:nvPr/>
          </p:nvSpPr>
          <p:spPr>
            <a:xfrm>
              <a:off x="3691269" y="3481263"/>
              <a:ext cx="1246459" cy="307777"/>
            </a:xfrm>
            <a:prstGeom prst="rect">
              <a:avLst/>
            </a:prstGeom>
            <a:noFill/>
          </p:spPr>
          <p:txBody>
            <a:bodyPr wrap="square" rtlCol="0">
              <a:spAutoFit/>
            </a:bodyPr>
            <a:lstStyle/>
            <a:p>
              <a:pPr>
                <a:defRPr/>
              </a:pPr>
              <a:r>
                <a:rPr lang="ja-JP" altLang="en-US" sz="1400" dirty="0">
                  <a:solidFill>
                    <a:srgbClr val="FF9900"/>
                  </a:solidFill>
                  <a:latin typeface="HGP創英角ｺﾞｼｯｸUB" panose="020B0900000000000000" pitchFamily="50" charset="-128"/>
                  <a:ea typeface="HGP創英角ｺﾞｼｯｸUB" panose="020B0900000000000000" pitchFamily="50" charset="-128"/>
                </a:rPr>
                <a:t>幻の増量分</a:t>
              </a:r>
            </a:p>
          </p:txBody>
        </p:sp>
      </p:grpSp>
      <p:sp>
        <p:nvSpPr>
          <p:cNvPr id="91" name="スライド番号プレースホルダー 1"/>
          <p:cNvSpPr>
            <a:spLocks noGrp="1"/>
          </p:cNvSpPr>
          <p:nvPr>
            <p:ph type="sldNum" sz="quarter" idx="12"/>
          </p:nvPr>
        </p:nvSpPr>
        <p:spPr bwMode="auto">
          <a:xfrm>
            <a:off x="7010400" y="6520261"/>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6E3A631C-4426-4958-873E-5E9F13770182}" type="slidenum">
              <a:rPr lang="ja-JP" altLang="en-US" sz="1400">
                <a:solidFill>
                  <a:prstClr val="black"/>
                </a:solidFill>
                <a:latin typeface="HGP創英角ｺﾞｼｯｸUB" panose="020B0900000000000000" pitchFamily="50" charset="-128"/>
                <a:ea typeface="HGP創英角ｺﾞｼｯｸUB" panose="020B0900000000000000" pitchFamily="50" charset="-128"/>
              </a:rPr>
              <a:pPr fontAlgn="base">
                <a:spcBef>
                  <a:spcPct val="0"/>
                </a:spcBef>
                <a:spcAft>
                  <a:spcPct val="0"/>
                </a:spcAft>
                <a:defRPr/>
              </a:pPr>
              <a:t>12</a:t>
            </a:fld>
            <a:endParaRPr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5" name="テキスト ボックス 4"/>
          <p:cNvSpPr txBox="1"/>
          <p:nvPr/>
        </p:nvSpPr>
        <p:spPr>
          <a:xfrm>
            <a:off x="6918896" y="2132856"/>
            <a:ext cx="2126722" cy="523220"/>
          </a:xfrm>
          <a:prstGeom prst="rect">
            <a:avLst/>
          </a:prstGeom>
          <a:noFill/>
        </p:spPr>
        <p:txBody>
          <a:bodyPr wrap="square" rtlCol="0">
            <a:spAutoFit/>
          </a:bodyPr>
          <a:lstStyle/>
          <a:p>
            <a:pPr>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一律〇％引きの</a:t>
            </a: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a:p>
            <a:pPr>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機器導入割引より有効</a:t>
            </a:r>
          </a:p>
        </p:txBody>
      </p:sp>
      <p:sp>
        <p:nvSpPr>
          <p:cNvPr id="7" name="左矢印 6"/>
          <p:cNvSpPr/>
          <p:nvPr/>
        </p:nvSpPr>
        <p:spPr>
          <a:xfrm>
            <a:off x="6570102" y="2221700"/>
            <a:ext cx="335650" cy="345532"/>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endParaRPr>
          </a:p>
        </p:txBody>
      </p:sp>
      <p:sp>
        <p:nvSpPr>
          <p:cNvPr id="41" name="左矢印 40"/>
          <p:cNvSpPr/>
          <p:nvPr/>
        </p:nvSpPr>
        <p:spPr>
          <a:xfrm>
            <a:off x="6570102" y="2707301"/>
            <a:ext cx="335650" cy="345532"/>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endParaRPr>
          </a:p>
        </p:txBody>
      </p:sp>
      <p:sp>
        <p:nvSpPr>
          <p:cNvPr id="42" name="テキスト ボックス 41"/>
          <p:cNvSpPr txBox="1"/>
          <p:nvPr/>
        </p:nvSpPr>
        <p:spPr>
          <a:xfrm>
            <a:off x="6957346" y="2726178"/>
            <a:ext cx="2126722" cy="523220"/>
          </a:xfrm>
          <a:prstGeom prst="rect">
            <a:avLst/>
          </a:prstGeom>
          <a:noFill/>
        </p:spPr>
        <p:txBody>
          <a:bodyPr wrap="square" rtlCol="0">
            <a:spAutoFit/>
          </a:bodyPr>
          <a:lstStyle/>
          <a:p>
            <a:pPr>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エネファーム料金づくり</a:t>
            </a: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a:p>
            <a:pPr>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に有効</a:t>
            </a:r>
          </a:p>
        </p:txBody>
      </p:sp>
      <p:sp>
        <p:nvSpPr>
          <p:cNvPr id="43" name="フローチャート : 代替処理 42"/>
          <p:cNvSpPr/>
          <p:nvPr/>
        </p:nvSpPr>
        <p:spPr>
          <a:xfrm>
            <a:off x="195647" y="649419"/>
            <a:ext cx="906981" cy="323165"/>
          </a:xfrm>
          <a:prstGeom prst="flowChartAlternate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rgbClr val="FFFF00"/>
                </a:solidFill>
                <a:latin typeface="HGP創英角ｺﾞｼｯｸUB" panose="020B0900000000000000" pitchFamily="50" charset="-128"/>
                <a:ea typeface="HGP創英角ｺﾞｼｯｸUB" panose="020B0900000000000000" pitchFamily="50" charset="-128"/>
              </a:rPr>
              <a:t>ﾎﾟｲﾝﾄ２</a:t>
            </a:r>
            <a:endParaRPr kumimoji="1" lang="ja-JP" altLang="en-US" sz="1600" dirty="0">
              <a:solidFill>
                <a:srgbClr val="FFFF00"/>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796408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81" y="4887563"/>
            <a:ext cx="3064270" cy="1156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18"/>
          <p:cNvSpPr txBox="1">
            <a:spLocks noChangeArrowheads="1"/>
          </p:cNvSpPr>
          <p:nvPr/>
        </p:nvSpPr>
        <p:spPr bwMode="auto">
          <a:xfrm>
            <a:off x="215453" y="115888"/>
            <a:ext cx="8749160" cy="369332"/>
          </a:xfrm>
          <a:prstGeom prst="rect">
            <a:avLst/>
          </a:prstGeom>
          <a:gradFill rotWithShape="1">
            <a:gsLst>
              <a:gs pos="0">
                <a:srgbClr val="66FF99"/>
              </a:gs>
              <a:gs pos="50000">
                <a:srgbClr val="FFFFFF"/>
              </a:gs>
              <a:gs pos="100000">
                <a:srgbClr val="66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50000"/>
              </a:spcBef>
              <a:buFont typeface="Arial" charset="0"/>
              <a:buNone/>
              <a:defRPr/>
            </a:pPr>
            <a:r>
              <a:rPr lang="ja-JP" altLang="en-US" sz="1800" dirty="0">
                <a:solidFill>
                  <a:prstClr val="black"/>
                </a:solidFill>
                <a:latin typeface="HGP創英角ｺﾞｼｯｸUB" pitchFamily="50" charset="-128"/>
                <a:ea typeface="HGP創英角ｺﾞｼｯｸUB" pitchFamily="50" charset="-128"/>
              </a:rPr>
              <a:t>料金メニューの多様化は、顧客囲い込みの武器になる　③</a:t>
            </a:r>
            <a:endParaRPr lang="en-US" altLang="ja-JP" sz="1800" dirty="0">
              <a:solidFill>
                <a:prstClr val="black"/>
              </a:solidFill>
              <a:latin typeface="HGP創英角ｺﾞｼｯｸUB" pitchFamily="50" charset="-128"/>
              <a:ea typeface="HGP創英角ｺﾞｼｯｸUB" pitchFamily="50" charset="-128"/>
            </a:endParaRPr>
          </a:p>
        </p:txBody>
      </p:sp>
      <p:sp>
        <p:nvSpPr>
          <p:cNvPr id="4" name="テキスト ボックス 3"/>
          <p:cNvSpPr txBox="1"/>
          <p:nvPr/>
        </p:nvSpPr>
        <p:spPr>
          <a:xfrm>
            <a:off x="1276525" y="626335"/>
            <a:ext cx="8821043" cy="369332"/>
          </a:xfrm>
          <a:prstGeom prst="rect">
            <a:avLst/>
          </a:prstGeom>
          <a:noFill/>
        </p:spPr>
        <p:txBody>
          <a:bodyPr wrap="square" rtlCol="0">
            <a:spAutoFit/>
          </a:bodyPr>
          <a:lstStyle/>
          <a:p>
            <a:pPr>
              <a:defRPr/>
            </a:pPr>
            <a:r>
              <a:rPr lang="ja-JP" altLang="en-US" u="sng" dirty="0" smtClean="0">
                <a:solidFill>
                  <a:srgbClr val="0000FF"/>
                </a:solidFill>
                <a:latin typeface="HGP創英角ｺﾞｼｯｸUB" panose="020B0900000000000000" pitchFamily="50" charset="-128"/>
                <a:ea typeface="HGP創英角ｺﾞｼｯｸUB" panose="020B0900000000000000" pitchFamily="50" charset="-128"/>
              </a:rPr>
              <a:t>ハイブリッド</a:t>
            </a:r>
            <a:r>
              <a:rPr lang="ja-JP" altLang="en-US" u="sng" dirty="0">
                <a:solidFill>
                  <a:srgbClr val="0000FF"/>
                </a:solidFill>
                <a:latin typeface="HGP創英角ｺﾞｼｯｸUB" panose="020B0900000000000000" pitchFamily="50" charset="-128"/>
                <a:ea typeface="HGP創英角ｺﾞｼｯｸUB" panose="020B0900000000000000" pitchFamily="50" charset="-128"/>
              </a:rPr>
              <a:t>給湯器の拡販には、新たな料金メニュー開発が求められる</a:t>
            </a:r>
          </a:p>
        </p:txBody>
      </p:sp>
      <p:sp>
        <p:nvSpPr>
          <p:cNvPr id="5" name="テキスト ボックス 4"/>
          <p:cNvSpPr txBox="1"/>
          <p:nvPr/>
        </p:nvSpPr>
        <p:spPr>
          <a:xfrm>
            <a:off x="2195738" y="1124744"/>
            <a:ext cx="3258393" cy="369332"/>
          </a:xfrm>
          <a:prstGeom prst="rect">
            <a:avLst/>
          </a:prstGeom>
          <a:noFill/>
        </p:spPr>
        <p:txBody>
          <a:bodyPr wrap="square" rtlCol="0">
            <a:spAutoFit/>
          </a:bodyPr>
          <a:lstStyle/>
          <a:p>
            <a:pPr algn="ctr">
              <a:defRPr/>
            </a:pPr>
            <a:r>
              <a:rPr lang="ja-JP" altLang="en-US" u="sng" dirty="0">
                <a:solidFill>
                  <a:srgbClr val="6600CC"/>
                </a:solidFill>
                <a:latin typeface="HGP創英角ｺﾞｼｯｸUB" panose="020B0900000000000000" pitchFamily="50" charset="-128"/>
                <a:ea typeface="HGP創英角ｺﾞｼｯｸUB" panose="020B0900000000000000" pitchFamily="50" charset="-128"/>
              </a:rPr>
              <a:t>ハイブリッド給湯器の評価</a:t>
            </a:r>
          </a:p>
        </p:txBody>
      </p:sp>
      <p:sp>
        <p:nvSpPr>
          <p:cNvPr id="8" name="テキスト ボックス 7"/>
          <p:cNvSpPr txBox="1"/>
          <p:nvPr/>
        </p:nvSpPr>
        <p:spPr>
          <a:xfrm>
            <a:off x="205617" y="2123565"/>
            <a:ext cx="2592288" cy="584775"/>
          </a:xfrm>
          <a:prstGeom prst="rect">
            <a:avLst/>
          </a:prstGeom>
          <a:solidFill>
            <a:srgbClr val="FFCCFF"/>
          </a:solidFill>
          <a:ln>
            <a:solidFill>
              <a:schemeClr val="tx1"/>
            </a:solidFill>
          </a:ln>
        </p:spPr>
        <p:txBody>
          <a:bodyPr wrap="square" rtlCol="0">
            <a:spAutoFit/>
          </a:bodyPr>
          <a:lstStyle/>
          <a:p>
            <a:pPr algn="ctr">
              <a:defRPr/>
            </a:pP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光熱費が削減できる</a:t>
            </a:r>
            <a:endParaRPr lang="en-US" altLang="ja-JP" sz="1600" dirty="0">
              <a:solidFill>
                <a:prstClr val="black"/>
              </a:solidFill>
              <a:latin typeface="HGP創英角ｺﾞｼｯｸUB" panose="020B0900000000000000" pitchFamily="50" charset="-128"/>
              <a:ea typeface="HGP創英角ｺﾞｼｯｸUB" panose="020B0900000000000000" pitchFamily="50" charset="-128"/>
            </a:endParaRPr>
          </a:p>
          <a:p>
            <a:pPr algn="ctr">
              <a:defRPr/>
            </a:pP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（省エネになる）</a:t>
            </a:r>
          </a:p>
        </p:txBody>
      </p:sp>
      <p:sp>
        <p:nvSpPr>
          <p:cNvPr id="9" name="テキスト ボックス 8"/>
          <p:cNvSpPr txBox="1"/>
          <p:nvPr/>
        </p:nvSpPr>
        <p:spPr>
          <a:xfrm>
            <a:off x="215453" y="2879089"/>
            <a:ext cx="2592288" cy="338554"/>
          </a:xfrm>
          <a:prstGeom prst="rect">
            <a:avLst/>
          </a:prstGeom>
          <a:solidFill>
            <a:srgbClr val="FFCCFF"/>
          </a:solidFill>
          <a:ln>
            <a:solidFill>
              <a:schemeClr val="tx1"/>
            </a:solidFill>
          </a:ln>
        </p:spPr>
        <p:txBody>
          <a:bodyPr wrap="square" rtlCol="0">
            <a:spAutoFit/>
          </a:bodyPr>
          <a:lstStyle/>
          <a:p>
            <a:pPr algn="ctr">
              <a:defRPr/>
            </a:pP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エネファームより低価格</a:t>
            </a:r>
          </a:p>
        </p:txBody>
      </p:sp>
      <p:sp>
        <p:nvSpPr>
          <p:cNvPr id="10" name="テキスト ボックス 9"/>
          <p:cNvSpPr txBox="1"/>
          <p:nvPr/>
        </p:nvSpPr>
        <p:spPr>
          <a:xfrm>
            <a:off x="3882047" y="2446730"/>
            <a:ext cx="1550537" cy="584775"/>
          </a:xfrm>
          <a:prstGeom prst="rect">
            <a:avLst/>
          </a:prstGeom>
          <a:solidFill>
            <a:schemeClr val="bg2">
              <a:lumMod val="90000"/>
            </a:schemeClr>
          </a:solidFill>
          <a:ln>
            <a:solidFill>
              <a:schemeClr val="tx1"/>
            </a:solidFill>
          </a:ln>
        </p:spPr>
        <p:txBody>
          <a:bodyPr wrap="square" rtlCol="0">
            <a:spAutoFit/>
          </a:bodyPr>
          <a:lstStyle/>
          <a:p>
            <a:pPr algn="ctr">
              <a:defRPr/>
            </a:pP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ガス販売量</a:t>
            </a:r>
            <a:endParaRPr lang="en-US" altLang="ja-JP" sz="1600" dirty="0">
              <a:solidFill>
                <a:prstClr val="black"/>
              </a:solidFill>
              <a:latin typeface="HGP創英角ｺﾞｼｯｸUB" panose="020B0900000000000000" pitchFamily="50" charset="-128"/>
              <a:ea typeface="HGP創英角ｺﾞｼｯｸUB" panose="020B0900000000000000" pitchFamily="50" charset="-128"/>
            </a:endParaRPr>
          </a:p>
          <a:p>
            <a:pPr algn="ctr">
              <a:defRPr/>
            </a:pP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が減る</a:t>
            </a:r>
          </a:p>
        </p:txBody>
      </p:sp>
      <p:sp>
        <p:nvSpPr>
          <p:cNvPr id="11" name="テキスト ボックス 10"/>
          <p:cNvSpPr txBox="1"/>
          <p:nvPr/>
        </p:nvSpPr>
        <p:spPr>
          <a:xfrm>
            <a:off x="5946781" y="2451692"/>
            <a:ext cx="2592288" cy="584775"/>
          </a:xfrm>
          <a:prstGeom prst="rect">
            <a:avLst/>
          </a:prstGeom>
          <a:solidFill>
            <a:schemeClr val="bg2">
              <a:lumMod val="90000"/>
            </a:schemeClr>
          </a:solidFill>
          <a:ln>
            <a:solidFill>
              <a:schemeClr val="tx1"/>
            </a:solidFill>
          </a:ln>
        </p:spPr>
        <p:txBody>
          <a:bodyPr wrap="square" rtlCol="0">
            <a:spAutoFit/>
          </a:bodyPr>
          <a:lstStyle/>
          <a:p>
            <a:pPr algn="ctr">
              <a:defRPr/>
            </a:pP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夏場のガス料金収入が</a:t>
            </a:r>
            <a:endParaRPr lang="en-US" altLang="ja-JP" sz="1600" dirty="0">
              <a:solidFill>
                <a:prstClr val="black"/>
              </a:solidFill>
              <a:latin typeface="HGP創英角ｺﾞｼｯｸUB" panose="020B0900000000000000" pitchFamily="50" charset="-128"/>
              <a:ea typeface="HGP創英角ｺﾞｼｯｸUB" panose="020B0900000000000000" pitchFamily="50" charset="-128"/>
            </a:endParaRPr>
          </a:p>
          <a:p>
            <a:pPr algn="ctr">
              <a:defRPr/>
            </a:pP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極端に減る</a:t>
            </a:r>
          </a:p>
        </p:txBody>
      </p:sp>
      <p:sp>
        <p:nvSpPr>
          <p:cNvPr id="12" name="テキスト ボックス 11"/>
          <p:cNvSpPr txBox="1"/>
          <p:nvPr/>
        </p:nvSpPr>
        <p:spPr>
          <a:xfrm>
            <a:off x="4156613" y="1988840"/>
            <a:ext cx="4176463" cy="353943"/>
          </a:xfrm>
          <a:prstGeom prst="rect">
            <a:avLst/>
          </a:prstGeom>
          <a:noFill/>
          <a:ln>
            <a:noFill/>
          </a:ln>
        </p:spPr>
        <p:txBody>
          <a:bodyPr wrap="square" rtlCol="0">
            <a:spAutoFit/>
          </a:bodyPr>
          <a:lstStyle/>
          <a:p>
            <a:pPr algn="ctr">
              <a:defRPr/>
            </a:pPr>
            <a:r>
              <a:rPr lang="ja-JP" altLang="en-US" sz="1700" dirty="0">
                <a:solidFill>
                  <a:prstClr val="black"/>
                </a:solidFill>
                <a:latin typeface="HGP創英角ｺﾞｼｯｸUB" panose="020B0900000000000000" pitchFamily="50" charset="-128"/>
                <a:ea typeface="HGP創英角ｺﾞｼｯｸUB" panose="020B0900000000000000" pitchFamily="50" charset="-128"/>
              </a:rPr>
              <a:t>よい商品ではあるが、気になることが･･･</a:t>
            </a:r>
          </a:p>
        </p:txBody>
      </p:sp>
      <p:sp>
        <p:nvSpPr>
          <p:cNvPr id="13" name="フローチャート : 代替処理 12"/>
          <p:cNvSpPr/>
          <p:nvPr/>
        </p:nvSpPr>
        <p:spPr>
          <a:xfrm>
            <a:off x="497922" y="1589584"/>
            <a:ext cx="1800200" cy="399256"/>
          </a:xfrm>
          <a:prstGeom prst="flowChartAlternateProcess">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dirty="0">
                <a:solidFill>
                  <a:prstClr val="white"/>
                </a:solidFill>
                <a:latin typeface="HGP創英角ｺﾞｼｯｸUB" panose="020B0900000000000000" pitchFamily="50" charset="-128"/>
                <a:ea typeface="HGP創英角ｺﾞｼｯｸUB" panose="020B0900000000000000" pitchFamily="50" charset="-128"/>
              </a:rPr>
              <a:t>ユーザー</a:t>
            </a:r>
          </a:p>
        </p:txBody>
      </p:sp>
      <p:sp>
        <p:nvSpPr>
          <p:cNvPr id="14" name="フローチャート : 代替処理 13"/>
          <p:cNvSpPr/>
          <p:nvPr/>
        </p:nvSpPr>
        <p:spPr>
          <a:xfrm>
            <a:off x="5159445" y="1596263"/>
            <a:ext cx="1800200" cy="368151"/>
          </a:xfrm>
          <a:prstGeom prst="flowChartAlternateProcess">
            <a:avLst/>
          </a:prstGeom>
          <a:solidFill>
            <a:srgbClr val="66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dirty="0">
                <a:solidFill>
                  <a:prstClr val="white"/>
                </a:solidFill>
                <a:latin typeface="HGP創英角ｺﾞｼｯｸUB" panose="020B0900000000000000" pitchFamily="50" charset="-128"/>
                <a:ea typeface="HGP創英角ｺﾞｼｯｸUB" panose="020B0900000000000000" pitchFamily="50" charset="-128"/>
              </a:rPr>
              <a:t>ガス事業者</a:t>
            </a:r>
          </a:p>
        </p:txBody>
      </p:sp>
      <p:sp>
        <p:nvSpPr>
          <p:cNvPr id="15" name="左右矢印 14"/>
          <p:cNvSpPr/>
          <p:nvPr/>
        </p:nvSpPr>
        <p:spPr>
          <a:xfrm>
            <a:off x="2915818" y="2499503"/>
            <a:ext cx="810121" cy="399653"/>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endParaRPr>
          </a:p>
        </p:txBody>
      </p:sp>
      <p:sp>
        <p:nvSpPr>
          <p:cNvPr id="17" name="テキスト ボックス 16"/>
          <p:cNvSpPr txBox="1"/>
          <p:nvPr/>
        </p:nvSpPr>
        <p:spPr>
          <a:xfrm>
            <a:off x="6184464" y="3404157"/>
            <a:ext cx="2430303" cy="584775"/>
          </a:xfrm>
          <a:prstGeom prst="rect">
            <a:avLst/>
          </a:prstGeom>
          <a:solidFill>
            <a:srgbClr val="FFFF00"/>
          </a:solidFill>
          <a:ln>
            <a:solidFill>
              <a:schemeClr val="tx1"/>
            </a:solidFill>
          </a:ln>
        </p:spPr>
        <p:txBody>
          <a:bodyPr wrap="square" rtlCol="0">
            <a:spAutoFit/>
          </a:bodyPr>
          <a:lstStyle/>
          <a:p>
            <a:pPr algn="ctr">
              <a:defRPr/>
            </a:pP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ハイブリッド給湯器用</a:t>
            </a:r>
            <a:endParaRPr lang="en-US" altLang="ja-JP" sz="1600" dirty="0">
              <a:solidFill>
                <a:prstClr val="black"/>
              </a:solidFill>
              <a:latin typeface="HGP創英角ｺﾞｼｯｸUB" panose="020B0900000000000000" pitchFamily="50" charset="-128"/>
              <a:ea typeface="HGP創英角ｺﾞｼｯｸUB" panose="020B0900000000000000" pitchFamily="50" charset="-128"/>
            </a:endParaRPr>
          </a:p>
          <a:p>
            <a:pPr algn="ctr">
              <a:defRPr/>
            </a:pP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定額月払い料金メニュー</a:t>
            </a:r>
          </a:p>
        </p:txBody>
      </p:sp>
      <p:sp>
        <p:nvSpPr>
          <p:cNvPr id="19" name="テキスト ボックス 18"/>
          <p:cNvSpPr txBox="1"/>
          <p:nvPr/>
        </p:nvSpPr>
        <p:spPr>
          <a:xfrm>
            <a:off x="6506678" y="4733674"/>
            <a:ext cx="1858951" cy="307777"/>
          </a:xfrm>
          <a:prstGeom prst="rect">
            <a:avLst/>
          </a:prstGeom>
          <a:solidFill>
            <a:srgbClr val="FFCCFF"/>
          </a:solidFill>
        </p:spPr>
        <p:txBody>
          <a:bodyPr wrap="square" rtlCol="0">
            <a:spAutoFit/>
          </a:bodyPr>
          <a:lstStyle/>
          <a:p>
            <a:pPr>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年</a:t>
            </a:r>
            <a:r>
              <a:rPr lang="en-US" altLang="ja-JP" sz="1400" dirty="0">
                <a:solidFill>
                  <a:prstClr val="black"/>
                </a:solidFill>
                <a:latin typeface="HGP創英角ｺﾞｼｯｸUB" panose="020B0900000000000000" pitchFamily="50" charset="-128"/>
                <a:ea typeface="HGP創英角ｺﾞｼｯｸUB" panose="020B0900000000000000" pitchFamily="50" charset="-128"/>
              </a:rPr>
              <a:t>1</a:t>
            </a: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a:t>
            </a:r>
            <a:r>
              <a:rPr lang="en-US" altLang="ja-JP" sz="1400" dirty="0">
                <a:solidFill>
                  <a:prstClr val="black"/>
                </a:solidFill>
                <a:latin typeface="HGP創英角ｺﾞｼｯｸUB" panose="020B0900000000000000" pitchFamily="50" charset="-128"/>
                <a:ea typeface="HGP創英角ｺﾞｼｯｸUB" panose="020B0900000000000000" pitchFamily="50" charset="-128"/>
              </a:rPr>
              <a:t>2</a:t>
            </a: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回過不足精算</a:t>
            </a:r>
          </a:p>
        </p:txBody>
      </p:sp>
      <p:sp>
        <p:nvSpPr>
          <p:cNvPr id="20" name="下矢印 19"/>
          <p:cNvSpPr/>
          <p:nvPr/>
        </p:nvSpPr>
        <p:spPr>
          <a:xfrm>
            <a:off x="4464084" y="3071587"/>
            <a:ext cx="386459" cy="29211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endParaRPr>
          </a:p>
        </p:txBody>
      </p:sp>
      <p:sp>
        <p:nvSpPr>
          <p:cNvPr id="21" name="テキスト ボックス 20"/>
          <p:cNvSpPr txBox="1"/>
          <p:nvPr/>
        </p:nvSpPr>
        <p:spPr>
          <a:xfrm>
            <a:off x="2523543" y="3417258"/>
            <a:ext cx="2717007" cy="830997"/>
          </a:xfrm>
          <a:prstGeom prst="rect">
            <a:avLst/>
          </a:prstGeom>
          <a:solidFill>
            <a:srgbClr val="FFFF00"/>
          </a:solidFill>
          <a:ln>
            <a:solidFill>
              <a:schemeClr val="tx1"/>
            </a:solidFill>
          </a:ln>
        </p:spPr>
        <p:txBody>
          <a:bodyPr wrap="square" rtlCol="0">
            <a:spAutoFit/>
          </a:bodyPr>
          <a:lstStyle/>
          <a:p>
            <a:pPr algn="ctr">
              <a:defRPr/>
            </a:pP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床暖、浴乾、乾太くん、</a:t>
            </a:r>
            <a:endParaRPr lang="en-US" altLang="ja-JP" sz="1600" dirty="0">
              <a:solidFill>
                <a:prstClr val="black"/>
              </a:solidFill>
              <a:latin typeface="HGP創英角ｺﾞｼｯｸUB" panose="020B0900000000000000" pitchFamily="50" charset="-128"/>
              <a:ea typeface="HGP創英角ｺﾞｼｯｸUB" panose="020B0900000000000000" pitchFamily="50" charset="-128"/>
            </a:endParaRPr>
          </a:p>
          <a:p>
            <a:pPr algn="ctr">
              <a:defRPr/>
            </a:pP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ファンヒーター</a:t>
            </a:r>
            <a:r>
              <a:rPr lang="ja-JP" altLang="en-US" sz="1600" dirty="0" smtClean="0">
                <a:solidFill>
                  <a:prstClr val="black"/>
                </a:solidFill>
                <a:latin typeface="HGP創英角ｺﾞｼｯｸUB" panose="020B0900000000000000" pitchFamily="50" charset="-128"/>
                <a:ea typeface="HGP創英角ｺﾞｼｯｸUB" panose="020B0900000000000000" pitchFamily="50" charset="-128"/>
              </a:rPr>
              <a:t>等を追加利用</a:t>
            </a:r>
            <a:endParaRPr lang="en-US" altLang="ja-JP" sz="1600" dirty="0" smtClean="0">
              <a:solidFill>
                <a:prstClr val="black"/>
              </a:solidFill>
              <a:latin typeface="HGP創英角ｺﾞｼｯｸUB" panose="020B0900000000000000" pitchFamily="50" charset="-128"/>
              <a:ea typeface="HGP創英角ｺﾞｼｯｸUB" panose="020B0900000000000000" pitchFamily="50" charset="-128"/>
            </a:endParaRPr>
          </a:p>
          <a:p>
            <a:pPr algn="ctr">
              <a:defRPr/>
            </a:pP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して</a:t>
            </a:r>
            <a:r>
              <a:rPr lang="ja-JP" altLang="en-US" sz="1600" dirty="0" smtClean="0">
                <a:solidFill>
                  <a:prstClr val="black"/>
                </a:solidFill>
                <a:latin typeface="HGP創英角ｺﾞｼｯｸUB" panose="020B0900000000000000" pitchFamily="50" charset="-128"/>
                <a:ea typeface="HGP創英角ｺﾞｼｯｸUB" panose="020B0900000000000000" pitchFamily="50" charset="-128"/>
              </a:rPr>
              <a:t>もらう （リースでも可）</a:t>
            </a:r>
            <a:endParaRPr lang="ja-JP" altLang="en-US" sz="1600" dirty="0">
              <a:solidFill>
                <a:prstClr val="black"/>
              </a:solidFill>
              <a:latin typeface="HGP創英角ｺﾞｼｯｸUB" panose="020B0900000000000000" pitchFamily="50" charset="-128"/>
              <a:ea typeface="HGP創英角ｺﾞｼｯｸUB" panose="020B0900000000000000" pitchFamily="50" charset="-128"/>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738" y="4666933"/>
            <a:ext cx="3079034" cy="137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テキスト ボックス 48"/>
          <p:cNvSpPr txBox="1"/>
          <p:nvPr/>
        </p:nvSpPr>
        <p:spPr>
          <a:xfrm>
            <a:off x="2833111" y="4733674"/>
            <a:ext cx="2141884" cy="307777"/>
          </a:xfrm>
          <a:prstGeom prst="rect">
            <a:avLst/>
          </a:prstGeom>
          <a:solidFill>
            <a:srgbClr val="CCFFCC"/>
          </a:solidFill>
        </p:spPr>
        <p:txBody>
          <a:bodyPr wrap="square" rtlCol="0">
            <a:spAutoFit/>
          </a:bodyPr>
          <a:lstStyle/>
          <a:p>
            <a:pPr algn="ctr">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アドオン分も平準化できる</a:t>
            </a:r>
          </a:p>
        </p:txBody>
      </p:sp>
      <p:grpSp>
        <p:nvGrpSpPr>
          <p:cNvPr id="53" name="グループ化 52"/>
          <p:cNvGrpSpPr/>
          <p:nvPr/>
        </p:nvGrpSpPr>
        <p:grpSpPr>
          <a:xfrm>
            <a:off x="5982868" y="6142641"/>
            <a:ext cx="2976591" cy="276999"/>
            <a:chOff x="6059545" y="5613972"/>
            <a:chExt cx="2976591" cy="276999"/>
          </a:xfrm>
        </p:grpSpPr>
        <p:grpSp>
          <p:nvGrpSpPr>
            <p:cNvPr id="52" name="グループ化 51"/>
            <p:cNvGrpSpPr/>
            <p:nvPr/>
          </p:nvGrpSpPr>
          <p:grpSpPr>
            <a:xfrm>
              <a:off x="6059545" y="5613972"/>
              <a:ext cx="1464783" cy="276999"/>
              <a:chOff x="3059832" y="5671445"/>
              <a:chExt cx="1464783" cy="276999"/>
            </a:xfrm>
          </p:grpSpPr>
          <p:sp>
            <p:nvSpPr>
              <p:cNvPr id="48" name="正方形/長方形 47"/>
              <p:cNvSpPr/>
              <p:nvPr/>
            </p:nvSpPr>
            <p:spPr>
              <a:xfrm>
                <a:off x="3059832" y="5733256"/>
                <a:ext cx="157434" cy="14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endParaRPr>
              </a:p>
            </p:txBody>
          </p:sp>
          <p:sp>
            <p:nvSpPr>
              <p:cNvPr id="50" name="テキスト ボックス 49"/>
              <p:cNvSpPr txBox="1"/>
              <p:nvPr/>
            </p:nvSpPr>
            <p:spPr>
              <a:xfrm>
                <a:off x="3202052" y="5671445"/>
                <a:ext cx="1322563" cy="276999"/>
              </a:xfrm>
              <a:prstGeom prst="rect">
                <a:avLst/>
              </a:prstGeom>
              <a:noFill/>
            </p:spPr>
            <p:txBody>
              <a:bodyPr wrap="square" rtlCol="0">
                <a:spAutoFit/>
              </a:bodyPr>
              <a:lstStyle/>
              <a:p>
                <a:pPr>
                  <a:defRPr/>
                </a:pPr>
                <a:r>
                  <a:rPr lang="ja-JP" altLang="en-US" sz="1200" dirty="0">
                    <a:solidFill>
                      <a:prstClr val="black"/>
                    </a:solidFill>
                    <a:latin typeface="HGP創英角ｺﾞｼｯｸUB" panose="020B0900000000000000" pitchFamily="50" charset="-128"/>
                    <a:ea typeface="HGP創英角ｺﾞｼｯｸUB" panose="020B0900000000000000" pitchFamily="50" charset="-128"/>
                  </a:rPr>
                  <a:t>実際の使用量</a:t>
                </a:r>
              </a:p>
            </p:txBody>
          </p:sp>
        </p:grpSp>
        <p:grpSp>
          <p:nvGrpSpPr>
            <p:cNvPr id="54" name="グループ化 53"/>
            <p:cNvGrpSpPr/>
            <p:nvPr/>
          </p:nvGrpSpPr>
          <p:grpSpPr>
            <a:xfrm>
              <a:off x="7425541" y="5613972"/>
              <a:ext cx="1610595" cy="276999"/>
              <a:chOff x="3059832" y="5671445"/>
              <a:chExt cx="1610595" cy="276999"/>
            </a:xfrm>
          </p:grpSpPr>
          <p:sp>
            <p:nvSpPr>
              <p:cNvPr id="55" name="正方形/長方形 54"/>
              <p:cNvSpPr/>
              <p:nvPr/>
            </p:nvSpPr>
            <p:spPr>
              <a:xfrm>
                <a:off x="3059832" y="5733256"/>
                <a:ext cx="157434" cy="144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endParaRPr>
              </a:p>
            </p:txBody>
          </p:sp>
          <p:sp>
            <p:nvSpPr>
              <p:cNvPr id="56" name="テキスト ボックス 55"/>
              <p:cNvSpPr txBox="1"/>
              <p:nvPr/>
            </p:nvSpPr>
            <p:spPr>
              <a:xfrm>
                <a:off x="3202052" y="5671445"/>
                <a:ext cx="1468375" cy="276999"/>
              </a:xfrm>
              <a:prstGeom prst="rect">
                <a:avLst/>
              </a:prstGeom>
              <a:noFill/>
            </p:spPr>
            <p:txBody>
              <a:bodyPr wrap="square" rtlCol="0">
                <a:spAutoFit/>
              </a:bodyPr>
              <a:lstStyle/>
              <a:p>
                <a:pPr>
                  <a:defRPr/>
                </a:pPr>
                <a:r>
                  <a:rPr lang="ja-JP" altLang="en-US" sz="1200" dirty="0">
                    <a:solidFill>
                      <a:prstClr val="black"/>
                    </a:solidFill>
                    <a:latin typeface="HGP創英角ｺﾞｼｯｸUB" panose="020B0900000000000000" pitchFamily="50" charset="-128"/>
                    <a:ea typeface="HGP創英角ｺﾞｼｯｸUB" panose="020B0900000000000000" pitchFamily="50" charset="-128"/>
                  </a:rPr>
                  <a:t>平均化した使用量</a:t>
                </a:r>
              </a:p>
            </p:txBody>
          </p:sp>
        </p:grpSp>
      </p:grpSp>
      <p:sp>
        <p:nvSpPr>
          <p:cNvPr id="58" name="下矢印 57"/>
          <p:cNvSpPr/>
          <p:nvPr/>
        </p:nvSpPr>
        <p:spPr>
          <a:xfrm>
            <a:off x="7242925" y="3070763"/>
            <a:ext cx="386459" cy="29211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endParaRPr>
          </a:p>
        </p:txBody>
      </p:sp>
      <p:sp>
        <p:nvSpPr>
          <p:cNvPr id="57" name="正方形/長方形 56"/>
          <p:cNvSpPr/>
          <p:nvPr/>
        </p:nvSpPr>
        <p:spPr>
          <a:xfrm>
            <a:off x="5920246" y="4003105"/>
            <a:ext cx="3057305" cy="523220"/>
          </a:xfrm>
          <a:prstGeom prst="rect">
            <a:avLst/>
          </a:prstGeom>
        </p:spPr>
        <p:txBody>
          <a:bodyPr wrap="square">
            <a:spAutoFit/>
          </a:bodyPr>
          <a:lstStyle/>
          <a:p>
            <a:pPr algn="ctr">
              <a:defRPr/>
            </a:pPr>
            <a:r>
              <a:rPr lang="ja-JP" altLang="en-US" sz="1400" u="sng" dirty="0">
                <a:solidFill>
                  <a:srgbClr val="FF0000"/>
                </a:solidFill>
                <a:latin typeface="HGP創英角ｺﾞｼｯｸUB" panose="020B0900000000000000" pitchFamily="50" charset="-128"/>
                <a:ea typeface="HGP創英角ｺﾞｼｯｸUB" panose="020B0900000000000000" pitchFamily="50" charset="-128"/>
              </a:rPr>
              <a:t>ＬＰガスの「基本料金＋単一従量料金」</a:t>
            </a:r>
            <a:endParaRPr lang="en-US" altLang="ja-JP" sz="1400" u="sng" dirty="0">
              <a:solidFill>
                <a:srgbClr val="FF0000"/>
              </a:solidFill>
              <a:latin typeface="HGP創英角ｺﾞｼｯｸUB" panose="020B0900000000000000" pitchFamily="50" charset="-128"/>
              <a:ea typeface="HGP創英角ｺﾞｼｯｸUB" panose="020B0900000000000000" pitchFamily="50" charset="-128"/>
            </a:endParaRPr>
          </a:p>
          <a:p>
            <a:pPr algn="ctr">
              <a:defRPr/>
            </a:pPr>
            <a:r>
              <a:rPr lang="ja-JP" altLang="en-US" sz="1400" u="sng" dirty="0">
                <a:solidFill>
                  <a:srgbClr val="FF0000"/>
                </a:solidFill>
                <a:latin typeface="HGP創英角ｺﾞｼｯｸUB" panose="020B0900000000000000" pitchFamily="50" charset="-128"/>
                <a:ea typeface="HGP創英角ｺﾞｼｯｸUB" panose="020B0900000000000000" pitchFamily="50" charset="-128"/>
              </a:rPr>
              <a:t>からの加工は簡便</a:t>
            </a:r>
            <a:endParaRPr lang="ja-JP" altLang="en-US" sz="1400" dirty="0">
              <a:solidFill>
                <a:srgbClr val="FF0000"/>
              </a:solidFill>
            </a:endParaRPr>
          </a:p>
        </p:txBody>
      </p:sp>
      <p:sp>
        <p:nvSpPr>
          <p:cNvPr id="60" name="下矢印 59"/>
          <p:cNvSpPr/>
          <p:nvPr/>
        </p:nvSpPr>
        <p:spPr>
          <a:xfrm rot="5400000">
            <a:off x="5209287" y="5073211"/>
            <a:ext cx="663407" cy="29211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endParaRPr>
          </a:p>
        </p:txBody>
      </p:sp>
      <p:sp>
        <p:nvSpPr>
          <p:cNvPr id="61" name="スライド番号プレースホルダー 1"/>
          <p:cNvSpPr>
            <a:spLocks noGrp="1"/>
          </p:cNvSpPr>
          <p:nvPr>
            <p:ph type="sldNum" sz="quarter" idx="12"/>
          </p:nvPr>
        </p:nvSpPr>
        <p:spPr bwMode="auto">
          <a:xfrm>
            <a:off x="7010400" y="6520261"/>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6E3A631C-4426-4958-873E-5E9F13770182}" type="slidenum">
              <a:rPr lang="ja-JP" altLang="en-US" sz="1400">
                <a:solidFill>
                  <a:prstClr val="black"/>
                </a:solidFill>
                <a:latin typeface="HGP創英角ｺﾞｼｯｸUB" panose="020B0900000000000000" pitchFamily="50" charset="-128"/>
                <a:ea typeface="HGP創英角ｺﾞｼｯｸUB" panose="020B0900000000000000" pitchFamily="50" charset="-128"/>
              </a:rPr>
              <a:pPr fontAlgn="base">
                <a:spcBef>
                  <a:spcPct val="0"/>
                </a:spcBef>
                <a:spcAft>
                  <a:spcPct val="0"/>
                </a:spcAft>
                <a:defRPr/>
              </a:pPr>
              <a:t>13</a:t>
            </a:fld>
            <a:endParaRPr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31" name="フローチャート : 代替処理 30"/>
          <p:cNvSpPr/>
          <p:nvPr/>
        </p:nvSpPr>
        <p:spPr>
          <a:xfrm>
            <a:off x="354555" y="672502"/>
            <a:ext cx="906981" cy="323165"/>
          </a:xfrm>
          <a:prstGeom prst="flowChartAlternate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rgbClr val="FFFF00"/>
                </a:solidFill>
                <a:latin typeface="HGP創英角ｺﾞｼｯｸUB" panose="020B0900000000000000" pitchFamily="50" charset="-128"/>
                <a:ea typeface="HGP創英角ｺﾞｼｯｸUB" panose="020B0900000000000000" pitchFamily="50" charset="-128"/>
              </a:rPr>
              <a:t>ﾎﾟｲﾝﾄ３</a:t>
            </a:r>
            <a:endParaRPr kumimoji="1" lang="ja-JP" altLang="en-US" sz="1600" dirty="0">
              <a:solidFill>
                <a:srgbClr val="FFFF00"/>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434869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8"/>
          <p:cNvSpPr txBox="1">
            <a:spLocks noChangeArrowheads="1"/>
          </p:cNvSpPr>
          <p:nvPr/>
        </p:nvSpPr>
        <p:spPr bwMode="auto">
          <a:xfrm>
            <a:off x="215453" y="115888"/>
            <a:ext cx="8749160" cy="369332"/>
          </a:xfrm>
          <a:prstGeom prst="rect">
            <a:avLst/>
          </a:prstGeom>
          <a:gradFill rotWithShape="1">
            <a:gsLst>
              <a:gs pos="0">
                <a:srgbClr val="66FF99"/>
              </a:gs>
              <a:gs pos="50000">
                <a:srgbClr val="FFFFFF"/>
              </a:gs>
              <a:gs pos="100000">
                <a:srgbClr val="66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50000"/>
              </a:spcBef>
              <a:buFont typeface="Arial" charset="0"/>
              <a:buNone/>
              <a:defRPr/>
            </a:pPr>
            <a:r>
              <a:rPr lang="ja-JP" altLang="en-US" sz="1800" dirty="0">
                <a:solidFill>
                  <a:prstClr val="black"/>
                </a:solidFill>
                <a:latin typeface="HGP創英角ｺﾞｼｯｸUB" pitchFamily="50" charset="-128"/>
                <a:ea typeface="HGP創英角ｺﾞｼｯｸUB" pitchFamily="50" charset="-128"/>
              </a:rPr>
              <a:t>料金メニューの多様化は、顧客囲い込みの武器になる　④</a:t>
            </a:r>
            <a:endParaRPr lang="en-US" altLang="ja-JP" sz="1800" dirty="0">
              <a:solidFill>
                <a:prstClr val="black"/>
              </a:solidFill>
              <a:latin typeface="HGP創英角ｺﾞｼｯｸUB" pitchFamily="50" charset="-128"/>
              <a:ea typeface="HGP創英角ｺﾞｼｯｸUB" pitchFamily="50" charset="-128"/>
            </a:endParaRPr>
          </a:p>
        </p:txBody>
      </p:sp>
      <p:sp>
        <p:nvSpPr>
          <p:cNvPr id="89" name="テキスト ボックス 88"/>
          <p:cNvSpPr txBox="1"/>
          <p:nvPr/>
        </p:nvSpPr>
        <p:spPr>
          <a:xfrm>
            <a:off x="982110" y="4764776"/>
            <a:ext cx="8360679" cy="369332"/>
          </a:xfrm>
          <a:prstGeom prst="rect">
            <a:avLst/>
          </a:prstGeom>
          <a:noFill/>
        </p:spPr>
        <p:txBody>
          <a:bodyPr wrap="square" rtlCol="0">
            <a:spAutoFit/>
          </a:bodyPr>
          <a:lstStyle/>
          <a:p>
            <a:pPr>
              <a:defRPr/>
            </a:pPr>
            <a:r>
              <a:rPr lang="ja-JP" altLang="en-US" u="sng" dirty="0" smtClean="0">
                <a:solidFill>
                  <a:srgbClr val="0000FF"/>
                </a:solidFill>
                <a:latin typeface="HGP創英角ｺﾞｼｯｸUB" panose="020B0900000000000000" pitchFamily="50" charset="-128"/>
                <a:ea typeface="HGP創英角ｺﾞｼｯｸUB" panose="020B0900000000000000" pitchFamily="50" charset="-128"/>
              </a:rPr>
              <a:t>地域</a:t>
            </a:r>
            <a:r>
              <a:rPr lang="ja-JP" altLang="en-US" u="sng" dirty="0">
                <a:solidFill>
                  <a:srgbClr val="0000FF"/>
                </a:solidFill>
                <a:latin typeface="HGP創英角ｺﾞｼｯｸUB" panose="020B0900000000000000" pitchFamily="50" charset="-128"/>
                <a:ea typeface="HGP創英角ｺﾞｼｯｸUB" panose="020B0900000000000000" pitchFamily="50" charset="-128"/>
              </a:rPr>
              <a:t>密着のＬＰガス事業者が顧客囲い込みが図れる料金戦略</a:t>
            </a:r>
            <a:r>
              <a:rPr lang="ja-JP" altLang="en-US" u="sng" dirty="0" smtClean="0">
                <a:solidFill>
                  <a:srgbClr val="0000FF"/>
                </a:solidFill>
                <a:latin typeface="HGP創英角ｺﾞｼｯｸUB" panose="020B0900000000000000" pitchFamily="50" charset="-128"/>
                <a:ea typeface="HGP創英角ｺﾞｼｯｸUB" panose="020B0900000000000000" pitchFamily="50" charset="-128"/>
              </a:rPr>
              <a:t>は「</a:t>
            </a:r>
            <a:r>
              <a:rPr lang="ja-JP" altLang="en-US" u="sng" dirty="0">
                <a:solidFill>
                  <a:srgbClr val="0000FF"/>
                </a:solidFill>
                <a:latin typeface="HGP創英角ｺﾞｼｯｸUB" panose="020B0900000000000000" pitchFamily="50" charset="-128"/>
                <a:ea typeface="HGP創英角ｺﾞｼｯｸUB" panose="020B0900000000000000" pitchFamily="50" charset="-128"/>
              </a:rPr>
              <a:t>長期ご愛顧割引」</a:t>
            </a:r>
          </a:p>
        </p:txBody>
      </p:sp>
      <p:sp>
        <p:nvSpPr>
          <p:cNvPr id="90" name="テキスト ボックス 89"/>
          <p:cNvSpPr txBox="1"/>
          <p:nvPr/>
        </p:nvSpPr>
        <p:spPr>
          <a:xfrm>
            <a:off x="539552" y="5301210"/>
            <a:ext cx="8496944" cy="1015663"/>
          </a:xfrm>
          <a:prstGeom prst="rect">
            <a:avLst/>
          </a:prstGeom>
          <a:noFill/>
        </p:spPr>
        <p:txBody>
          <a:bodyPr wrap="square" rtlCol="0">
            <a:spAutoFit/>
          </a:bodyPr>
          <a:lstStyle/>
          <a:p>
            <a:pPr>
              <a:defRPr/>
            </a:pPr>
            <a:r>
              <a:rPr lang="ja-JP" altLang="en-US" sz="1700" dirty="0">
                <a:solidFill>
                  <a:prstClr val="black"/>
                </a:solidFill>
                <a:latin typeface="HGP創英角ｺﾞｼｯｸUB"/>
                <a:ea typeface="HGP創英角ｺﾞｼｯｸUB"/>
              </a:rPr>
              <a:t>● </a:t>
            </a:r>
            <a:r>
              <a:rPr lang="ja-JP" altLang="en-US" u="sng" dirty="0">
                <a:solidFill>
                  <a:srgbClr val="FF0000"/>
                </a:solidFill>
                <a:latin typeface="HGP創英角ｺﾞｼｯｸUB"/>
                <a:ea typeface="HGP創英角ｺﾞｼｯｸUB"/>
              </a:rPr>
              <a:t>お客さまが、長く自社を使っていただければいただけるほど割安になる料金制度</a:t>
            </a:r>
            <a:endParaRPr lang="en-US" altLang="ja-JP" u="sng" dirty="0">
              <a:solidFill>
                <a:srgbClr val="FF0000"/>
              </a:solidFill>
              <a:latin typeface="HGP創英角ｺﾞｼｯｸUB"/>
              <a:ea typeface="HGP創英角ｺﾞｼｯｸUB"/>
            </a:endParaRPr>
          </a:p>
          <a:p>
            <a:pPr>
              <a:spcBef>
                <a:spcPts val="600"/>
              </a:spcBef>
              <a:defRPr/>
            </a:pPr>
            <a:r>
              <a:rPr lang="ja-JP" altLang="en-US" sz="1600" dirty="0">
                <a:solidFill>
                  <a:prstClr val="black"/>
                </a:solidFill>
                <a:latin typeface="HGP創英角ｺﾞｼｯｸUB"/>
                <a:ea typeface="HGP創英角ｺﾞｼｯｸUB"/>
              </a:rPr>
              <a:t>　　☞</a:t>
            </a:r>
            <a:r>
              <a:rPr lang="ja-JP" altLang="en-US" sz="1600" u="sng" dirty="0">
                <a:solidFill>
                  <a:srgbClr val="6600CC"/>
                </a:solidFill>
                <a:latin typeface="HGP創英角ｺﾞｼｯｸUB"/>
                <a:ea typeface="HGP創英角ｺﾞｼｯｸUB"/>
              </a:rPr>
              <a:t>長期ご契約者優遇制度</a:t>
            </a:r>
            <a:r>
              <a:rPr lang="ja-JP" altLang="en-US" sz="1600" dirty="0">
                <a:solidFill>
                  <a:prstClr val="black"/>
                </a:solidFill>
                <a:latin typeface="HGP創英角ｺﾞｼｯｸUB"/>
                <a:ea typeface="HGP創英角ｺﾞｼｯｸUB"/>
              </a:rPr>
              <a:t>･･･一定期間以上お使いのお客さまには、</a:t>
            </a:r>
            <a:r>
              <a:rPr lang="ja-JP" altLang="en-US" sz="1600" dirty="0">
                <a:solidFill>
                  <a:srgbClr val="FF0000"/>
                </a:solidFill>
                <a:latin typeface="HGP創英角ｺﾞｼｯｸUB"/>
                <a:ea typeface="HGP創英角ｺﾞｼｯｸUB"/>
              </a:rPr>
              <a:t>料金優遇（割引）</a:t>
            </a:r>
            <a:endParaRPr lang="en-US" altLang="ja-JP" sz="1600" dirty="0">
              <a:solidFill>
                <a:srgbClr val="FF0000"/>
              </a:solidFill>
              <a:latin typeface="HGP創英角ｺﾞｼｯｸUB"/>
              <a:ea typeface="HGP創英角ｺﾞｼｯｸUB"/>
            </a:endParaRPr>
          </a:p>
          <a:p>
            <a:pPr>
              <a:spcBef>
                <a:spcPts val="600"/>
              </a:spcBef>
              <a:defRPr/>
            </a:pPr>
            <a:r>
              <a:rPr lang="ja-JP" altLang="en-US" sz="1600" dirty="0">
                <a:solidFill>
                  <a:prstClr val="black"/>
                </a:solidFill>
                <a:latin typeface="HGP創英角ｺﾞｼｯｸUB"/>
                <a:ea typeface="HGP創英角ｺﾞｼｯｸUB"/>
              </a:rPr>
              <a:t>　　　　　　　　　　　　　　　　　　　　</a:t>
            </a:r>
            <a:r>
              <a:rPr lang="ja-JP" altLang="en-US" sz="1050" dirty="0">
                <a:solidFill>
                  <a:prstClr val="black"/>
                </a:solidFill>
                <a:latin typeface="HGP創英角ｺﾞｼｯｸUB"/>
                <a:ea typeface="HGP創英角ｺﾞｼｯｸUB"/>
              </a:rPr>
              <a:t>　</a:t>
            </a:r>
            <a:r>
              <a:rPr lang="ja-JP" altLang="en-US" sz="1600" dirty="0">
                <a:solidFill>
                  <a:prstClr val="black"/>
                </a:solidFill>
                <a:latin typeface="HGP創英角ｺﾞｼｯｸUB"/>
                <a:ea typeface="HGP創英角ｺﾞｼｯｸUB"/>
              </a:rPr>
              <a:t>一定期間以上お使いのお客さまには、</a:t>
            </a:r>
            <a:r>
              <a:rPr lang="ja-JP" altLang="en-US" sz="1600" dirty="0">
                <a:solidFill>
                  <a:srgbClr val="FF0000"/>
                </a:solidFill>
                <a:latin typeface="HGP創英角ｺﾞｼｯｸUB"/>
                <a:ea typeface="HGP創英角ｺﾞｼｯｸUB"/>
              </a:rPr>
              <a:t>クーポン等の贈呈</a:t>
            </a:r>
            <a:endParaRPr lang="en-US" altLang="ja-JP" sz="1600" dirty="0">
              <a:solidFill>
                <a:srgbClr val="FF0000"/>
              </a:solidFill>
              <a:latin typeface="HGP創英角ｺﾞｼｯｸUB"/>
              <a:ea typeface="HGP創英角ｺﾞｼｯｸUB"/>
            </a:endParaRPr>
          </a:p>
        </p:txBody>
      </p:sp>
      <p:sp>
        <p:nvSpPr>
          <p:cNvPr id="41" name="テキスト ボックス 40"/>
          <p:cNvSpPr txBox="1"/>
          <p:nvPr/>
        </p:nvSpPr>
        <p:spPr>
          <a:xfrm>
            <a:off x="970169" y="649419"/>
            <a:ext cx="8182433" cy="369332"/>
          </a:xfrm>
          <a:prstGeom prst="rect">
            <a:avLst/>
          </a:prstGeom>
          <a:noFill/>
        </p:spPr>
        <p:txBody>
          <a:bodyPr wrap="square" rtlCol="0">
            <a:spAutoFit/>
          </a:bodyPr>
          <a:lstStyle/>
          <a:p>
            <a:pPr>
              <a:defRPr/>
            </a:pPr>
            <a:r>
              <a:rPr lang="ja-JP" altLang="en-US" u="sng" dirty="0" smtClean="0">
                <a:solidFill>
                  <a:srgbClr val="0000FF"/>
                </a:solidFill>
                <a:latin typeface="HGP創英角ｺﾞｼｯｸUB" panose="020B0900000000000000" pitchFamily="50" charset="-128"/>
                <a:ea typeface="HGP創英角ｺﾞｼｯｸUB" panose="020B0900000000000000" pitchFamily="50" charset="-128"/>
              </a:rPr>
              <a:t>ずっと</a:t>
            </a:r>
            <a:r>
              <a:rPr lang="ja-JP" altLang="en-US" u="sng" dirty="0">
                <a:solidFill>
                  <a:srgbClr val="0000FF"/>
                </a:solidFill>
                <a:latin typeface="HGP創英角ｺﾞｼｯｸUB" panose="020B0900000000000000" pitchFamily="50" charset="-128"/>
                <a:ea typeface="HGP創英角ｺﾞｼｯｸUB" panose="020B0900000000000000" pitchFamily="50" charset="-128"/>
              </a:rPr>
              <a:t>自社のＬＰガスを使ってくれていることの感謝の意をお客さまに表しているか？</a:t>
            </a:r>
            <a:endParaRPr lang="en-US" altLang="ja-JP" u="sng" dirty="0">
              <a:solidFill>
                <a:srgbClr val="0000FF"/>
              </a:solidFill>
              <a:latin typeface="HGP創英角ｺﾞｼｯｸUB" panose="020B0900000000000000" pitchFamily="50" charset="-128"/>
              <a:ea typeface="HGP創英角ｺﾞｼｯｸUB" panose="020B0900000000000000" pitchFamily="50" charset="-128"/>
            </a:endParaRPr>
          </a:p>
        </p:txBody>
      </p:sp>
      <p:sp>
        <p:nvSpPr>
          <p:cNvPr id="42" name="テキスト ボックス 41"/>
          <p:cNvSpPr txBox="1"/>
          <p:nvPr/>
        </p:nvSpPr>
        <p:spPr>
          <a:xfrm>
            <a:off x="485453" y="1196752"/>
            <a:ext cx="8425061" cy="2831544"/>
          </a:xfrm>
          <a:prstGeom prst="rect">
            <a:avLst/>
          </a:prstGeom>
          <a:solidFill>
            <a:srgbClr val="FFFFCC">
              <a:alpha val="29000"/>
            </a:srgbClr>
          </a:solidFill>
          <a:ln w="19050">
            <a:solidFill>
              <a:srgbClr val="CC00CC"/>
            </a:solidFill>
          </a:ln>
        </p:spPr>
        <p:txBody>
          <a:bodyPr wrap="square" rtlCol="0">
            <a:spAutoFit/>
          </a:bodyPr>
          <a:lstStyle/>
          <a:p>
            <a:pPr>
              <a:defRPr/>
            </a:pPr>
            <a:r>
              <a:rPr lang="en-US" altLang="ja-JP" sz="1600" dirty="0">
                <a:solidFill>
                  <a:srgbClr val="CC00CC"/>
                </a:solidFill>
                <a:latin typeface="HGP創英角ｺﾞｼｯｸUB" panose="020B0900000000000000" pitchFamily="50" charset="-128"/>
                <a:ea typeface="HGP創英角ｺﾞｼｯｸUB" panose="020B0900000000000000" pitchFamily="50" charset="-128"/>
              </a:rPr>
              <a:t>【</a:t>
            </a:r>
            <a:r>
              <a:rPr lang="ja-JP" altLang="en-US" sz="1600" dirty="0">
                <a:solidFill>
                  <a:srgbClr val="CC00CC"/>
                </a:solidFill>
                <a:latin typeface="HGP創英角ｺﾞｼｯｸUB" panose="020B0900000000000000" pitchFamily="50" charset="-128"/>
                <a:ea typeface="HGP創英角ｺﾞｼｯｸUB" panose="020B0900000000000000" pitchFamily="50" charset="-128"/>
              </a:rPr>
              <a:t>事例１</a:t>
            </a:r>
            <a:r>
              <a:rPr lang="en-US" altLang="ja-JP" sz="1600" dirty="0">
                <a:solidFill>
                  <a:srgbClr val="CC00CC"/>
                </a:solidFill>
                <a:latin typeface="HGP創英角ｺﾞｼｯｸUB"/>
                <a:ea typeface="HGP創英角ｺﾞｼｯｸUB"/>
              </a:rPr>
              <a:t>】</a:t>
            </a:r>
            <a:r>
              <a:rPr lang="ja-JP" altLang="en-US" sz="1600" dirty="0">
                <a:solidFill>
                  <a:srgbClr val="CC00CC"/>
                </a:solidFill>
                <a:latin typeface="HGP創英角ｺﾞｼｯｸUB" panose="020B0900000000000000" pitchFamily="50" charset="-128"/>
                <a:ea typeface="HGP創英角ｺﾞｼｯｸUB" panose="020B0900000000000000" pitchFamily="50" charset="-128"/>
              </a:rPr>
              <a:t> </a:t>
            </a:r>
            <a:endParaRPr lang="en-US" altLang="ja-JP" sz="1600" dirty="0">
              <a:solidFill>
                <a:srgbClr val="CC00CC"/>
              </a:solidFill>
              <a:latin typeface="HGP創英角ｺﾞｼｯｸUB" panose="020B0900000000000000" pitchFamily="50" charset="-128"/>
              <a:ea typeface="HGP創英角ｺﾞｼｯｸUB" panose="020B0900000000000000" pitchFamily="50" charset="-128"/>
            </a:endParaRPr>
          </a:p>
          <a:p>
            <a:pPr>
              <a:defRPr/>
            </a:pPr>
            <a:r>
              <a:rPr lang="ja-JP" altLang="en-US" dirty="0">
                <a:solidFill>
                  <a:prstClr val="black"/>
                </a:solidFill>
                <a:latin typeface="HGP創英角ｺﾞｼｯｸUB" panose="020B0900000000000000" pitchFamily="50" charset="-128"/>
                <a:ea typeface="HGP創英角ｺﾞｼｯｸUB" panose="020B0900000000000000" pitchFamily="50" charset="-128"/>
              </a:rPr>
              <a:t>　</a:t>
            </a: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お客さま向けに新たなサービスを始めたところ、</a:t>
            </a:r>
            <a:endParaRPr lang="en-US" altLang="ja-JP" sz="1600" dirty="0">
              <a:solidFill>
                <a:prstClr val="black"/>
              </a:solidFill>
              <a:latin typeface="HGP創英角ｺﾞｼｯｸUB" panose="020B0900000000000000" pitchFamily="50" charset="-128"/>
              <a:ea typeface="HGP創英角ｺﾞｼｯｸUB" panose="020B0900000000000000" pitchFamily="50" charset="-128"/>
            </a:endParaRPr>
          </a:p>
          <a:p>
            <a:pPr>
              <a:defRPr/>
            </a:pP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　「あら、〇〇ガスさん、お宅から２５年ガスをとってるけど、こんなサービスは初めてね」と言われた。</a:t>
            </a:r>
            <a:endParaRPr lang="en-US" altLang="ja-JP" sz="1600" dirty="0">
              <a:solidFill>
                <a:prstClr val="black"/>
              </a:solidFill>
              <a:latin typeface="HGP創英角ｺﾞｼｯｸUB" panose="020B0900000000000000" pitchFamily="50" charset="-128"/>
              <a:ea typeface="HGP創英角ｺﾞｼｯｸUB" panose="020B0900000000000000" pitchFamily="50" charset="-128"/>
            </a:endParaRPr>
          </a:p>
          <a:p>
            <a:pPr algn="ctr">
              <a:defRPr/>
            </a:pP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a:t>
            </a:r>
            <a:endParaRPr lang="en-US" altLang="ja-JP" sz="1600" dirty="0">
              <a:solidFill>
                <a:prstClr val="black"/>
              </a:solidFill>
              <a:latin typeface="HGP創英角ｺﾞｼｯｸUB" panose="020B0900000000000000" pitchFamily="50" charset="-128"/>
              <a:ea typeface="HGP創英角ｺﾞｼｯｸUB" panose="020B0900000000000000" pitchFamily="50" charset="-128"/>
            </a:endParaRPr>
          </a:p>
          <a:p>
            <a:pPr algn="ctr">
              <a:defRPr/>
            </a:pP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お客さまは、（新築当初からだから）何年使っているかを知っていて、こちらは管理していない。</a:t>
            </a:r>
            <a:endParaRPr lang="en-US" altLang="ja-JP" sz="1600" dirty="0">
              <a:solidFill>
                <a:prstClr val="black"/>
              </a:solidFill>
              <a:latin typeface="HGP創英角ｺﾞｼｯｸUB" panose="020B0900000000000000" pitchFamily="50" charset="-128"/>
              <a:ea typeface="HGP創英角ｺﾞｼｯｸUB" panose="020B0900000000000000" pitchFamily="50" charset="-128"/>
            </a:endParaRPr>
          </a:p>
          <a:p>
            <a:pPr algn="ctr">
              <a:defRPr/>
            </a:pP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a:t>
            </a:r>
            <a:endParaRPr lang="en-US" altLang="ja-JP" sz="1600" dirty="0">
              <a:solidFill>
                <a:prstClr val="black"/>
              </a:solidFill>
              <a:latin typeface="HGP創英角ｺﾞｼｯｸUB" panose="020B0900000000000000" pitchFamily="50" charset="-128"/>
              <a:ea typeface="HGP創英角ｺﾞｼｯｸUB" panose="020B0900000000000000" pitchFamily="50" charset="-128"/>
            </a:endParaRPr>
          </a:p>
          <a:p>
            <a:pPr algn="ctr">
              <a:defRPr/>
            </a:pP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長期間ご使用のお客さまに、定期的に</a:t>
            </a:r>
            <a:r>
              <a:rPr lang="ja-JP" altLang="en-US" sz="1600" u="sng" dirty="0">
                <a:solidFill>
                  <a:srgbClr val="FF0000"/>
                </a:solidFill>
                <a:latin typeface="HGP創英角ｺﾞｼｯｸUB" panose="020B0900000000000000" pitchFamily="50" charset="-128"/>
                <a:ea typeface="HGP創英角ｺﾞｼｯｸUB" panose="020B0900000000000000" pitchFamily="50" charset="-128"/>
              </a:rPr>
              <a:t>感謝のお手紙</a:t>
            </a: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を送るようにした</a:t>
            </a:r>
            <a:endParaRPr lang="en-US" altLang="ja-JP" sz="1600" dirty="0">
              <a:solidFill>
                <a:prstClr val="black"/>
              </a:solidFill>
              <a:latin typeface="HGP創英角ｺﾞｼｯｸUB" panose="020B0900000000000000" pitchFamily="50" charset="-128"/>
              <a:ea typeface="HGP創英角ｺﾞｼｯｸUB" panose="020B0900000000000000" pitchFamily="50" charset="-128"/>
            </a:endParaRPr>
          </a:p>
          <a:p>
            <a:pPr algn="ctr">
              <a:defRPr/>
            </a:pP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「〇〇年、ご愛顧いただき、ありがとうございます。」</a:t>
            </a:r>
            <a:endParaRPr lang="en-US" altLang="ja-JP" sz="1600" dirty="0">
              <a:solidFill>
                <a:prstClr val="black"/>
              </a:solidFill>
              <a:latin typeface="HGP創英角ｺﾞｼｯｸUB" panose="020B0900000000000000" pitchFamily="50" charset="-128"/>
              <a:ea typeface="HGP創英角ｺﾞｼｯｸUB" panose="020B0900000000000000" pitchFamily="50" charset="-128"/>
            </a:endParaRPr>
          </a:p>
          <a:p>
            <a:pPr>
              <a:defRPr/>
            </a:pPr>
            <a:r>
              <a:rPr lang="en-US" altLang="ja-JP" sz="1600" dirty="0">
                <a:solidFill>
                  <a:srgbClr val="CC00CC"/>
                </a:solidFill>
                <a:latin typeface="HGP創英角ｺﾞｼｯｸUB" panose="020B0900000000000000" pitchFamily="50" charset="-128"/>
                <a:ea typeface="HGP創英角ｺﾞｼｯｸUB" panose="020B0900000000000000" pitchFamily="50" charset="-128"/>
              </a:rPr>
              <a:t>【</a:t>
            </a:r>
            <a:r>
              <a:rPr lang="ja-JP" altLang="en-US" sz="1600" dirty="0">
                <a:solidFill>
                  <a:srgbClr val="CC00CC"/>
                </a:solidFill>
                <a:latin typeface="HGP創英角ｺﾞｼｯｸUB" panose="020B0900000000000000" pitchFamily="50" charset="-128"/>
                <a:ea typeface="HGP創英角ｺﾞｼｯｸUB" panose="020B0900000000000000" pitchFamily="50" charset="-128"/>
              </a:rPr>
              <a:t>事例２</a:t>
            </a:r>
            <a:r>
              <a:rPr lang="en-US" altLang="ja-JP" sz="1600" dirty="0">
                <a:solidFill>
                  <a:srgbClr val="CC00CC"/>
                </a:solidFill>
                <a:latin typeface="HGP創英角ｺﾞｼｯｸUB"/>
                <a:ea typeface="HGP創英角ｺﾞｼｯｸUB"/>
              </a:rPr>
              <a:t>】</a:t>
            </a:r>
            <a:r>
              <a:rPr lang="ja-JP" altLang="en-US" sz="1600" dirty="0">
                <a:solidFill>
                  <a:srgbClr val="CC00CC"/>
                </a:solidFill>
                <a:latin typeface="HGP創英角ｺﾞｼｯｸUB" panose="020B0900000000000000" pitchFamily="50" charset="-128"/>
                <a:ea typeface="HGP創英角ｺﾞｼｯｸUB" panose="020B0900000000000000" pitchFamily="50" charset="-128"/>
              </a:rPr>
              <a:t> </a:t>
            </a:r>
            <a:endParaRPr lang="en-US" altLang="ja-JP" sz="1600" dirty="0">
              <a:solidFill>
                <a:srgbClr val="CC00CC"/>
              </a:solidFill>
              <a:latin typeface="HGP創英角ｺﾞｼｯｸUB" panose="020B0900000000000000" pitchFamily="50" charset="-128"/>
              <a:ea typeface="HGP創英角ｺﾞｼｯｸUB" panose="020B0900000000000000" pitchFamily="50" charset="-128"/>
            </a:endParaRPr>
          </a:p>
          <a:p>
            <a:pPr>
              <a:defRPr/>
            </a:pP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　ウチでは毎年、戸建のお客さまの</a:t>
            </a:r>
            <a:r>
              <a:rPr lang="ja-JP" altLang="en-US" sz="1600" u="sng" dirty="0">
                <a:solidFill>
                  <a:srgbClr val="FF0000"/>
                </a:solidFill>
                <a:latin typeface="HGP創英角ｺﾞｼｯｸUB" panose="020B0900000000000000" pitchFamily="50" charset="-128"/>
                <a:ea typeface="HGP創英角ｺﾞｼｯｸUB" panose="020B0900000000000000" pitchFamily="50" charset="-128"/>
              </a:rPr>
              <a:t>奥様の誕生日にちょっとしたプレゼント</a:t>
            </a: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a:t>
            </a:r>
            <a:r>
              <a:rPr lang="en-US" altLang="ja-JP" sz="1600" dirty="0">
                <a:solidFill>
                  <a:prstClr val="black"/>
                </a:solidFill>
                <a:latin typeface="HGP創英角ｺﾞｼｯｸUB" panose="020B0900000000000000" pitchFamily="50" charset="-128"/>
                <a:ea typeface="HGP創英角ｺﾞｼｯｸUB" panose="020B0900000000000000" pitchFamily="50" charset="-128"/>
              </a:rPr>
              <a:t>ex.</a:t>
            </a: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数百円のハンカチ）</a:t>
            </a:r>
            <a:endParaRPr lang="en-US" altLang="ja-JP" sz="1600" dirty="0">
              <a:solidFill>
                <a:prstClr val="black"/>
              </a:solidFill>
              <a:latin typeface="HGP創英角ｺﾞｼｯｸUB" panose="020B0900000000000000" pitchFamily="50" charset="-128"/>
              <a:ea typeface="HGP創英角ｺﾞｼｯｸUB" panose="020B0900000000000000" pitchFamily="50" charset="-128"/>
            </a:endParaRPr>
          </a:p>
          <a:p>
            <a:pPr>
              <a:defRPr/>
            </a:pP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　をプレゼントしている。</a:t>
            </a:r>
          </a:p>
        </p:txBody>
      </p:sp>
      <p:sp>
        <p:nvSpPr>
          <p:cNvPr id="6" name="下矢印 5"/>
          <p:cNvSpPr/>
          <p:nvPr/>
        </p:nvSpPr>
        <p:spPr>
          <a:xfrm>
            <a:off x="4473068" y="4509120"/>
            <a:ext cx="558031" cy="21602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endParaRPr>
          </a:p>
        </p:txBody>
      </p:sp>
      <p:sp>
        <p:nvSpPr>
          <p:cNvPr id="8" name="テキスト ボックス 7"/>
          <p:cNvSpPr txBox="1"/>
          <p:nvPr/>
        </p:nvSpPr>
        <p:spPr>
          <a:xfrm>
            <a:off x="2951757" y="4120630"/>
            <a:ext cx="3744416" cy="369332"/>
          </a:xfrm>
          <a:prstGeom prst="rect">
            <a:avLst/>
          </a:prstGeom>
          <a:noFill/>
        </p:spPr>
        <p:txBody>
          <a:bodyPr wrap="square" rtlCol="0">
            <a:spAutoFit/>
          </a:bodyPr>
          <a:lstStyle/>
          <a:p>
            <a:pPr algn="ctr">
              <a:defRPr/>
            </a:pPr>
            <a:r>
              <a:rPr lang="ja-JP" altLang="en-US" dirty="0">
                <a:solidFill>
                  <a:srgbClr val="008000"/>
                </a:solidFill>
                <a:latin typeface="HGP創英角ｺﾞｼｯｸUB" panose="020B0900000000000000" pitchFamily="50" charset="-128"/>
                <a:ea typeface="HGP創英角ｺﾞｼｯｸUB" panose="020B0900000000000000" pitchFamily="50" charset="-128"/>
              </a:rPr>
              <a:t>より強固な顧客囲い込み策として</a:t>
            </a:r>
          </a:p>
        </p:txBody>
      </p:sp>
      <p:sp>
        <p:nvSpPr>
          <p:cNvPr id="10" name="スライド番号プレースホルダー 1"/>
          <p:cNvSpPr>
            <a:spLocks noGrp="1"/>
          </p:cNvSpPr>
          <p:nvPr>
            <p:ph type="sldNum" sz="quarter" idx="12"/>
          </p:nvPr>
        </p:nvSpPr>
        <p:spPr bwMode="auto">
          <a:xfrm>
            <a:off x="7010400" y="6520261"/>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6E3A631C-4426-4958-873E-5E9F13770182}" type="slidenum">
              <a:rPr lang="ja-JP" altLang="en-US" sz="1400">
                <a:solidFill>
                  <a:prstClr val="black"/>
                </a:solidFill>
                <a:latin typeface="HGP創英角ｺﾞｼｯｸUB" panose="020B0900000000000000" pitchFamily="50" charset="-128"/>
                <a:ea typeface="HGP創英角ｺﾞｼｯｸUB" panose="020B0900000000000000" pitchFamily="50" charset="-128"/>
              </a:rPr>
              <a:pPr fontAlgn="base">
                <a:spcBef>
                  <a:spcPct val="0"/>
                </a:spcBef>
                <a:spcAft>
                  <a:spcPct val="0"/>
                </a:spcAft>
                <a:defRPr/>
              </a:pPr>
              <a:t>14</a:t>
            </a:fld>
            <a:endParaRPr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11" name="フローチャート : 代替処理 10"/>
          <p:cNvSpPr/>
          <p:nvPr/>
        </p:nvSpPr>
        <p:spPr>
          <a:xfrm>
            <a:off x="129745" y="649419"/>
            <a:ext cx="906981" cy="323165"/>
          </a:xfrm>
          <a:prstGeom prst="flowChartAlternate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rgbClr val="FFFF00"/>
                </a:solidFill>
                <a:latin typeface="HGP創英角ｺﾞｼｯｸUB" panose="020B0900000000000000" pitchFamily="50" charset="-128"/>
                <a:ea typeface="HGP創英角ｺﾞｼｯｸUB" panose="020B0900000000000000" pitchFamily="50" charset="-128"/>
              </a:rPr>
              <a:t>ﾎﾟｲﾝﾄ</a:t>
            </a:r>
            <a:r>
              <a:rPr lang="ja-JP" altLang="en-US" sz="1600" dirty="0">
                <a:solidFill>
                  <a:srgbClr val="FFFF00"/>
                </a:solidFill>
                <a:latin typeface="HGP創英角ｺﾞｼｯｸUB" panose="020B0900000000000000" pitchFamily="50" charset="-128"/>
                <a:ea typeface="HGP創英角ｺﾞｼｯｸUB" panose="020B0900000000000000" pitchFamily="50" charset="-128"/>
              </a:rPr>
              <a:t>４</a:t>
            </a:r>
            <a:endParaRPr kumimoji="1" lang="ja-JP" altLang="en-US" sz="1600" dirty="0">
              <a:solidFill>
                <a:srgbClr val="FFFF00"/>
              </a:solidFill>
              <a:latin typeface="HGP創英角ｺﾞｼｯｸUB" panose="020B0900000000000000" pitchFamily="50" charset="-128"/>
              <a:ea typeface="HGP創英角ｺﾞｼｯｸUB" panose="020B0900000000000000" pitchFamily="50" charset="-128"/>
            </a:endParaRPr>
          </a:p>
        </p:txBody>
      </p:sp>
      <p:sp>
        <p:nvSpPr>
          <p:cNvPr id="12" name="フローチャート : 代替処理 11"/>
          <p:cNvSpPr/>
          <p:nvPr/>
        </p:nvSpPr>
        <p:spPr>
          <a:xfrm>
            <a:off x="129745" y="4787860"/>
            <a:ext cx="906981" cy="323165"/>
          </a:xfrm>
          <a:prstGeom prst="flowChartAlternate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rgbClr val="FFFF00"/>
                </a:solidFill>
                <a:latin typeface="HGP創英角ｺﾞｼｯｸUB" panose="020B0900000000000000" pitchFamily="50" charset="-128"/>
                <a:ea typeface="HGP創英角ｺﾞｼｯｸUB" panose="020B0900000000000000" pitchFamily="50" charset="-128"/>
              </a:rPr>
              <a:t>ﾎﾟｲﾝﾄ５</a:t>
            </a:r>
            <a:endParaRPr kumimoji="1" lang="ja-JP" altLang="en-US" sz="1600" dirty="0">
              <a:solidFill>
                <a:srgbClr val="FFFF00"/>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4299746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1"/>
          <p:cNvSpPr>
            <a:spLocks noChangeArrowheads="1"/>
          </p:cNvSpPr>
          <p:nvPr/>
        </p:nvSpPr>
        <p:spPr bwMode="auto">
          <a:xfrm>
            <a:off x="20325" y="2564904"/>
            <a:ext cx="9123675" cy="1369157"/>
          </a:xfrm>
          <a:prstGeom prst="rect">
            <a:avLst/>
          </a:prstGeom>
          <a:noFill/>
          <a:ln w="9525">
            <a:noFill/>
            <a:miter lim="800000"/>
            <a:headEnd/>
            <a:tailEnd/>
          </a:ln>
        </p:spPr>
        <p:txBody>
          <a:bodyPr wrap="square">
            <a:spAutoFit/>
          </a:bodyPr>
          <a:lstStyle/>
          <a:p>
            <a:pPr algn="ctr">
              <a:lnSpc>
                <a:spcPct val="150000"/>
              </a:lnSpc>
              <a:defRPr/>
            </a:pPr>
            <a:r>
              <a:rPr lang="en-US" altLang="ja-JP" sz="3000" u="sng" dirty="0" smtClean="0">
                <a:solidFill>
                  <a:prstClr val="black"/>
                </a:solidFill>
                <a:latin typeface="HGP創英角ｺﾞｼｯｸUB" pitchFamily="50" charset="-128"/>
                <a:ea typeface="HGP創英角ｺﾞｼｯｸUB" pitchFamily="50" charset="-128"/>
              </a:rPr>
              <a:t>Ⅲ.</a:t>
            </a:r>
            <a:r>
              <a:rPr lang="ja-JP" altLang="en-US" sz="3000" u="sng" dirty="0">
                <a:solidFill>
                  <a:prstClr val="black"/>
                </a:solidFill>
                <a:latin typeface="HGP創英角ｺﾞｼｯｸUB" pitchFamily="50" charset="-128"/>
                <a:ea typeface="HGP創英角ｺﾞｼｯｸUB" pitchFamily="50" charset="-128"/>
              </a:rPr>
              <a:t>　新たな競争時代の中で</a:t>
            </a:r>
            <a:r>
              <a:rPr lang="ja-JP" altLang="en-US" sz="3000" u="sng" dirty="0" smtClean="0">
                <a:solidFill>
                  <a:prstClr val="black"/>
                </a:solidFill>
                <a:latin typeface="HGP創英角ｺﾞｼｯｸUB" pitchFamily="50" charset="-128"/>
                <a:ea typeface="HGP創英角ｺﾞｼｯｸUB" pitchFamily="50" charset="-128"/>
              </a:rPr>
              <a:t>、</a:t>
            </a:r>
            <a:endParaRPr lang="en-US" altLang="ja-JP" sz="3000" u="sng" dirty="0" smtClean="0">
              <a:solidFill>
                <a:prstClr val="black"/>
              </a:solidFill>
              <a:latin typeface="HGP創英角ｺﾞｼｯｸUB" pitchFamily="50" charset="-128"/>
              <a:ea typeface="HGP創英角ｺﾞｼｯｸUB" pitchFamily="50" charset="-128"/>
            </a:endParaRPr>
          </a:p>
          <a:p>
            <a:pPr algn="ctr">
              <a:lnSpc>
                <a:spcPct val="150000"/>
              </a:lnSpc>
              <a:defRPr/>
            </a:pPr>
            <a:r>
              <a:rPr lang="ja-JP" altLang="en-US" sz="3000" u="sng" dirty="0" smtClean="0">
                <a:solidFill>
                  <a:prstClr val="black"/>
                </a:solidFill>
                <a:latin typeface="HGP創英角ｺﾞｼｯｸUB" pitchFamily="50" charset="-128"/>
                <a:ea typeface="HGP創英角ｺﾞｼｯｸUB" pitchFamily="50" charset="-128"/>
              </a:rPr>
              <a:t>真</a:t>
            </a:r>
            <a:r>
              <a:rPr lang="ja-JP" altLang="en-US" sz="3000" u="sng" dirty="0">
                <a:solidFill>
                  <a:prstClr val="black"/>
                </a:solidFill>
                <a:latin typeface="HGP創英角ｺﾞｼｯｸUB" pitchFamily="50" charset="-128"/>
                <a:ea typeface="HGP創英角ｺﾞｼｯｸUB" pitchFamily="50" charset="-128"/>
              </a:rPr>
              <a:t>にお客さまから選ばれるために何をすべき</a:t>
            </a:r>
            <a:r>
              <a:rPr lang="ja-JP" altLang="en-US" sz="3000" u="sng" dirty="0" smtClean="0">
                <a:solidFill>
                  <a:prstClr val="black"/>
                </a:solidFill>
                <a:latin typeface="HGP創英角ｺﾞｼｯｸUB" pitchFamily="50" charset="-128"/>
                <a:ea typeface="HGP創英角ｺﾞｼｯｸUB" pitchFamily="50" charset="-128"/>
              </a:rPr>
              <a:t>か</a:t>
            </a:r>
            <a:endParaRPr lang="ja-JP" altLang="en-US" sz="3000" dirty="0">
              <a:solidFill>
                <a:prstClr val="black"/>
              </a:solidFill>
              <a:latin typeface="HGP創英角ｺﾞｼｯｸUB" pitchFamily="50" charset="-128"/>
              <a:ea typeface="HGP創英角ｺﾞｼｯｸUB" pitchFamily="50" charset="-128"/>
            </a:endParaRPr>
          </a:p>
        </p:txBody>
      </p:sp>
      <p:sp>
        <p:nvSpPr>
          <p:cNvPr id="4" name="スライド番号プレースホルダー 6"/>
          <p:cNvSpPr>
            <a:spLocks noGrp="1"/>
          </p:cNvSpPr>
          <p:nvPr>
            <p:ph type="sldNum" sz="quarter" idx="12"/>
          </p:nvPr>
        </p:nvSpPr>
        <p:spPr>
          <a:xfrm>
            <a:off x="7010400" y="6504600"/>
            <a:ext cx="2133600" cy="365125"/>
          </a:xfrm>
        </p:spPr>
        <p:txBody>
          <a:bodyPr/>
          <a:lstStyle/>
          <a:p>
            <a:fld id="{2D3C8E6B-077E-4A71-BE22-186BAE43F08F}" type="slidenum">
              <a:rPr lang="ja-JP" altLang="en-US" sz="1400">
                <a:solidFill>
                  <a:prstClr val="black"/>
                </a:solidFill>
                <a:latin typeface="HGP創英角ｺﾞｼｯｸUB" panose="020B0900000000000000" pitchFamily="50" charset="-128"/>
                <a:ea typeface="HGP創英角ｺﾞｼｯｸUB" panose="020B0900000000000000" pitchFamily="50" charset="-128"/>
              </a:rPr>
              <a:pPr/>
              <a:t>15</a:t>
            </a:fld>
            <a:endParaRPr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7180711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02"/>
          <p:cNvSpPr txBox="1">
            <a:spLocks noChangeArrowheads="1"/>
          </p:cNvSpPr>
          <p:nvPr/>
        </p:nvSpPr>
        <p:spPr bwMode="auto">
          <a:xfrm>
            <a:off x="214313" y="115888"/>
            <a:ext cx="8750300" cy="369332"/>
          </a:xfrm>
          <a:prstGeom prst="rect">
            <a:avLst/>
          </a:prstGeom>
          <a:gradFill rotWithShape="1">
            <a:gsLst>
              <a:gs pos="0">
                <a:srgbClr val="66FFFF"/>
              </a:gs>
              <a:gs pos="50000">
                <a:srgbClr val="FFFFFF"/>
              </a:gs>
              <a:gs pos="100000">
                <a:srgbClr val="66FFFF"/>
              </a:gs>
            </a:gsLst>
            <a:lin ang="5400000" scaled="1"/>
          </a:gradFill>
          <a:ln w="9525">
            <a:noFill/>
            <a:miter lim="800000"/>
            <a:headEnd/>
            <a:tailEnd/>
          </a:ln>
        </p:spPr>
        <p:txBody>
          <a:bodyPr>
            <a:spAutoFit/>
          </a:bodyPr>
          <a:lstStyle/>
          <a:p>
            <a:pPr algn="ctr"/>
            <a:r>
              <a:rPr lang="ja-JP" altLang="en-US" dirty="0" smtClean="0">
                <a:solidFill>
                  <a:srgbClr val="000000"/>
                </a:solidFill>
                <a:latin typeface="HGP創英角ｺﾞｼｯｸUB" pitchFamily="50" charset="-128"/>
                <a:ea typeface="HGP創英角ｺﾞｼｯｸUB" pitchFamily="50" charset="-128"/>
              </a:rPr>
              <a:t>「お客</a:t>
            </a:r>
            <a:r>
              <a:rPr lang="ja-JP" altLang="en-US" dirty="0">
                <a:solidFill>
                  <a:srgbClr val="000000"/>
                </a:solidFill>
                <a:latin typeface="HGP創英角ｺﾞｼｯｸUB" pitchFamily="50" charset="-128"/>
                <a:ea typeface="HGP創英角ｺﾞｼｯｸUB" pitchFamily="50" charset="-128"/>
              </a:rPr>
              <a:t>さまから</a:t>
            </a:r>
            <a:r>
              <a:rPr lang="ja-JP" altLang="en-US" dirty="0" smtClean="0">
                <a:solidFill>
                  <a:srgbClr val="000000"/>
                </a:solidFill>
                <a:latin typeface="HGP創英角ｺﾞｼｯｸUB" pitchFamily="50" charset="-128"/>
                <a:ea typeface="HGP創英角ｺﾞｼｯｸUB" pitchFamily="50" charset="-128"/>
              </a:rPr>
              <a:t>選ばれる」ということを深堀りしてみると･･･</a:t>
            </a:r>
            <a:endParaRPr lang="ja-JP" altLang="en-US" dirty="0">
              <a:solidFill>
                <a:srgbClr val="000000"/>
              </a:solidFill>
              <a:latin typeface="HGP創英角ｺﾞｼｯｸUB" pitchFamily="50" charset="-128"/>
              <a:ea typeface="HGP創英角ｺﾞｼｯｸUB" pitchFamily="50" charset="-128"/>
            </a:endParaRPr>
          </a:p>
        </p:txBody>
      </p:sp>
      <p:sp>
        <p:nvSpPr>
          <p:cNvPr id="3" name="正方形/長方形 2"/>
          <p:cNvSpPr/>
          <p:nvPr/>
        </p:nvSpPr>
        <p:spPr>
          <a:xfrm>
            <a:off x="214313" y="659342"/>
            <a:ext cx="5698996" cy="352469"/>
          </a:xfrm>
          <a:prstGeom prst="rect">
            <a:avLst/>
          </a:prstGeom>
        </p:spPr>
        <p:txBody>
          <a:bodyPr wrap="none">
            <a:spAutoFit/>
          </a:bodyPr>
          <a:lstStyle/>
          <a:p>
            <a:pPr>
              <a:lnSpc>
                <a:spcPts val="2300"/>
              </a:lnSpc>
              <a:spcAft>
                <a:spcPts val="400"/>
              </a:spcAft>
            </a:pPr>
            <a:r>
              <a:rPr lang="ja-JP" altLang="en-US" u="sng" dirty="0">
                <a:solidFill>
                  <a:srgbClr val="0000FF"/>
                </a:solidFill>
                <a:latin typeface="HGP創英角ｺﾞｼｯｸUB" pitchFamily="50" charset="-128"/>
                <a:ea typeface="HGP創英角ｺﾞｼｯｸUB" pitchFamily="50" charset="-128"/>
              </a:rPr>
              <a:t>■ 果たして、顧客は</a:t>
            </a:r>
            <a:r>
              <a:rPr lang="ja-JP" altLang="en-US" u="sng" dirty="0">
                <a:solidFill>
                  <a:srgbClr val="FF0000"/>
                </a:solidFill>
                <a:latin typeface="HGP創英角ｺﾞｼｯｸUB" pitchFamily="50" charset="-128"/>
                <a:ea typeface="HGP創英角ｺﾞｼｯｸUB" pitchFamily="50" charset="-128"/>
              </a:rPr>
              <a:t>意識して</a:t>
            </a:r>
            <a:r>
              <a:rPr lang="ja-JP" altLang="en-US" u="sng" dirty="0">
                <a:solidFill>
                  <a:srgbClr val="0000FF"/>
                </a:solidFill>
                <a:latin typeface="HGP創英角ｺﾞｼｯｸUB" pitchFamily="50" charset="-128"/>
                <a:ea typeface="HGP創英角ｺﾞｼｯｸUB" pitchFamily="50" charset="-128"/>
              </a:rPr>
              <a:t>自社を選んでくれているか？</a:t>
            </a:r>
          </a:p>
        </p:txBody>
      </p:sp>
      <p:graphicFrame>
        <p:nvGraphicFramePr>
          <p:cNvPr id="4" name="表 3"/>
          <p:cNvGraphicFramePr>
            <a:graphicFrameLocks noGrp="1"/>
          </p:cNvGraphicFramePr>
          <p:nvPr>
            <p:extLst>
              <p:ext uri="{D42A27DB-BD31-4B8C-83A1-F6EECF244321}">
                <p14:modId xmlns:p14="http://schemas.microsoft.com/office/powerpoint/2010/main" val="3399727702"/>
              </p:ext>
            </p:extLst>
          </p:nvPr>
        </p:nvGraphicFramePr>
        <p:xfrm>
          <a:off x="176536" y="1196752"/>
          <a:ext cx="8859960" cy="2438139"/>
        </p:xfrm>
        <a:graphic>
          <a:graphicData uri="http://schemas.openxmlformats.org/drawingml/2006/table">
            <a:tbl>
              <a:tblPr firstRow="1" bandRow="1">
                <a:tableStyleId>{5940675A-B579-460E-94D1-54222C63F5DA}</a:tableStyleId>
              </a:tblPr>
              <a:tblGrid>
                <a:gridCol w="867072">
                  <a:extLst>
                    <a:ext uri="{9D8B030D-6E8A-4147-A177-3AD203B41FA5}">
                      <a16:colId xmlns="" xmlns:a16="http://schemas.microsoft.com/office/drawing/2014/main" val="20000"/>
                    </a:ext>
                  </a:extLst>
                </a:gridCol>
                <a:gridCol w="3456384">
                  <a:extLst>
                    <a:ext uri="{9D8B030D-6E8A-4147-A177-3AD203B41FA5}">
                      <a16:colId xmlns="" xmlns:a16="http://schemas.microsoft.com/office/drawing/2014/main" val="20001"/>
                    </a:ext>
                  </a:extLst>
                </a:gridCol>
                <a:gridCol w="4536504">
                  <a:extLst>
                    <a:ext uri="{9D8B030D-6E8A-4147-A177-3AD203B41FA5}">
                      <a16:colId xmlns="" xmlns:a16="http://schemas.microsoft.com/office/drawing/2014/main" val="20002"/>
                    </a:ext>
                  </a:extLst>
                </a:gridCol>
              </a:tblGrid>
              <a:tr h="36572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rPr>
                        <a:t>電力・都市ガス自由化前</a:t>
                      </a:r>
                    </a:p>
                  </a:txBody>
                  <a:tcPr marL="91447" marR="91447" marT="45692" marB="45692" anchor="ctr">
                    <a:solidFill>
                      <a:schemeClr val="bg1">
                        <a:lumMod val="95000"/>
                      </a:schemeClr>
                    </a:solidFill>
                  </a:tcPr>
                </a:tc>
                <a:tc hMerge="1">
                  <a:txBody>
                    <a:bodyPr/>
                    <a:lstStyle/>
                    <a:p>
                      <a:endParaRPr kumimoji="1" lang="ja-JP"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rPr>
                        <a:t>自由化後（自由化競争時代）</a:t>
                      </a:r>
                    </a:p>
                  </a:txBody>
                  <a:tcPr marL="91447" marR="91447" marT="45692" marB="45692" anchor="ctr">
                    <a:solidFill>
                      <a:schemeClr val="bg1">
                        <a:lumMod val="95000"/>
                      </a:schemeClr>
                    </a:solidFill>
                  </a:tcPr>
                </a:tc>
                <a:extLst>
                  <a:ext uri="{0D108BD9-81ED-4DB2-BD59-A6C34878D82A}">
                    <a16:rowId xmlns="" xmlns:a16="http://schemas.microsoft.com/office/drawing/2014/main" val="10000"/>
                  </a:ext>
                </a:extLst>
              </a:tr>
              <a:tr h="13833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HGP創英角ｺﾞｼｯｸUB" panose="020B0900000000000000" pitchFamily="50" charset="-128"/>
                          <a:ea typeface="HGP創英角ｺﾞｼｯｸUB" panose="020B0900000000000000" pitchFamily="50" charset="-128"/>
                        </a:rPr>
                        <a:t>消費者に</a:t>
                      </a:r>
                      <a:r>
                        <a:rPr kumimoji="1" lang="ja-JP" altLang="en-US" sz="1400" dirty="0">
                          <a:solidFill>
                            <a:srgbClr val="FF0000"/>
                          </a:solidFill>
                          <a:latin typeface="HGP創英角ｺﾞｼｯｸUB" panose="020B0900000000000000" pitchFamily="50" charset="-128"/>
                          <a:ea typeface="HGP創英角ｺﾞｼｯｸUB" panose="020B0900000000000000" pitchFamily="50" charset="-128"/>
                        </a:rPr>
                        <a:t>「供給事業者を選ぶ」という意識がない（希薄）</a:t>
                      </a:r>
                    </a:p>
                  </a:txBody>
                  <a:tcPr marL="91447" marR="91447" marT="45692" marB="45692"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rPr>
                        <a:t>消費者の</a:t>
                      </a:r>
                      <a:r>
                        <a:rPr kumimoji="1" lang="ja-JP" altLang="en-US" sz="1400" dirty="0">
                          <a:solidFill>
                            <a:srgbClr val="FF0000"/>
                          </a:solidFill>
                          <a:latin typeface="HGP創英角ｺﾞｼｯｸUB" panose="020B0900000000000000" pitchFamily="50" charset="-128"/>
                          <a:ea typeface="HGP創英角ｺﾞｼｯｸUB" panose="020B0900000000000000" pitchFamily="50" charset="-128"/>
                        </a:rPr>
                        <a:t>「供給事業者を選ぶ」という意識が覚醒する</a:t>
                      </a:r>
                    </a:p>
                  </a:txBody>
                  <a:tcPr marL="91447" marR="91447" marT="45692" marB="45692"/>
                </a:tc>
                <a:extLst>
                  <a:ext uri="{0D108BD9-81ED-4DB2-BD59-A6C34878D82A}">
                    <a16:rowId xmlns="" xmlns:a16="http://schemas.microsoft.com/office/drawing/2014/main" val="10001"/>
                  </a:ext>
                </a:extLst>
              </a:tr>
              <a:tr h="2909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rPr>
                        <a:t>電気</a:t>
                      </a:r>
                    </a:p>
                  </a:txBody>
                  <a:tcPr marL="91447" marR="91447" marT="45692" marB="45692" anchor="ctr">
                    <a:solidFill>
                      <a:srgbClr val="CC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a:latin typeface="HGP創英角ｺﾞｼｯｸUB" panose="020B0900000000000000" pitchFamily="50" charset="-128"/>
                          <a:ea typeface="HGP創英角ｺﾞｼｯｸUB" panose="020B0900000000000000" pitchFamily="50" charset="-128"/>
                        </a:rPr>
                        <a:t>＊地元電力会社で</a:t>
                      </a:r>
                      <a:r>
                        <a:rPr lang="ja-JP" altLang="en-US" sz="1400" dirty="0">
                          <a:solidFill>
                            <a:srgbClr val="FF0000"/>
                          </a:solidFill>
                          <a:latin typeface="HGP創英角ｺﾞｼｯｸUB" panose="020B0900000000000000" pitchFamily="50" charset="-128"/>
                          <a:ea typeface="HGP創英角ｺﾞｼｯｸUB" panose="020B0900000000000000" pitchFamily="50" charset="-128"/>
                        </a:rPr>
                        <a:t>当り前</a:t>
                      </a:r>
                      <a:endParaRPr kumimoji="1" lang="ja-JP" altLang="en-US" sz="1400" dirty="0">
                        <a:solidFill>
                          <a:srgbClr val="FF0000"/>
                        </a:solidFill>
                      </a:endParaRPr>
                    </a:p>
                  </a:txBody>
                  <a:tcPr marL="91447" marR="91447" marT="45692" marB="45692" anchor="ctr"/>
                </a:tc>
                <a:tc rowSpan="2">
                  <a:txBody>
                    <a:bodyPr/>
                    <a:lstStyle/>
                    <a:p>
                      <a:pPr algn="l">
                        <a:spcBef>
                          <a:spcPts val="0"/>
                        </a:spcBef>
                        <a:spcAft>
                          <a:spcPts val="0"/>
                        </a:spcAft>
                      </a:pPr>
                      <a:r>
                        <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rPr>
                        <a:t>＊電力・都市ガス</a:t>
                      </a:r>
                      <a:r>
                        <a:rPr kumimoji="1" lang="ja-JP" altLang="en-US" sz="1400" dirty="0">
                          <a:solidFill>
                            <a:srgbClr val="FF0000"/>
                          </a:solidFill>
                          <a:latin typeface="HGP創英角ｺﾞｼｯｸUB" panose="020B0900000000000000" pitchFamily="50" charset="-128"/>
                          <a:ea typeface="HGP創英角ｺﾞｼｯｸUB" panose="020B0900000000000000" pitchFamily="50" charset="-128"/>
                        </a:rPr>
                        <a:t>小売自由化競争とは</a:t>
                      </a:r>
                      <a:r>
                        <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rPr>
                        <a:t>、</a:t>
                      </a:r>
                      <a:endParaRPr kumimoji="1"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pPr algn="ctr">
                        <a:spcBef>
                          <a:spcPts val="0"/>
                        </a:spcBef>
                        <a:spcAft>
                          <a:spcPts val="0"/>
                        </a:spcAft>
                      </a:pPr>
                      <a:r>
                        <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rPr>
                        <a:t>　　　　</a:t>
                      </a:r>
                      <a:r>
                        <a:rPr kumimoji="1" lang="ja-JP" altLang="en-US" sz="1400" dirty="0">
                          <a:solidFill>
                            <a:srgbClr val="FF0000"/>
                          </a:solidFill>
                          <a:latin typeface="HGP創英角ｺﾞｼｯｸUB" panose="020B0900000000000000" pitchFamily="50" charset="-128"/>
                          <a:ea typeface="HGP創英角ｺﾞｼｯｸUB" panose="020B0900000000000000" pitchFamily="50" charset="-128"/>
                        </a:rPr>
                        <a:t>消費者に「敢えて選ぶ」ことを求めること</a:t>
                      </a:r>
                    </a:p>
                  </a:txBody>
                  <a:tcPr marL="91447" marR="91447" marT="45692" marB="45692" anchor="ctr"/>
                </a:tc>
                <a:extLst>
                  <a:ext uri="{0D108BD9-81ED-4DB2-BD59-A6C34878D82A}">
                    <a16:rowId xmlns="" xmlns:a16="http://schemas.microsoft.com/office/drawing/2014/main" val="10002"/>
                  </a:ext>
                </a:extLst>
              </a:tr>
              <a:tr h="2058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rPr>
                        <a:t>都市ガス</a:t>
                      </a:r>
                      <a:endParaRPr kumimoji="1"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txBody>
                  <a:tcPr marL="91447" marR="91447" marT="45692" marB="45692" anchor="ctr">
                    <a:solidFill>
                      <a:srgbClr val="CC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a:latin typeface="HGP創英角ｺﾞｼｯｸUB" panose="020B0900000000000000" pitchFamily="50" charset="-128"/>
                          <a:ea typeface="HGP創英角ｺﾞｼｯｸUB" panose="020B0900000000000000" pitchFamily="50" charset="-128"/>
                        </a:rPr>
                        <a:t>＊地元都市ガス会社で</a:t>
                      </a:r>
                      <a:r>
                        <a:rPr lang="ja-JP" altLang="en-US" sz="1400" dirty="0">
                          <a:solidFill>
                            <a:srgbClr val="FF0000"/>
                          </a:solidFill>
                          <a:latin typeface="HGP創英角ｺﾞｼｯｸUB" panose="020B0900000000000000" pitchFamily="50" charset="-128"/>
                          <a:ea typeface="HGP創英角ｺﾞｼｯｸUB" panose="020B0900000000000000" pitchFamily="50" charset="-128"/>
                        </a:rPr>
                        <a:t>当り前</a:t>
                      </a:r>
                      <a:endParaRPr kumimoji="1" lang="ja-JP" altLang="en-US" sz="1400" dirty="0">
                        <a:solidFill>
                          <a:srgbClr val="FF0000"/>
                        </a:solidFill>
                      </a:endParaRPr>
                    </a:p>
                  </a:txBody>
                  <a:tcPr marL="91447" marR="91447" marT="45692" marB="45692" anchor="ct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dirty="0"/>
                    </a:p>
                  </a:txBody>
                  <a:tcPr/>
                </a:tc>
                <a:extLst>
                  <a:ext uri="{0D108BD9-81ED-4DB2-BD59-A6C34878D82A}">
                    <a16:rowId xmlns="" xmlns:a16="http://schemas.microsoft.com/office/drawing/2014/main" val="10003"/>
                  </a:ext>
                </a:extLst>
              </a:tr>
              <a:tr h="11581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rPr>
                        <a:t>ＬＰガス</a:t>
                      </a:r>
                    </a:p>
                  </a:txBody>
                  <a:tcPr marL="91447" marR="91447" marT="45692" marB="45692" anchor="ctr">
                    <a:solidFill>
                      <a:srgbClr val="CC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latin typeface="HGP創英角ｺﾞｼｯｸUB" panose="020B0900000000000000" pitchFamily="50" charset="-128"/>
                          <a:ea typeface="HGP創英角ｺﾞｼｯｸUB" panose="020B0900000000000000" pitchFamily="50" charset="-128"/>
                        </a:rPr>
                        <a:t>＊</a:t>
                      </a:r>
                      <a:r>
                        <a:rPr lang="ja-JP" altLang="en-US" sz="1400" u="none" dirty="0">
                          <a:solidFill>
                            <a:srgbClr val="FF0000"/>
                          </a:solidFill>
                          <a:latin typeface="HGP創英角ｺﾞｼｯｸUB" panose="020B0900000000000000" pitchFamily="50" charset="-128"/>
                          <a:ea typeface="HGP創英角ｺﾞｼｯｸUB" panose="020B0900000000000000" pitchFamily="50" charset="-128"/>
                        </a:rPr>
                        <a:t>吟味して選んだわけではないのでは？</a:t>
                      </a:r>
                      <a:endParaRPr lang="en-US" altLang="ja-JP" sz="1400" u="none" dirty="0">
                        <a:solidFill>
                          <a:srgbClr val="FF0000"/>
                        </a:solidFill>
                        <a:latin typeface="HGP創英角ｺﾞｼｯｸUB" panose="020B0900000000000000" pitchFamily="50" charset="-128"/>
                        <a:ea typeface="HGP創英角ｺﾞｼｯｸUB" panose="020B09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latin typeface="HGP創英角ｺﾞｼｯｸUB" panose="020B0900000000000000" pitchFamily="50" charset="-128"/>
                          <a:ea typeface="HGP創英角ｺﾞｼｯｸUB" panose="020B0900000000000000" pitchFamily="50" charset="-128"/>
                        </a:rPr>
                        <a:t>　　・</a:t>
                      </a:r>
                      <a:r>
                        <a:rPr lang="ja-JP" altLang="en-US" sz="1400" u="none" dirty="0">
                          <a:solidFill>
                            <a:schemeClr val="tx1"/>
                          </a:solidFill>
                          <a:latin typeface="HGP創英角ｺﾞｼｯｸUB" panose="020B0900000000000000" pitchFamily="50" charset="-128"/>
                          <a:ea typeface="HGP創英角ｺﾞｼｯｸUB" panose="020B0900000000000000" pitchFamily="50" charset="-128"/>
                        </a:rPr>
                        <a:t>なんとなく</a:t>
                      </a:r>
                      <a:r>
                        <a:rPr lang="ja-JP" altLang="en-US" sz="1400" u="none" dirty="0">
                          <a:latin typeface="HGP創英角ｺﾞｼｯｸUB" panose="020B0900000000000000" pitchFamily="50" charset="-128"/>
                          <a:ea typeface="HGP創英角ｺﾞｼｯｸUB" panose="020B0900000000000000" pitchFamily="50" charset="-128"/>
                        </a:rPr>
                        <a:t>今の会社</a:t>
                      </a:r>
                      <a:endParaRPr lang="en-US" altLang="ja-JP" sz="1400" u="none" dirty="0">
                        <a:latin typeface="HGP創英角ｺﾞｼｯｸUB" panose="020B0900000000000000" pitchFamily="50" charset="-128"/>
                        <a:ea typeface="HGP創英角ｺﾞｼｯｸUB" panose="020B09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latin typeface="HGP創英角ｺﾞｼｯｸUB" panose="020B0900000000000000" pitchFamily="50" charset="-128"/>
                          <a:ea typeface="HGP創英角ｺﾞｼｯｸUB" panose="020B0900000000000000" pitchFamily="50" charset="-128"/>
                        </a:rPr>
                        <a:t>　　・家を建てた時に紹介されただけ</a:t>
                      </a:r>
                      <a:endParaRPr lang="en-US" altLang="ja-JP" sz="1400" u="none" dirty="0">
                        <a:latin typeface="HGP創英角ｺﾞｼｯｸUB" panose="020B0900000000000000" pitchFamily="50" charset="-128"/>
                        <a:ea typeface="HGP創英角ｺﾞｼｯｸUB" panose="020B09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latin typeface="HGP創英角ｺﾞｼｯｸUB" panose="020B0900000000000000" pitchFamily="50" charset="-128"/>
                          <a:ea typeface="HGP創英角ｺﾞｼｯｸUB" panose="020B0900000000000000" pitchFamily="50" charset="-128"/>
                        </a:rPr>
                        <a:t>　　・</a:t>
                      </a:r>
                      <a:r>
                        <a:rPr lang="ja-JP" altLang="en-US" sz="1400" u="none" dirty="0">
                          <a:solidFill>
                            <a:schemeClr val="tx1"/>
                          </a:solidFill>
                          <a:latin typeface="HGP創英角ｺﾞｼｯｸUB" panose="020B0900000000000000" pitchFamily="50" charset="-128"/>
                          <a:ea typeface="HGP創英角ｺﾞｼｯｸUB" panose="020B0900000000000000" pitchFamily="50" charset="-128"/>
                        </a:rPr>
                        <a:t>選んだ親世代がリタイアして、</a:t>
                      </a:r>
                      <a:endParaRPr lang="en-US" altLang="ja-JP" sz="1400" u="none" dirty="0">
                        <a:solidFill>
                          <a:schemeClr val="tx1"/>
                        </a:solidFill>
                        <a:latin typeface="HGP創英角ｺﾞｼｯｸUB" panose="020B0900000000000000" pitchFamily="50" charset="-128"/>
                        <a:ea typeface="HGP創英角ｺﾞｼｯｸUB" panose="020B09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HGP創英角ｺﾞｼｯｸUB" panose="020B0900000000000000" pitchFamily="50" charset="-128"/>
                          <a:ea typeface="HGP創英角ｺﾞｼｯｸUB" panose="020B0900000000000000" pitchFamily="50" charset="-128"/>
                        </a:rPr>
                        <a:t>　　　　　　　　子世代には選んだ感がない</a:t>
                      </a:r>
                      <a:endParaRPr kumimoji="1" lang="ja-JP" altLang="en-US" sz="1400" u="none" dirty="0">
                        <a:solidFill>
                          <a:schemeClr val="tx1"/>
                        </a:solidFill>
                      </a:endParaRPr>
                    </a:p>
                  </a:txBody>
                  <a:tcPr marL="91447" marR="91447" marT="45692" marB="45692" anchor="ctr"/>
                </a:tc>
                <a:tc>
                  <a:txBody>
                    <a:bodyPr/>
                    <a:lstStyle/>
                    <a:p>
                      <a:pPr algn="l">
                        <a:spcBef>
                          <a:spcPts val="0"/>
                        </a:spcBef>
                        <a:spcAft>
                          <a:spcPts val="0"/>
                        </a:spcAft>
                      </a:pPr>
                      <a:r>
                        <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rPr>
                        <a:t>＊電力・都市ガス小売自由化競争に</a:t>
                      </a:r>
                      <a:r>
                        <a:rPr kumimoji="1" lang="ja-JP" altLang="en-US" sz="1400" u="sng" dirty="0">
                          <a:solidFill>
                            <a:srgbClr val="008000"/>
                          </a:solidFill>
                          <a:latin typeface="HGP創英角ｺﾞｼｯｸUB" panose="020B0900000000000000" pitchFamily="50" charset="-128"/>
                          <a:ea typeface="HGP創英角ｺﾞｼｯｸUB" panose="020B0900000000000000" pitchFamily="50" charset="-128"/>
                        </a:rPr>
                        <a:t>引っ張られて</a:t>
                      </a:r>
                      <a:r>
                        <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rPr>
                        <a:t>、</a:t>
                      </a:r>
                      <a:endParaRPr kumimoji="1"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pPr algn="ctr">
                        <a:spcBef>
                          <a:spcPts val="0"/>
                        </a:spcBef>
                        <a:spcAft>
                          <a:spcPts val="0"/>
                        </a:spcAft>
                      </a:pPr>
                      <a:r>
                        <a:rPr kumimoji="1" lang="ja-JP" altLang="en-US" sz="1400" u="sng" dirty="0">
                          <a:solidFill>
                            <a:srgbClr val="008000"/>
                          </a:solidFill>
                          <a:latin typeface="HGP創英角ｺﾞｼｯｸUB" panose="020B0900000000000000" pitchFamily="50" charset="-128"/>
                          <a:ea typeface="HGP創英角ｺﾞｼｯｸUB" panose="020B0900000000000000" pitchFamily="50" charset="-128"/>
                        </a:rPr>
                        <a:t>ＬＰガス消費者でも「敢えて選ぶ」ことを意識する</a:t>
                      </a:r>
                      <a:endParaRPr kumimoji="1" lang="en-US" altLang="ja-JP" sz="1400" u="sng" dirty="0">
                        <a:solidFill>
                          <a:srgbClr val="008000"/>
                        </a:solidFill>
                        <a:latin typeface="HGP創英角ｺﾞｼｯｸUB" panose="020B0900000000000000" pitchFamily="50" charset="-128"/>
                        <a:ea typeface="HGP創英角ｺﾞｼｯｸUB" panose="020B0900000000000000" pitchFamily="50" charset="-128"/>
                      </a:endParaRPr>
                    </a:p>
                    <a:p>
                      <a:pPr algn="l">
                        <a:spcBef>
                          <a:spcPts val="600"/>
                        </a:spcBef>
                        <a:spcAft>
                          <a:spcPts val="0"/>
                        </a:spcAft>
                      </a:pPr>
                      <a:r>
                        <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rPr>
                        <a:t>＊</a:t>
                      </a:r>
                      <a:r>
                        <a:rPr kumimoji="1" lang="ja-JP" altLang="en-US" sz="1400" u="sng" dirty="0">
                          <a:solidFill>
                            <a:srgbClr val="008000"/>
                          </a:solidFill>
                          <a:latin typeface="HGP創英角ｺﾞｼｯｸUB" panose="020B0900000000000000" pitchFamily="50" charset="-128"/>
                          <a:ea typeface="HGP創英角ｺﾞｼｯｸUB" panose="020B0900000000000000" pitchFamily="50" charset="-128"/>
                        </a:rPr>
                        <a:t>外から参入してくるＬＰガス事業者</a:t>
                      </a:r>
                      <a:r>
                        <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rPr>
                        <a:t>の営業により</a:t>
                      </a:r>
                      <a:endParaRPr kumimoji="1"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pPr algn="ctr">
                        <a:spcBef>
                          <a:spcPts val="0"/>
                        </a:spcBef>
                        <a:spcAft>
                          <a:spcPts val="0"/>
                        </a:spcAft>
                      </a:pPr>
                      <a:r>
                        <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rPr>
                        <a:t>　ＬＰガス消費者の「敢えて選ぶ」意識は</a:t>
                      </a:r>
                      <a:r>
                        <a:rPr kumimoji="1" lang="ja-JP" altLang="en-US" sz="1400" u="sng" dirty="0">
                          <a:solidFill>
                            <a:srgbClr val="008000"/>
                          </a:solidFill>
                          <a:latin typeface="HGP創英角ｺﾞｼｯｸUB" panose="020B0900000000000000" pitchFamily="50" charset="-128"/>
                          <a:ea typeface="HGP創英角ｺﾞｼｯｸUB" panose="020B0900000000000000" pitchFamily="50" charset="-128"/>
                        </a:rPr>
                        <a:t>活性化させられる</a:t>
                      </a:r>
                    </a:p>
                  </a:txBody>
                  <a:tcPr marL="91447" marR="91447" marT="45692" marB="45692" anchor="ctr">
                    <a:solidFill>
                      <a:srgbClr val="FFFFCC"/>
                    </a:solidFill>
                  </a:tcPr>
                </a:tc>
                <a:extLst>
                  <a:ext uri="{0D108BD9-81ED-4DB2-BD59-A6C34878D82A}">
                    <a16:rowId xmlns="" xmlns:a16="http://schemas.microsoft.com/office/drawing/2014/main" val="10004"/>
                  </a:ext>
                </a:extLst>
              </a:tr>
            </a:tbl>
          </a:graphicData>
        </a:graphic>
      </p:graphicFrame>
      <p:sp>
        <p:nvSpPr>
          <p:cNvPr id="6" name="テキスト ボックス 5"/>
          <p:cNvSpPr txBox="1"/>
          <p:nvPr/>
        </p:nvSpPr>
        <p:spPr>
          <a:xfrm>
            <a:off x="169090" y="4051297"/>
            <a:ext cx="8750299" cy="353943"/>
          </a:xfrm>
          <a:prstGeom prst="rect">
            <a:avLst/>
          </a:prstGeom>
          <a:noFill/>
        </p:spPr>
        <p:txBody>
          <a:bodyPr wrap="square" rtlCol="0">
            <a:spAutoFit/>
          </a:bodyPr>
          <a:lstStyle/>
          <a:p>
            <a:pPr algn="ctr"/>
            <a:r>
              <a:rPr lang="ja-JP" altLang="en-US" sz="1700" u="sng" dirty="0">
                <a:solidFill>
                  <a:srgbClr val="6600CC"/>
                </a:solidFill>
                <a:latin typeface="HGP創英角ｺﾞｼｯｸUB" panose="020B0900000000000000" pitchFamily="50" charset="-128"/>
                <a:ea typeface="HGP創英角ｺﾞｼｯｸUB" panose="020B0900000000000000" pitchFamily="50" charset="-128"/>
              </a:rPr>
              <a:t>「今後、いかなる状況になっても、今のお客さまは自社を選んでくれる」という自信はありますか？</a:t>
            </a:r>
          </a:p>
        </p:txBody>
      </p:sp>
      <p:sp>
        <p:nvSpPr>
          <p:cNvPr id="7" name="下矢印 6"/>
          <p:cNvSpPr/>
          <p:nvPr/>
        </p:nvSpPr>
        <p:spPr>
          <a:xfrm>
            <a:off x="4175956" y="4478270"/>
            <a:ext cx="648072" cy="14401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正方形/長方形 7"/>
          <p:cNvSpPr/>
          <p:nvPr/>
        </p:nvSpPr>
        <p:spPr>
          <a:xfrm>
            <a:off x="1403648" y="4685655"/>
            <a:ext cx="6229895" cy="615553"/>
          </a:xfrm>
          <a:prstGeom prst="rect">
            <a:avLst/>
          </a:prstGeom>
          <a:solidFill>
            <a:srgbClr val="FFFF00"/>
          </a:solidFill>
          <a:ln w="34925" cmpd="dbl">
            <a:solidFill>
              <a:schemeClr val="tx1"/>
            </a:solidFill>
          </a:ln>
          <a:effectLst>
            <a:outerShdw blurRad="50800" dist="38100" dir="2700000" algn="tl" rotWithShape="0">
              <a:prstClr val="black">
                <a:alpha val="40000"/>
              </a:prstClr>
            </a:outerShdw>
          </a:effectLst>
        </p:spPr>
        <p:txBody>
          <a:bodyPr wrap="square">
            <a:spAutoFit/>
          </a:bodyPr>
          <a:lstStyle/>
          <a:p>
            <a:pPr algn="ctr"/>
            <a:r>
              <a:rPr lang="ja-JP" altLang="en-US" sz="1700" dirty="0">
                <a:solidFill>
                  <a:prstClr val="black"/>
                </a:solidFill>
                <a:latin typeface="HGP創英角ｺﾞｼｯｸUB" panose="020B0900000000000000" pitchFamily="50" charset="-128"/>
                <a:ea typeface="HGP創英角ｺﾞｼｯｸUB" panose="020B0900000000000000" pitchFamily="50" charset="-128"/>
              </a:rPr>
              <a:t>これまであまり意識せず自社のエネルギーを使っていたお客さまに、</a:t>
            </a:r>
            <a:endParaRPr lang="en-US" altLang="ja-JP" sz="1700" dirty="0">
              <a:solidFill>
                <a:prstClr val="black"/>
              </a:solidFill>
              <a:latin typeface="HGP創英角ｺﾞｼｯｸUB" panose="020B0900000000000000" pitchFamily="50" charset="-128"/>
              <a:ea typeface="HGP創英角ｺﾞｼｯｸUB" panose="020B0900000000000000" pitchFamily="50" charset="-128"/>
            </a:endParaRPr>
          </a:p>
          <a:p>
            <a:pPr algn="ctr"/>
            <a:r>
              <a:rPr lang="ja-JP" altLang="en-US" sz="1700" u="sng" dirty="0">
                <a:solidFill>
                  <a:srgbClr val="FF0000"/>
                </a:solidFill>
                <a:latin typeface="HGP創英角ｺﾞｼｯｸUB" panose="020B0900000000000000" pitchFamily="50" charset="-128"/>
                <a:ea typeface="HGP創英角ｺﾞｼｯｸUB" panose="020B0900000000000000" pitchFamily="50" charset="-128"/>
              </a:rPr>
              <a:t>改めて自社を意識して選んでもらうためのアクション</a:t>
            </a:r>
            <a:r>
              <a:rPr lang="ja-JP" altLang="en-US" sz="1700" dirty="0">
                <a:solidFill>
                  <a:srgbClr val="FF0000"/>
                </a:solidFill>
                <a:latin typeface="HGP創英角ｺﾞｼｯｸUB" panose="020B0900000000000000" pitchFamily="50" charset="-128"/>
                <a:ea typeface="HGP創英角ｺﾞｼｯｸUB" panose="020B0900000000000000" pitchFamily="50" charset="-128"/>
              </a:rPr>
              <a:t> </a:t>
            </a:r>
            <a:r>
              <a:rPr lang="ja-JP" altLang="en-US" sz="1700" dirty="0">
                <a:solidFill>
                  <a:prstClr val="black"/>
                </a:solidFill>
                <a:latin typeface="HGP創英角ｺﾞｼｯｸUB" panose="020B0900000000000000" pitchFamily="50" charset="-128"/>
                <a:ea typeface="HGP創英角ｺﾞｼｯｸUB" panose="020B0900000000000000" pitchFamily="50" charset="-128"/>
              </a:rPr>
              <a:t>が必要</a:t>
            </a:r>
            <a:endParaRPr lang="en-US" altLang="ja-JP" sz="17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9" name="テキスト ボックス 8"/>
          <p:cNvSpPr txBox="1"/>
          <p:nvPr/>
        </p:nvSpPr>
        <p:spPr>
          <a:xfrm>
            <a:off x="914799" y="5487034"/>
            <a:ext cx="5544616" cy="353943"/>
          </a:xfrm>
          <a:prstGeom prst="rect">
            <a:avLst/>
          </a:prstGeom>
          <a:noFill/>
        </p:spPr>
        <p:txBody>
          <a:bodyPr wrap="square" rtlCol="0">
            <a:spAutoFit/>
          </a:bodyPr>
          <a:lstStyle/>
          <a:p>
            <a:r>
              <a:rPr lang="en-US" altLang="ja-JP" sz="1700" dirty="0">
                <a:latin typeface="HGP創英角ｺﾞｼｯｸUB" panose="020B0900000000000000" pitchFamily="50" charset="-128"/>
                <a:ea typeface="HGP創英角ｺﾞｼｯｸUB" panose="020B0900000000000000" pitchFamily="50" charset="-128"/>
              </a:rPr>
              <a:t>1. </a:t>
            </a:r>
            <a:r>
              <a:rPr lang="ja-JP" altLang="en-US" sz="1700" dirty="0">
                <a:latin typeface="HGP創英角ｺﾞｼｯｸUB" panose="020B0900000000000000" pitchFamily="50" charset="-128"/>
                <a:ea typeface="HGP創英角ｺﾞｼｯｸUB" panose="020B0900000000000000" pitchFamily="50" charset="-128"/>
              </a:rPr>
              <a:t>自社が率先して望ましいスイッチング環境の整備をする</a:t>
            </a:r>
          </a:p>
        </p:txBody>
      </p:sp>
      <p:sp>
        <p:nvSpPr>
          <p:cNvPr id="12" name="正方形/長方形 11"/>
          <p:cNvSpPr/>
          <p:nvPr/>
        </p:nvSpPr>
        <p:spPr>
          <a:xfrm>
            <a:off x="915017" y="5785192"/>
            <a:ext cx="6912768" cy="423449"/>
          </a:xfrm>
          <a:prstGeom prst="rect">
            <a:avLst/>
          </a:prstGeom>
        </p:spPr>
        <p:txBody>
          <a:bodyPr wrap="square">
            <a:spAutoFit/>
          </a:bodyPr>
          <a:lstStyle/>
          <a:p>
            <a:pPr>
              <a:lnSpc>
                <a:spcPct val="150000"/>
              </a:lnSpc>
            </a:pPr>
            <a:r>
              <a:rPr lang="ja-JP" altLang="en-US" sz="1700" dirty="0">
                <a:latin typeface="HGP創英角ｺﾞｼｯｸUB" panose="020B0900000000000000" pitchFamily="50" charset="-128"/>
                <a:ea typeface="HGP創英角ｺﾞｼｯｸUB" panose="020B0900000000000000" pitchFamily="50" charset="-128"/>
              </a:rPr>
              <a:t>２．「保安の見える化・サービス化」でお客さまとの信頼関係を築く</a:t>
            </a:r>
          </a:p>
        </p:txBody>
      </p:sp>
      <p:sp>
        <p:nvSpPr>
          <p:cNvPr id="14" name="正方形/長方形 13"/>
          <p:cNvSpPr/>
          <p:nvPr/>
        </p:nvSpPr>
        <p:spPr>
          <a:xfrm>
            <a:off x="899592" y="6208641"/>
            <a:ext cx="8087108" cy="353943"/>
          </a:xfrm>
          <a:prstGeom prst="rect">
            <a:avLst/>
          </a:prstGeom>
        </p:spPr>
        <p:txBody>
          <a:bodyPr wrap="square">
            <a:spAutoFit/>
          </a:bodyPr>
          <a:lstStyle/>
          <a:p>
            <a:r>
              <a:rPr lang="ja-JP" altLang="en-US" sz="1700" dirty="0">
                <a:latin typeface="HGP創英角ｺﾞｼｯｸUB" panose="020B0900000000000000" pitchFamily="50" charset="-128"/>
                <a:ea typeface="HGP創英角ｺﾞｼｯｸUB" panose="020B0900000000000000" pitchFamily="50" charset="-128"/>
              </a:rPr>
              <a:t>３．お客さまから色々なお仕事を受注することで、お客さまとの信頼関係をより強固にする</a:t>
            </a:r>
          </a:p>
        </p:txBody>
      </p:sp>
      <p:sp>
        <p:nvSpPr>
          <p:cNvPr id="15" name="フローチャート : 代替処理 14"/>
          <p:cNvSpPr/>
          <p:nvPr/>
        </p:nvSpPr>
        <p:spPr>
          <a:xfrm>
            <a:off x="169090" y="5736394"/>
            <a:ext cx="683568" cy="573234"/>
          </a:xfrm>
          <a:prstGeom prst="flowChartAlternateProcess">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white"/>
                </a:solidFill>
                <a:latin typeface="HGP創英角ｺﾞｼｯｸUB" panose="020B0900000000000000" pitchFamily="50" charset="-128"/>
                <a:ea typeface="HGP創英角ｺﾞｼｯｸUB" panose="020B0900000000000000" pitchFamily="50" charset="-128"/>
              </a:rPr>
              <a:t>提案</a:t>
            </a:r>
            <a:endParaRPr lang="en-US" altLang="ja-JP" sz="1600" dirty="0">
              <a:solidFill>
                <a:prstClr val="white"/>
              </a:solidFill>
              <a:latin typeface="HGP創英角ｺﾞｼｯｸUB" panose="020B0900000000000000" pitchFamily="50" charset="-128"/>
              <a:ea typeface="HGP創英角ｺﾞｼｯｸUB" panose="020B0900000000000000" pitchFamily="50" charset="-128"/>
            </a:endParaRPr>
          </a:p>
          <a:p>
            <a:pPr algn="ctr"/>
            <a:r>
              <a:rPr lang="ja-JP" altLang="en-US" sz="1600" dirty="0">
                <a:solidFill>
                  <a:prstClr val="white"/>
                </a:solidFill>
                <a:latin typeface="HGP創英角ｺﾞｼｯｸUB" panose="020B0900000000000000" pitchFamily="50" charset="-128"/>
                <a:ea typeface="HGP創英角ｺﾞｼｯｸUB" panose="020B0900000000000000" pitchFamily="50" charset="-128"/>
              </a:rPr>
              <a:t>事項</a:t>
            </a:r>
          </a:p>
        </p:txBody>
      </p:sp>
      <p:sp>
        <p:nvSpPr>
          <p:cNvPr id="13" name="スライド番号プレースホルダー 6"/>
          <p:cNvSpPr>
            <a:spLocks noGrp="1"/>
          </p:cNvSpPr>
          <p:nvPr>
            <p:ph type="sldNum" sz="quarter" idx="12"/>
          </p:nvPr>
        </p:nvSpPr>
        <p:spPr>
          <a:xfrm>
            <a:off x="7010400" y="6504600"/>
            <a:ext cx="2133600" cy="365125"/>
          </a:xfrm>
        </p:spPr>
        <p:txBody>
          <a:bodyPr/>
          <a:lstStyle/>
          <a:p>
            <a:fld id="{2D3C8E6B-077E-4A71-BE22-186BAE43F08F}" type="slidenum">
              <a:rPr lang="ja-JP" altLang="en-US" sz="1400">
                <a:solidFill>
                  <a:prstClr val="black"/>
                </a:solidFill>
                <a:latin typeface="HGP創英角ｺﾞｼｯｸUB" panose="020B0900000000000000" pitchFamily="50" charset="-128"/>
                <a:ea typeface="HGP創英角ｺﾞｼｯｸUB" panose="020B0900000000000000" pitchFamily="50" charset="-128"/>
              </a:rPr>
              <a:pPr/>
              <a:t>16</a:t>
            </a:fld>
            <a:endParaRPr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10" name="フローチャート : 代替処理 9"/>
          <p:cNvSpPr/>
          <p:nvPr/>
        </p:nvSpPr>
        <p:spPr>
          <a:xfrm>
            <a:off x="3201858" y="3708824"/>
            <a:ext cx="3026326" cy="342473"/>
          </a:xfrm>
          <a:prstGeom prst="flowChartAlternateProcess">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kumimoji="1" lang="ja-JP" altLang="en-US" sz="1600" dirty="0" smtClean="0">
                <a:latin typeface="HGP創英角ｺﾞｼｯｸUB" panose="020B0900000000000000" pitchFamily="50" charset="-128"/>
                <a:ea typeface="HGP創英角ｺﾞｼｯｸUB" panose="020B0900000000000000" pitchFamily="50" charset="-128"/>
              </a:rPr>
              <a:t>そこで、</a:t>
            </a:r>
            <a:r>
              <a:rPr lang="ja-JP" altLang="en-US" sz="1600" dirty="0" smtClean="0">
                <a:latin typeface="HGP創英角ｺﾞｼｯｸUB" panose="020B0900000000000000" pitchFamily="50" charset="-128"/>
                <a:ea typeface="HGP創英角ｺﾞｼｯｸUB" panose="020B0900000000000000" pitchFamily="50" charset="-128"/>
              </a:rPr>
              <a:t>皆さんに問います</a:t>
            </a:r>
            <a:endParaRPr kumimoji="1" lang="ja-JP" altLang="en-US" sz="1600" dirty="0">
              <a:latin typeface="HGP創英角ｺﾞｼｯｸUB" panose="020B0900000000000000" pitchFamily="50" charset="-128"/>
              <a:ea typeface="HGP創英角ｺﾞｼｯｸUB" panose="020B0900000000000000" pitchFamily="50" charset="-128"/>
            </a:endParaRPr>
          </a:p>
        </p:txBody>
      </p:sp>
      <p:sp>
        <p:nvSpPr>
          <p:cNvPr id="11" name="フローチャート: 処理 10"/>
          <p:cNvSpPr/>
          <p:nvPr/>
        </p:nvSpPr>
        <p:spPr>
          <a:xfrm>
            <a:off x="902205" y="5487035"/>
            <a:ext cx="8029525" cy="1075550"/>
          </a:xfrm>
          <a:prstGeom prst="flowChartProcess">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711158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02">
            <a:extLst>
              <a:ext uri="{FF2B5EF4-FFF2-40B4-BE49-F238E27FC236}">
                <a16:creationId xmlns="" xmlns:a16="http://schemas.microsoft.com/office/drawing/2014/main" id="{ABCF2D51-F341-4E7E-8FC0-ECB47B137857}"/>
              </a:ext>
            </a:extLst>
          </p:cNvPr>
          <p:cNvSpPr txBox="1">
            <a:spLocks noChangeArrowheads="1"/>
          </p:cNvSpPr>
          <p:nvPr/>
        </p:nvSpPr>
        <p:spPr bwMode="auto">
          <a:xfrm>
            <a:off x="214313" y="115888"/>
            <a:ext cx="8750300" cy="369332"/>
          </a:xfrm>
          <a:prstGeom prst="rect">
            <a:avLst/>
          </a:prstGeom>
          <a:gradFill rotWithShape="1">
            <a:gsLst>
              <a:gs pos="0">
                <a:srgbClr val="FFFF00"/>
              </a:gs>
              <a:gs pos="50000">
                <a:srgbClr val="FFFFFF"/>
              </a:gs>
              <a:gs pos="100000">
                <a:srgbClr val="FFFF00"/>
              </a:gs>
            </a:gsLst>
            <a:lin ang="5400000" scaled="1"/>
          </a:gradFill>
          <a:ln w="9525">
            <a:noFill/>
            <a:miter lim="800000"/>
            <a:headEnd/>
            <a:tailEnd/>
          </a:ln>
        </p:spPr>
        <p:txBody>
          <a:bodyPr>
            <a:spAutoFit/>
          </a:bodyPr>
          <a:lstStyle/>
          <a:p>
            <a:pPr algn="ctr">
              <a:defRPr/>
            </a:pPr>
            <a:r>
              <a:rPr lang="ja-JP" altLang="en-US" dirty="0">
                <a:solidFill>
                  <a:prstClr val="black"/>
                </a:solidFill>
                <a:latin typeface="HGP創英角ｺﾞｼｯｸUB" pitchFamily="50" charset="-128"/>
                <a:ea typeface="HGP創英角ｺﾞｼｯｸUB" pitchFamily="50" charset="-128"/>
              </a:rPr>
              <a:t>自社が率先して望ましいスイッチング環境の整備をする　①</a:t>
            </a:r>
          </a:p>
        </p:txBody>
      </p:sp>
      <p:sp>
        <p:nvSpPr>
          <p:cNvPr id="4" name="正方形/長方形 3">
            <a:extLst>
              <a:ext uri="{FF2B5EF4-FFF2-40B4-BE49-F238E27FC236}">
                <a16:creationId xmlns="" xmlns:a16="http://schemas.microsoft.com/office/drawing/2014/main" id="{0761484A-AE3D-4DDC-99DC-0A1E8E68075D}"/>
              </a:ext>
            </a:extLst>
          </p:cNvPr>
          <p:cNvSpPr/>
          <p:nvPr/>
        </p:nvSpPr>
        <p:spPr>
          <a:xfrm>
            <a:off x="214313" y="692696"/>
            <a:ext cx="7378943" cy="369332"/>
          </a:xfrm>
          <a:prstGeom prst="rect">
            <a:avLst/>
          </a:prstGeom>
        </p:spPr>
        <p:txBody>
          <a:bodyPr wrap="none">
            <a:spAutoFit/>
          </a:bodyPr>
          <a:lstStyle/>
          <a:p>
            <a:r>
              <a:rPr lang="ja-JP" altLang="en-US" u="sng" dirty="0">
                <a:solidFill>
                  <a:srgbClr val="0000FF"/>
                </a:solidFill>
                <a:latin typeface="HGP創英角ｺﾞｼｯｸUB" pitchFamily="50" charset="-128"/>
                <a:ea typeface="HGP創英角ｺﾞｼｯｸUB" pitchFamily="50" charset="-128"/>
              </a:rPr>
              <a:t>■ 自由化競争時代において、切替（スイッチング）という行為をどう捉えるか</a:t>
            </a:r>
            <a:endParaRPr lang="ja-JP" altLang="en-US" u="sng" dirty="0">
              <a:solidFill>
                <a:srgbClr val="0000FF"/>
              </a:solidFill>
            </a:endParaRPr>
          </a:p>
        </p:txBody>
      </p:sp>
      <p:sp>
        <p:nvSpPr>
          <p:cNvPr id="5" name="テキスト ボックス 4">
            <a:extLst>
              <a:ext uri="{FF2B5EF4-FFF2-40B4-BE49-F238E27FC236}">
                <a16:creationId xmlns="" xmlns:a16="http://schemas.microsoft.com/office/drawing/2014/main" id="{628C9667-270C-4B34-A15C-FFB6F6FFEB7B}"/>
              </a:ext>
            </a:extLst>
          </p:cNvPr>
          <p:cNvSpPr txBox="1"/>
          <p:nvPr/>
        </p:nvSpPr>
        <p:spPr>
          <a:xfrm>
            <a:off x="0" y="1084838"/>
            <a:ext cx="9144000" cy="369332"/>
          </a:xfrm>
          <a:prstGeom prst="rect">
            <a:avLst/>
          </a:prstGeom>
          <a:noFill/>
        </p:spPr>
        <p:txBody>
          <a:bodyPr wrap="square" rtlCol="0">
            <a:spAutoFit/>
          </a:bodyPr>
          <a:lstStyle/>
          <a:p>
            <a:pPr algn="ctr"/>
            <a:r>
              <a:rPr lang="ja-JP" altLang="en-US" u="sng" dirty="0">
                <a:solidFill>
                  <a:srgbClr val="7030A0"/>
                </a:solidFill>
                <a:latin typeface="HGP創英角ｺﾞｼｯｸUB" panose="020B0900000000000000" pitchFamily="50" charset="-128"/>
                <a:ea typeface="HGP創英角ｺﾞｼｯｸUB" panose="020B0900000000000000" pitchFamily="50" charset="-128"/>
              </a:rPr>
              <a:t>事業者</a:t>
            </a:r>
            <a:r>
              <a:rPr lang="ja-JP" altLang="en-US" dirty="0">
                <a:solidFill>
                  <a:prstClr val="black"/>
                </a:solidFill>
                <a:latin typeface="HGP創英角ｺﾞｼｯｸUB" panose="020B0900000000000000" pitchFamily="50" charset="-128"/>
                <a:ea typeface="HGP創英角ｺﾞｼｯｸUB" panose="020B0900000000000000" pitchFamily="50" charset="-128"/>
              </a:rPr>
              <a:t>から見れば 「</a:t>
            </a:r>
            <a:r>
              <a:rPr lang="ja-JP" altLang="en-US" u="sng" dirty="0">
                <a:solidFill>
                  <a:srgbClr val="7030A0"/>
                </a:solidFill>
                <a:latin typeface="HGP創英角ｺﾞｼｯｸUB" panose="020B0900000000000000" pitchFamily="50" charset="-128"/>
                <a:ea typeface="HGP創英角ｺﾞｼｯｸUB" panose="020B0900000000000000" pitchFamily="50" charset="-128"/>
              </a:rPr>
              <a:t>悩ましいこと</a:t>
            </a:r>
            <a:r>
              <a:rPr lang="ja-JP" altLang="en-US" dirty="0">
                <a:solidFill>
                  <a:prstClr val="black"/>
                </a:solidFill>
                <a:latin typeface="HGP創英角ｺﾞｼｯｸUB" panose="020B0900000000000000" pitchFamily="50" charset="-128"/>
                <a:ea typeface="HGP創英角ｺﾞｼｯｸUB" panose="020B0900000000000000" pitchFamily="50" charset="-128"/>
              </a:rPr>
              <a:t>」、でも、</a:t>
            </a:r>
            <a:r>
              <a:rPr lang="ja-JP" altLang="en-US" u="sng" dirty="0">
                <a:solidFill>
                  <a:srgbClr val="FF33CC"/>
                </a:solidFill>
                <a:latin typeface="HGP創英角ｺﾞｼｯｸUB" panose="020B0900000000000000" pitchFamily="50" charset="-128"/>
                <a:ea typeface="HGP創英角ｺﾞｼｯｸUB" panose="020B0900000000000000" pitchFamily="50" charset="-128"/>
              </a:rPr>
              <a:t>消費者（世の中）</a:t>
            </a:r>
            <a:r>
              <a:rPr lang="ja-JP" altLang="en-US" dirty="0">
                <a:solidFill>
                  <a:prstClr val="black"/>
                </a:solidFill>
                <a:latin typeface="HGP創英角ｺﾞｼｯｸUB" panose="020B0900000000000000" pitchFamily="50" charset="-128"/>
                <a:ea typeface="HGP創英角ｺﾞｼｯｸUB" panose="020B0900000000000000" pitchFamily="50" charset="-128"/>
              </a:rPr>
              <a:t>から見れば 「</a:t>
            </a:r>
            <a:r>
              <a:rPr lang="ja-JP" altLang="en-US" u="sng" dirty="0">
                <a:solidFill>
                  <a:srgbClr val="FF33CC"/>
                </a:solidFill>
                <a:latin typeface="HGP創英角ｺﾞｼｯｸUB" panose="020B0900000000000000" pitchFamily="50" charset="-128"/>
                <a:ea typeface="HGP創英角ｺﾞｼｯｸUB" panose="020B0900000000000000" pitchFamily="50" charset="-128"/>
              </a:rPr>
              <a:t>望ましいこと</a:t>
            </a:r>
            <a:r>
              <a:rPr lang="ja-JP" altLang="en-US" dirty="0">
                <a:solidFill>
                  <a:prstClr val="black"/>
                </a:solidFill>
                <a:latin typeface="HGP創英角ｺﾞｼｯｸUB" panose="020B0900000000000000" pitchFamily="50" charset="-128"/>
                <a:ea typeface="HGP創英角ｺﾞｼｯｸUB" panose="020B0900000000000000" pitchFamily="50" charset="-128"/>
              </a:rPr>
              <a:t>」</a:t>
            </a:r>
          </a:p>
        </p:txBody>
      </p:sp>
      <p:sp>
        <p:nvSpPr>
          <p:cNvPr id="6" name="矢印: 下 5">
            <a:extLst>
              <a:ext uri="{FF2B5EF4-FFF2-40B4-BE49-F238E27FC236}">
                <a16:creationId xmlns="" xmlns:a16="http://schemas.microsoft.com/office/drawing/2014/main" id="{AD6E0207-62B1-4228-8BB0-D444B595F04A}"/>
              </a:ext>
            </a:extLst>
          </p:cNvPr>
          <p:cNvSpPr/>
          <p:nvPr/>
        </p:nvSpPr>
        <p:spPr>
          <a:xfrm>
            <a:off x="4391980" y="1484784"/>
            <a:ext cx="360040" cy="21602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テキスト ボックス 6">
            <a:extLst>
              <a:ext uri="{FF2B5EF4-FFF2-40B4-BE49-F238E27FC236}">
                <a16:creationId xmlns="" xmlns:a16="http://schemas.microsoft.com/office/drawing/2014/main" id="{082524D2-2686-4262-9BC8-89E05A0490E6}"/>
              </a:ext>
            </a:extLst>
          </p:cNvPr>
          <p:cNvSpPr txBox="1"/>
          <p:nvPr/>
        </p:nvSpPr>
        <p:spPr>
          <a:xfrm>
            <a:off x="0" y="1700808"/>
            <a:ext cx="9144000" cy="646331"/>
          </a:xfrm>
          <a:prstGeom prst="rect">
            <a:avLst/>
          </a:prstGeom>
          <a:noFill/>
        </p:spPr>
        <p:txBody>
          <a:bodyPr wrap="square" rtlCol="0">
            <a:spAutoFit/>
          </a:bodyPr>
          <a:lstStyle/>
          <a:p>
            <a:pPr algn="ctr"/>
            <a:r>
              <a:rPr lang="ja-JP" altLang="en-US" dirty="0">
                <a:solidFill>
                  <a:prstClr val="black"/>
                </a:solidFill>
                <a:latin typeface="HGP創英角ｺﾞｼｯｸUB" panose="020B0900000000000000" pitchFamily="50" charset="-128"/>
                <a:ea typeface="HGP創英角ｺﾞｼｯｸUB" panose="020B0900000000000000" pitchFamily="50" charset="-128"/>
              </a:rPr>
              <a:t>だとすれば、ＬＰガス事業者</a:t>
            </a:r>
            <a:r>
              <a:rPr lang="ja-JP" altLang="en-US"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rPr>
              <a:t>も、</a:t>
            </a:r>
            <a:endParaRPr lang="en-US" altLang="ja-JP"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endParaRPr>
          </a:p>
          <a:p>
            <a:pPr algn="ctr"/>
            <a:r>
              <a:rPr lang="ja-JP" altLang="en-US" u="sng" dirty="0">
                <a:solidFill>
                  <a:srgbClr val="FF0000"/>
                </a:solidFill>
                <a:latin typeface="HGP創英角ｺﾞｼｯｸUB" panose="020B0900000000000000" pitchFamily="50" charset="-128"/>
                <a:ea typeface="HGP創英角ｺﾞｼｯｸUB" panose="020B0900000000000000" pitchFamily="50" charset="-128"/>
              </a:rPr>
              <a:t>切替（スイッチング）が活発に行われる環境下での生き残り </a:t>
            </a:r>
            <a:r>
              <a:rPr lang="ja-JP" altLang="en-US" dirty="0">
                <a:solidFill>
                  <a:prstClr val="black"/>
                </a:solidFill>
                <a:latin typeface="HGP創英角ｺﾞｼｯｸUB" panose="020B0900000000000000" pitchFamily="50" charset="-128"/>
                <a:ea typeface="HGP創英角ｺﾞｼｯｸUB" panose="020B0900000000000000" pitchFamily="50" charset="-128"/>
              </a:rPr>
              <a:t>を図る必要がある</a:t>
            </a:r>
          </a:p>
        </p:txBody>
      </p:sp>
      <p:graphicFrame>
        <p:nvGraphicFramePr>
          <p:cNvPr id="8" name="表 7">
            <a:extLst>
              <a:ext uri="{FF2B5EF4-FFF2-40B4-BE49-F238E27FC236}">
                <a16:creationId xmlns="" xmlns:a16="http://schemas.microsoft.com/office/drawing/2014/main" id="{A7735076-8B24-48AB-A486-E4B13C6BD0B8}"/>
              </a:ext>
            </a:extLst>
          </p:cNvPr>
          <p:cNvGraphicFramePr>
            <a:graphicFrameLocks noGrp="1"/>
          </p:cNvGraphicFramePr>
          <p:nvPr>
            <p:extLst>
              <p:ext uri="{D42A27DB-BD31-4B8C-83A1-F6EECF244321}">
                <p14:modId xmlns:p14="http://schemas.microsoft.com/office/powerpoint/2010/main" val="1668465207"/>
              </p:ext>
            </p:extLst>
          </p:nvPr>
        </p:nvGraphicFramePr>
        <p:xfrm>
          <a:off x="347277" y="3033562"/>
          <a:ext cx="8449445" cy="2195638"/>
        </p:xfrm>
        <a:graphic>
          <a:graphicData uri="http://schemas.openxmlformats.org/drawingml/2006/table">
            <a:tbl>
              <a:tblPr firstRow="1" bandRow="1">
                <a:tableStyleId>{5940675A-B579-460E-94D1-54222C63F5DA}</a:tableStyleId>
              </a:tblPr>
              <a:tblGrid>
                <a:gridCol w="1542006">
                  <a:extLst>
                    <a:ext uri="{9D8B030D-6E8A-4147-A177-3AD203B41FA5}">
                      <a16:colId xmlns="" xmlns:a16="http://schemas.microsoft.com/office/drawing/2014/main" val="20000"/>
                    </a:ext>
                  </a:extLst>
                </a:gridCol>
                <a:gridCol w="3457342">
                  <a:extLst>
                    <a:ext uri="{9D8B030D-6E8A-4147-A177-3AD203B41FA5}">
                      <a16:colId xmlns="" xmlns:a16="http://schemas.microsoft.com/office/drawing/2014/main" val="20001"/>
                    </a:ext>
                  </a:extLst>
                </a:gridCol>
                <a:gridCol w="3450097">
                  <a:extLst>
                    <a:ext uri="{9D8B030D-6E8A-4147-A177-3AD203B41FA5}">
                      <a16:colId xmlns="" xmlns:a16="http://schemas.microsoft.com/office/drawing/2014/main" val="20002"/>
                    </a:ext>
                  </a:extLst>
                </a:gridCol>
              </a:tblGrid>
              <a:tr h="355177">
                <a:tc>
                  <a:txBody>
                    <a:bodyPr/>
                    <a:lstStyle/>
                    <a:p>
                      <a:pPr algn="ctr"/>
                      <a:r>
                        <a:rPr kumimoji="1" lang="ja-JP" altLang="en-US" sz="1600" dirty="0">
                          <a:latin typeface="HGP創英角ｺﾞｼｯｸUB" panose="020B0900000000000000" pitchFamily="50" charset="-128"/>
                          <a:ea typeface="HGP創英角ｺﾞｼｯｸUB" panose="020B0900000000000000" pitchFamily="50" charset="-128"/>
                        </a:rPr>
                        <a:t>類型</a:t>
                      </a:r>
                    </a:p>
                  </a:txBody>
                  <a:tcPr anchor="ctr"/>
                </a:tc>
                <a:tc>
                  <a:txBody>
                    <a:bodyPr/>
                    <a:lstStyle/>
                    <a:p>
                      <a:pPr algn="ctr"/>
                      <a:r>
                        <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rPr>
                        <a:t>ＬＰガス</a:t>
                      </a:r>
                    </a:p>
                  </a:txBody>
                  <a:tcPr anchor="ctr">
                    <a:solidFill>
                      <a:srgbClr val="CCFFCC"/>
                    </a:solidFill>
                  </a:tcPr>
                </a:tc>
                <a:tc>
                  <a:txBody>
                    <a:bodyPr/>
                    <a:lstStyle/>
                    <a:p>
                      <a:pPr algn="ctr"/>
                      <a:r>
                        <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rPr>
                        <a:t>電力・都市ガス</a:t>
                      </a:r>
                    </a:p>
                  </a:txBody>
                  <a:tcPr anchor="ctr">
                    <a:solidFill>
                      <a:srgbClr val="CCECFF"/>
                    </a:solidFill>
                  </a:tcPr>
                </a:tc>
                <a:extLst>
                  <a:ext uri="{0D108BD9-81ED-4DB2-BD59-A6C34878D82A}">
                    <a16:rowId xmlns="" xmlns:a16="http://schemas.microsoft.com/office/drawing/2014/main" val="10000"/>
                  </a:ext>
                </a:extLst>
              </a:tr>
              <a:tr h="1226974">
                <a:tc>
                  <a:txBody>
                    <a:bodyPr/>
                    <a:lstStyle/>
                    <a:p>
                      <a:pPr algn="ctr"/>
                      <a:r>
                        <a:rPr kumimoji="1" lang="ja-JP" altLang="en-US" sz="1600" u="sng" dirty="0">
                          <a:solidFill>
                            <a:srgbClr val="0000FF"/>
                          </a:solidFill>
                          <a:latin typeface="HGP創英角ｺﾞｼｯｸUB" panose="020B0900000000000000" pitchFamily="50" charset="-128"/>
                          <a:ea typeface="HGP創英角ｺﾞｼｯｸUB" panose="020B0900000000000000" pitchFamily="50" charset="-128"/>
                        </a:rPr>
                        <a:t>事業者主導</a:t>
                      </a:r>
                      <a:endParaRPr kumimoji="1" lang="en-US" altLang="ja-JP" sz="1600" u="sng" dirty="0">
                        <a:solidFill>
                          <a:srgbClr val="0000FF"/>
                        </a:solidFill>
                        <a:latin typeface="HGP創英角ｺﾞｼｯｸUB" panose="020B0900000000000000" pitchFamily="50" charset="-128"/>
                        <a:ea typeface="HGP創英角ｺﾞｼｯｸUB" panose="020B0900000000000000" pitchFamily="50" charset="-128"/>
                      </a:endParaRPr>
                    </a:p>
                    <a:p>
                      <a:pPr algn="ctr"/>
                      <a:r>
                        <a:rPr kumimoji="1" lang="ja-JP" altLang="en-US" sz="1600" dirty="0">
                          <a:latin typeface="HGP創英角ｺﾞｼｯｸUB" panose="020B0900000000000000" pitchFamily="50" charset="-128"/>
                          <a:ea typeface="HGP創英角ｺﾞｼｯｸUB" panose="020B0900000000000000" pitchFamily="50" charset="-128"/>
                        </a:rPr>
                        <a:t>のスイッチング</a:t>
                      </a:r>
                    </a:p>
                  </a:txBody>
                  <a:tcPr anchor="ctr">
                    <a:solidFill>
                      <a:srgbClr val="FFCCFF">
                        <a:alpha val="50000"/>
                      </a:srgbClr>
                    </a:solidFill>
                  </a:tcPr>
                </a:tc>
                <a:tc>
                  <a:txBody>
                    <a:bodyPr/>
                    <a:lstStyle/>
                    <a:p>
                      <a:pPr algn="l"/>
                      <a:r>
                        <a:rPr kumimoji="1" lang="ja-JP" altLang="en-US" sz="1400" dirty="0">
                          <a:latin typeface="HGP創英角ｺﾞｼｯｸUB" panose="020B0900000000000000" pitchFamily="50" charset="-128"/>
                          <a:ea typeface="HGP創英角ｺﾞｼｯｸUB" panose="020B0900000000000000" pitchFamily="50" charset="-128"/>
                        </a:rPr>
                        <a:t>・主流をなしており、</a:t>
                      </a:r>
                      <a:r>
                        <a:rPr kumimoji="1" lang="ja-JP" altLang="en-US" sz="1400" u="none" dirty="0">
                          <a:solidFill>
                            <a:schemeClr val="tx1"/>
                          </a:solidFill>
                          <a:latin typeface="HGP創英角ｺﾞｼｯｸUB" panose="020B0900000000000000" pitchFamily="50" charset="-128"/>
                          <a:ea typeface="HGP創英角ｺﾞｼｯｸUB" panose="020B0900000000000000" pitchFamily="50" charset="-128"/>
                        </a:rPr>
                        <a:t>切替対策という概念</a:t>
                      </a:r>
                      <a:r>
                        <a:rPr kumimoji="1" lang="ja-JP" altLang="en-US" sz="1400" dirty="0">
                          <a:latin typeface="HGP創英角ｺﾞｼｯｸUB" panose="020B0900000000000000" pitchFamily="50" charset="-128"/>
                          <a:ea typeface="HGP創英角ｺﾞｼｯｸUB" panose="020B0900000000000000" pitchFamily="50" charset="-128"/>
                        </a:rPr>
                        <a:t>も</a:t>
                      </a:r>
                      <a:endParaRPr kumimoji="1" lang="en-US" altLang="ja-JP" sz="1400" dirty="0">
                        <a:latin typeface="HGP創英角ｺﾞｼｯｸUB" panose="020B0900000000000000" pitchFamily="50" charset="-128"/>
                        <a:ea typeface="HGP創英角ｺﾞｼｯｸUB" panose="020B0900000000000000" pitchFamily="50" charset="-128"/>
                      </a:endParaRPr>
                    </a:p>
                    <a:p>
                      <a:pPr algn="l"/>
                      <a:r>
                        <a:rPr kumimoji="1" lang="ja-JP" altLang="en-US" sz="1100" dirty="0">
                          <a:latin typeface="HGP創英角ｺﾞｼｯｸUB" panose="020B0900000000000000" pitchFamily="50" charset="-128"/>
                          <a:ea typeface="HGP創英角ｺﾞｼｯｸUB" panose="020B0900000000000000" pitchFamily="50" charset="-128"/>
                        </a:rPr>
                        <a:t>　</a:t>
                      </a:r>
                      <a:r>
                        <a:rPr kumimoji="1" lang="ja-JP" altLang="en-US" sz="1400" dirty="0">
                          <a:latin typeface="HGP創英角ｺﾞｼｯｸUB" panose="020B0900000000000000" pitchFamily="50" charset="-128"/>
                          <a:ea typeface="HGP創英角ｺﾞｼｯｸUB" panose="020B0900000000000000" pitchFamily="50" charset="-128"/>
                        </a:rPr>
                        <a:t>生まれている</a:t>
                      </a:r>
                      <a:endParaRPr kumimoji="1" lang="en-US" altLang="ja-JP" sz="1400" dirty="0">
                        <a:latin typeface="HGP創英角ｺﾞｼｯｸUB" panose="020B0900000000000000" pitchFamily="50" charset="-128"/>
                        <a:ea typeface="HGP創英角ｺﾞｼｯｸUB" panose="020B0900000000000000" pitchFamily="50" charset="-128"/>
                      </a:endParaRPr>
                    </a:p>
                    <a:p>
                      <a:pPr algn="l">
                        <a:spcBef>
                          <a:spcPts val="300"/>
                        </a:spcBef>
                      </a:pPr>
                      <a:r>
                        <a:rPr kumimoji="1" lang="ja-JP" altLang="en-US" sz="1400" dirty="0">
                          <a:latin typeface="HGP創英角ｺﾞｼｯｸUB" panose="020B0900000000000000" pitchFamily="50" charset="-128"/>
                          <a:ea typeface="HGP創英角ｺﾞｼｯｸUB" panose="020B0900000000000000" pitchFamily="50" charset="-128"/>
                        </a:rPr>
                        <a:t>・</a:t>
                      </a:r>
                      <a:r>
                        <a:rPr kumimoji="1" lang="ja-JP" altLang="en-US" sz="1400" dirty="0">
                          <a:solidFill>
                            <a:srgbClr val="FF0000"/>
                          </a:solidFill>
                          <a:latin typeface="HGP創英角ｺﾞｼｯｸUB" panose="020B0900000000000000" pitchFamily="50" charset="-128"/>
                          <a:ea typeface="HGP創英角ｺﾞｼｯｸUB" panose="020B0900000000000000" pitchFamily="50" charset="-128"/>
                        </a:rPr>
                        <a:t>必ずしも公明正大なスイッチングとはなって</a:t>
                      </a:r>
                      <a:endParaRPr kumimoji="1" lang="en-US" altLang="ja-JP" sz="1400" dirty="0">
                        <a:solidFill>
                          <a:srgbClr val="FF0000"/>
                        </a:solidFill>
                        <a:latin typeface="HGP創英角ｺﾞｼｯｸUB" panose="020B0900000000000000" pitchFamily="50" charset="-128"/>
                        <a:ea typeface="HGP創英角ｺﾞｼｯｸUB" panose="020B0900000000000000" pitchFamily="50" charset="-128"/>
                      </a:endParaRPr>
                    </a:p>
                    <a:p>
                      <a:pPr algn="l"/>
                      <a:r>
                        <a:rPr kumimoji="1" lang="ja-JP" altLang="en-US" sz="1400" dirty="0">
                          <a:latin typeface="HGP創英角ｺﾞｼｯｸUB" panose="020B0900000000000000" pitchFamily="50" charset="-128"/>
                          <a:ea typeface="HGP創英角ｺﾞｼｯｸUB" panose="020B0900000000000000" pitchFamily="50" charset="-128"/>
                        </a:rPr>
                        <a:t>　</a:t>
                      </a:r>
                      <a:r>
                        <a:rPr kumimoji="1" lang="ja-JP" altLang="en-US" sz="1400" dirty="0">
                          <a:solidFill>
                            <a:srgbClr val="FF0000"/>
                          </a:solidFill>
                          <a:latin typeface="HGP創英角ｺﾞｼｯｸUB" panose="020B0900000000000000" pitchFamily="50" charset="-128"/>
                          <a:ea typeface="HGP創英角ｺﾞｼｯｸUB" panose="020B0900000000000000" pitchFamily="50" charset="-128"/>
                        </a:rPr>
                        <a:t>おらず</a:t>
                      </a:r>
                      <a:r>
                        <a:rPr kumimoji="1" lang="ja-JP" altLang="en-US" sz="1400" dirty="0">
                          <a:latin typeface="HGP創英角ｺﾞｼｯｸUB" panose="020B0900000000000000" pitchFamily="50" charset="-128"/>
                          <a:ea typeface="HGP創英角ｺﾞｼｯｸUB" panose="020B0900000000000000" pitchFamily="50" charset="-128"/>
                        </a:rPr>
                        <a:t>、守る事業者からは</a:t>
                      </a:r>
                      <a:r>
                        <a:rPr kumimoji="1" lang="ja-JP" altLang="en-US" sz="1400" u="none" dirty="0">
                          <a:solidFill>
                            <a:schemeClr val="tx1"/>
                          </a:solidFill>
                          <a:latin typeface="HGP創英角ｺﾞｼｯｸUB" panose="020B0900000000000000" pitchFamily="50" charset="-128"/>
                          <a:ea typeface="HGP創英角ｺﾞｼｯｸUB" panose="020B0900000000000000" pitchFamily="50" charset="-128"/>
                        </a:rPr>
                        <a:t>「由々しきこと」</a:t>
                      </a:r>
                      <a:endParaRPr kumimoji="1" lang="en-US" altLang="ja-JP" sz="1400" u="none" dirty="0">
                        <a:solidFill>
                          <a:schemeClr val="tx1"/>
                        </a:solidFill>
                        <a:latin typeface="HGP創英角ｺﾞｼｯｸUB" panose="020B0900000000000000" pitchFamily="50" charset="-128"/>
                        <a:ea typeface="HGP創英角ｺﾞｼｯｸUB" panose="020B0900000000000000" pitchFamily="50" charset="-128"/>
                      </a:endParaRPr>
                    </a:p>
                    <a:p>
                      <a:pPr algn="l"/>
                      <a:r>
                        <a:rPr kumimoji="1" lang="ja-JP" altLang="en-US" sz="1400" dirty="0">
                          <a:latin typeface="HGP創英角ｺﾞｼｯｸUB" panose="020B0900000000000000" pitchFamily="50" charset="-128"/>
                          <a:ea typeface="HGP創英角ｺﾞｼｯｸUB" panose="020B0900000000000000" pitchFamily="50" charset="-128"/>
                        </a:rPr>
                        <a:t>　と受け止められている</a:t>
                      </a:r>
                    </a:p>
                  </a:txBody>
                  <a:tcPr anchor="ctr"/>
                </a:tc>
                <a:tc>
                  <a:txBody>
                    <a:bodyPr/>
                    <a:lstStyle/>
                    <a:p>
                      <a:pPr algn="l">
                        <a:spcAft>
                          <a:spcPts val="600"/>
                        </a:spcAft>
                      </a:pPr>
                      <a:r>
                        <a:rPr kumimoji="1" lang="ja-JP" altLang="en-US" sz="1400" dirty="0">
                          <a:latin typeface="HGP創英角ｺﾞｼｯｸUB" panose="020B0900000000000000" pitchFamily="50" charset="-128"/>
                          <a:ea typeface="HGP創英角ｺﾞｼｯｸUB" panose="020B0900000000000000" pitchFamily="50" charset="-128"/>
                        </a:rPr>
                        <a:t>・</a:t>
                      </a:r>
                      <a:r>
                        <a:rPr kumimoji="1" lang="ja-JP" altLang="en-US" sz="1400" dirty="0">
                          <a:solidFill>
                            <a:srgbClr val="FF0000"/>
                          </a:solidFill>
                          <a:latin typeface="HGP創英角ｺﾞｼｯｸUB" panose="020B0900000000000000" pitchFamily="50" charset="-128"/>
                          <a:ea typeface="HGP創英角ｺﾞｼｯｸUB" panose="020B0900000000000000" pitchFamily="50" charset="-128"/>
                        </a:rPr>
                        <a:t>行政ルール</a:t>
                      </a:r>
                      <a:r>
                        <a:rPr kumimoji="1" lang="ja-JP" altLang="en-US" sz="1400" dirty="0">
                          <a:latin typeface="HGP創英角ｺﾞｼｯｸUB" panose="020B0900000000000000" pitchFamily="50" charset="-128"/>
                          <a:ea typeface="HGP創英角ｺﾞｼｯｸUB" panose="020B0900000000000000" pitchFamily="50" charset="-128"/>
                        </a:rPr>
                        <a:t>に基づき、</a:t>
                      </a:r>
                      <a:r>
                        <a:rPr kumimoji="1" lang="ja-JP" altLang="en-US" sz="1400" dirty="0">
                          <a:solidFill>
                            <a:srgbClr val="FF0000"/>
                          </a:solidFill>
                          <a:latin typeface="HGP創英角ｺﾞｼｯｸUB" panose="020B0900000000000000" pitchFamily="50" charset="-128"/>
                          <a:ea typeface="HGP創英角ｺﾞｼｯｸUB" panose="020B0900000000000000" pitchFamily="50" charset="-128"/>
                        </a:rPr>
                        <a:t>活発</a:t>
                      </a:r>
                      <a:r>
                        <a:rPr kumimoji="1" lang="ja-JP" altLang="en-US" sz="1400" dirty="0">
                          <a:latin typeface="HGP創英角ｺﾞｼｯｸUB" panose="020B0900000000000000" pitchFamily="50" charset="-128"/>
                          <a:ea typeface="HGP創英角ｺﾞｼｯｸUB" panose="020B0900000000000000" pitchFamily="50" charset="-128"/>
                        </a:rPr>
                        <a:t>に行われている</a:t>
                      </a:r>
                      <a:endParaRPr kumimoji="1" lang="en-US" altLang="ja-JP" sz="1400" dirty="0">
                        <a:latin typeface="HGP創英角ｺﾞｼｯｸUB" panose="020B0900000000000000" pitchFamily="50" charset="-128"/>
                        <a:ea typeface="HGP創英角ｺﾞｼｯｸUB" panose="020B0900000000000000" pitchFamily="50" charset="-128"/>
                      </a:endParaRPr>
                    </a:p>
                    <a:p>
                      <a:pPr algn="l"/>
                      <a:r>
                        <a:rPr kumimoji="1" lang="ja-JP" altLang="en-US" sz="1400" dirty="0">
                          <a:latin typeface="HGP創英角ｺﾞｼｯｸUB" panose="020B0900000000000000" pitchFamily="50" charset="-128"/>
                          <a:ea typeface="HGP創英角ｺﾞｼｯｸUB" panose="020B0900000000000000" pitchFamily="50" charset="-128"/>
                        </a:rPr>
                        <a:t>・行政はスイッチングを活発化させるために</a:t>
                      </a:r>
                      <a:endParaRPr kumimoji="1" lang="en-US" altLang="ja-JP" sz="1400" dirty="0">
                        <a:latin typeface="HGP創英角ｺﾞｼｯｸUB" panose="020B0900000000000000" pitchFamily="50" charset="-128"/>
                        <a:ea typeface="HGP創英角ｺﾞｼｯｸUB" panose="020B0900000000000000" pitchFamily="50" charset="-128"/>
                      </a:endParaRPr>
                    </a:p>
                    <a:p>
                      <a:pPr algn="l"/>
                      <a:r>
                        <a:rPr kumimoji="1" lang="ja-JP" altLang="en-US" sz="1100" u="none" dirty="0">
                          <a:solidFill>
                            <a:srgbClr val="7030A0"/>
                          </a:solidFill>
                          <a:latin typeface="HGP創英角ｺﾞｼｯｸUB" panose="020B0900000000000000" pitchFamily="50" charset="-128"/>
                          <a:ea typeface="HGP創英角ｺﾞｼｯｸUB" panose="020B0900000000000000" pitchFamily="50" charset="-128"/>
                        </a:rPr>
                        <a:t>　</a:t>
                      </a:r>
                      <a:r>
                        <a:rPr kumimoji="1" lang="ja-JP" altLang="en-US" sz="1400" u="none" dirty="0">
                          <a:solidFill>
                            <a:srgbClr val="FF0000"/>
                          </a:solidFill>
                          <a:latin typeface="HGP創英角ｺﾞｼｯｸUB" panose="020B0900000000000000" pitchFamily="50" charset="-128"/>
                          <a:ea typeface="HGP創英角ｺﾞｼｯｸUB" panose="020B0900000000000000" pitchFamily="50" charset="-128"/>
                        </a:rPr>
                        <a:t>非対称規制</a:t>
                      </a:r>
                      <a:r>
                        <a:rPr kumimoji="1" lang="ja-JP" altLang="en-US" sz="1400" dirty="0">
                          <a:latin typeface="HGP創英角ｺﾞｼｯｸUB" panose="020B0900000000000000" pitchFamily="50" charset="-128"/>
                          <a:ea typeface="HGP創英角ｺﾞｼｯｸUB" panose="020B0900000000000000" pitchFamily="50" charset="-128"/>
                        </a:rPr>
                        <a:t>を通じて</a:t>
                      </a:r>
                      <a:r>
                        <a:rPr kumimoji="1" lang="ja-JP" altLang="en-US" sz="1400" dirty="0">
                          <a:solidFill>
                            <a:srgbClr val="FF0000"/>
                          </a:solidFill>
                          <a:latin typeface="HGP創英角ｺﾞｼｯｸUB" panose="020B0900000000000000" pitchFamily="50" charset="-128"/>
                          <a:ea typeface="HGP創英角ｺﾞｼｯｸUB" panose="020B0900000000000000" pitchFamily="50" charset="-128"/>
                        </a:rPr>
                        <a:t>新規事業者が参入</a:t>
                      </a:r>
                      <a:endParaRPr kumimoji="1" lang="en-US" altLang="ja-JP" sz="1400" dirty="0">
                        <a:solidFill>
                          <a:srgbClr val="FF0000"/>
                        </a:solidFill>
                        <a:latin typeface="HGP創英角ｺﾞｼｯｸUB" panose="020B0900000000000000" pitchFamily="50" charset="-128"/>
                        <a:ea typeface="HGP創英角ｺﾞｼｯｸUB" panose="020B0900000000000000" pitchFamily="50" charset="-128"/>
                      </a:endParaRPr>
                    </a:p>
                    <a:p>
                      <a:pPr algn="l"/>
                      <a:r>
                        <a:rPr kumimoji="1" lang="ja-JP" altLang="en-US" sz="1200" dirty="0">
                          <a:solidFill>
                            <a:srgbClr val="FF0000"/>
                          </a:solidFill>
                          <a:latin typeface="HGP創英角ｺﾞｼｯｸUB" panose="020B0900000000000000" pitchFamily="50" charset="-128"/>
                          <a:ea typeface="HGP創英角ｺﾞｼｯｸUB" panose="020B0900000000000000" pitchFamily="50" charset="-128"/>
                        </a:rPr>
                        <a:t>　</a:t>
                      </a:r>
                      <a:r>
                        <a:rPr kumimoji="1" lang="ja-JP" altLang="en-US" sz="1400" dirty="0">
                          <a:solidFill>
                            <a:srgbClr val="FF0000"/>
                          </a:solidFill>
                          <a:latin typeface="HGP創英角ｺﾞｼｯｸUB" panose="020B0900000000000000" pitchFamily="50" charset="-128"/>
                          <a:ea typeface="HGP創英角ｺﾞｼｯｸUB" panose="020B0900000000000000" pitchFamily="50" charset="-128"/>
                        </a:rPr>
                        <a:t>しやすいよう</a:t>
                      </a:r>
                      <a:r>
                        <a:rPr kumimoji="1" lang="ja-JP" altLang="en-US" sz="1400" dirty="0">
                          <a:latin typeface="HGP創英角ｺﾞｼｯｸUB" panose="020B0900000000000000" pitchFamily="50" charset="-128"/>
                          <a:ea typeface="HGP創英角ｺﾞｼｯｸUB" panose="020B0900000000000000" pitchFamily="50" charset="-128"/>
                        </a:rPr>
                        <a:t>、制度の整備をしている</a:t>
                      </a:r>
                    </a:p>
                  </a:txBody>
                  <a:tcPr anchor="ctr"/>
                </a:tc>
                <a:extLst>
                  <a:ext uri="{0D108BD9-81ED-4DB2-BD59-A6C34878D82A}">
                    <a16:rowId xmlns="" xmlns:a16="http://schemas.microsoft.com/office/drawing/2014/main" val="10001"/>
                  </a:ext>
                </a:extLst>
              </a:tr>
              <a:tr h="613487">
                <a:tc>
                  <a:txBody>
                    <a:bodyPr/>
                    <a:lstStyle/>
                    <a:p>
                      <a:pPr algn="ctr"/>
                      <a:r>
                        <a:rPr kumimoji="1" lang="ja-JP" altLang="en-US" sz="1600" u="sng" dirty="0">
                          <a:solidFill>
                            <a:srgbClr val="0000FF"/>
                          </a:solidFill>
                          <a:latin typeface="HGP創英角ｺﾞｼｯｸUB" panose="020B0900000000000000" pitchFamily="50" charset="-128"/>
                          <a:ea typeface="HGP創英角ｺﾞｼｯｸUB" panose="020B0900000000000000" pitchFamily="50" charset="-128"/>
                        </a:rPr>
                        <a:t>消費者主導</a:t>
                      </a:r>
                      <a:endParaRPr kumimoji="1" lang="en-US" altLang="ja-JP" sz="1600" u="sng" dirty="0">
                        <a:solidFill>
                          <a:srgbClr val="0000FF"/>
                        </a:solidFill>
                        <a:latin typeface="HGP創英角ｺﾞｼｯｸUB" panose="020B0900000000000000" pitchFamily="50" charset="-128"/>
                        <a:ea typeface="HGP創英角ｺﾞｼｯｸUB" panose="020B0900000000000000" pitchFamily="50" charset="-128"/>
                      </a:endParaRPr>
                    </a:p>
                    <a:p>
                      <a:pPr algn="ctr"/>
                      <a:r>
                        <a:rPr kumimoji="1" lang="ja-JP" altLang="en-US" sz="1600" dirty="0">
                          <a:latin typeface="HGP創英角ｺﾞｼｯｸUB" panose="020B0900000000000000" pitchFamily="50" charset="-128"/>
                          <a:ea typeface="HGP創英角ｺﾞｼｯｸUB" panose="020B0900000000000000" pitchFamily="50" charset="-128"/>
                        </a:rPr>
                        <a:t>のスイッチング</a:t>
                      </a:r>
                    </a:p>
                  </a:txBody>
                  <a:tcPr anchor="ctr">
                    <a:solidFill>
                      <a:srgbClr val="FFCCFF">
                        <a:alpha val="50000"/>
                      </a:srgbClr>
                    </a:solidFill>
                  </a:tcPr>
                </a:tc>
                <a:tc>
                  <a:txBody>
                    <a:bodyPr/>
                    <a:lstStyle/>
                    <a:p>
                      <a:pPr algn="l"/>
                      <a:r>
                        <a:rPr kumimoji="1" lang="ja-JP" altLang="en-US" sz="1400" dirty="0">
                          <a:latin typeface="HGP創英角ｺﾞｼｯｸUB" panose="020B0900000000000000" pitchFamily="50" charset="-128"/>
                          <a:ea typeface="HGP創英角ｺﾞｼｯｸUB" panose="020B0900000000000000" pitchFamily="50" charset="-128"/>
                        </a:rPr>
                        <a:t>・</a:t>
                      </a:r>
                      <a:r>
                        <a:rPr kumimoji="1" lang="ja-JP" altLang="en-US" sz="1400" u="sng" dirty="0">
                          <a:solidFill>
                            <a:srgbClr val="FF0000"/>
                          </a:solidFill>
                          <a:latin typeface="HGP創英角ｺﾞｼｯｸUB" panose="020B0900000000000000" pitchFamily="50" charset="-128"/>
                          <a:ea typeface="HGP創英角ｺﾞｼｯｸUB" panose="020B0900000000000000" pitchFamily="50" charset="-128"/>
                        </a:rPr>
                        <a:t>消費者・事業者間に「情報の非対称性」</a:t>
                      </a:r>
                      <a:endParaRPr kumimoji="1" lang="en-US" altLang="ja-JP" sz="1400" u="sng" dirty="0">
                        <a:solidFill>
                          <a:srgbClr val="FF0000"/>
                        </a:solidFill>
                        <a:latin typeface="HGP創英角ｺﾞｼｯｸUB" panose="020B0900000000000000" pitchFamily="50" charset="-128"/>
                        <a:ea typeface="HGP創英角ｺﾞｼｯｸUB" panose="020B0900000000000000" pitchFamily="50" charset="-128"/>
                      </a:endParaRPr>
                    </a:p>
                    <a:p>
                      <a:pPr algn="l"/>
                      <a:r>
                        <a:rPr kumimoji="1" lang="ja-JP" altLang="en-US" sz="1100" u="none" dirty="0">
                          <a:solidFill>
                            <a:srgbClr val="FF0000"/>
                          </a:solidFill>
                          <a:latin typeface="HGP創英角ｺﾞｼｯｸUB" panose="020B0900000000000000" pitchFamily="50" charset="-128"/>
                          <a:ea typeface="HGP創英角ｺﾞｼｯｸUB" panose="020B0900000000000000" pitchFamily="50" charset="-128"/>
                        </a:rPr>
                        <a:t>　</a:t>
                      </a:r>
                      <a:r>
                        <a:rPr kumimoji="1" lang="ja-JP" altLang="en-US" sz="1400" u="sng" dirty="0">
                          <a:solidFill>
                            <a:srgbClr val="FF0000"/>
                          </a:solidFill>
                          <a:latin typeface="HGP創英角ｺﾞｼｯｸUB" panose="020B0900000000000000" pitchFamily="50" charset="-128"/>
                          <a:ea typeface="HGP創英角ｺﾞｼｯｸUB" panose="020B0900000000000000" pitchFamily="50" charset="-128"/>
                        </a:rPr>
                        <a:t>があるので</a:t>
                      </a:r>
                      <a:r>
                        <a:rPr kumimoji="1" lang="ja-JP" altLang="en-US" sz="1400" dirty="0">
                          <a:latin typeface="HGP創英角ｺﾞｼｯｸUB" panose="020B0900000000000000" pitchFamily="50" charset="-128"/>
                          <a:ea typeface="HGP創英角ｺﾞｼｯｸUB" panose="020B0900000000000000" pitchFamily="50" charset="-128"/>
                        </a:rPr>
                        <a:t>、あまり起きていない</a:t>
                      </a:r>
                      <a:endParaRPr kumimoji="1" lang="en-US" altLang="ja-JP" sz="1400" dirty="0">
                        <a:latin typeface="HGP創英角ｺﾞｼｯｸUB" panose="020B0900000000000000" pitchFamily="50" charset="-128"/>
                        <a:ea typeface="HGP創英角ｺﾞｼｯｸUB" panose="020B0900000000000000" pitchFamily="50" charset="-128"/>
                      </a:endParaRPr>
                    </a:p>
                  </a:txBody>
                  <a:tcPr anchor="ctr"/>
                </a:tc>
                <a:tc>
                  <a:txBody>
                    <a:bodyPr/>
                    <a:lstStyle/>
                    <a:p>
                      <a:pPr algn="l"/>
                      <a:r>
                        <a:rPr kumimoji="1" lang="ja-JP" altLang="en-US" sz="1400" dirty="0">
                          <a:latin typeface="HGP創英角ｺﾞｼｯｸUB" panose="020B0900000000000000" pitchFamily="50" charset="-128"/>
                          <a:ea typeface="HGP創英角ｺﾞｼｯｸUB" panose="020B0900000000000000" pitchFamily="50" charset="-128"/>
                        </a:rPr>
                        <a:t>・</a:t>
                      </a:r>
                      <a:r>
                        <a:rPr kumimoji="1" lang="ja-JP" altLang="en-US" sz="1400" u="sng" dirty="0">
                          <a:solidFill>
                            <a:srgbClr val="FF0000"/>
                          </a:solidFill>
                          <a:latin typeface="HGP創英角ｺﾞｼｯｸUB" panose="020B0900000000000000" pitchFamily="50" charset="-128"/>
                          <a:ea typeface="HGP創英角ｺﾞｼｯｸUB" panose="020B0900000000000000" pitchFamily="50" charset="-128"/>
                        </a:rPr>
                        <a:t>消費者・事業者間の「情報の非対称性」</a:t>
                      </a:r>
                      <a:endParaRPr kumimoji="1" lang="en-US" altLang="ja-JP" sz="1400" u="sng" dirty="0">
                        <a:solidFill>
                          <a:srgbClr val="FF0000"/>
                        </a:solidFill>
                        <a:latin typeface="HGP創英角ｺﾞｼｯｸUB" panose="020B0900000000000000" pitchFamily="50" charset="-128"/>
                        <a:ea typeface="HGP創英角ｺﾞｼｯｸUB" panose="020B0900000000000000" pitchFamily="50" charset="-128"/>
                      </a:endParaRPr>
                    </a:p>
                    <a:p>
                      <a:pPr algn="l"/>
                      <a:r>
                        <a:rPr kumimoji="1" lang="ja-JP" altLang="en-US" sz="1400" u="none" dirty="0">
                          <a:solidFill>
                            <a:srgbClr val="FF0000"/>
                          </a:solidFill>
                          <a:latin typeface="HGP創英角ｺﾞｼｯｸUB" panose="020B0900000000000000" pitchFamily="50" charset="-128"/>
                          <a:ea typeface="HGP創英角ｺﾞｼｯｸUB" panose="020B0900000000000000" pitchFamily="50" charset="-128"/>
                        </a:rPr>
                        <a:t>　</a:t>
                      </a:r>
                      <a:r>
                        <a:rPr kumimoji="1" lang="ja-JP" altLang="en-US" sz="1400" u="sng" dirty="0">
                          <a:solidFill>
                            <a:srgbClr val="FF0000"/>
                          </a:solidFill>
                          <a:latin typeface="HGP創英角ｺﾞｼｯｸUB" panose="020B0900000000000000" pitchFamily="50" charset="-128"/>
                          <a:ea typeface="HGP創英角ｺﾞｼｯｸUB" panose="020B0900000000000000" pitchFamily="50" charset="-128"/>
                        </a:rPr>
                        <a:t>がない</a:t>
                      </a:r>
                      <a:r>
                        <a:rPr kumimoji="1" lang="ja-JP" altLang="en-US" sz="1400" dirty="0">
                          <a:latin typeface="HGP創英角ｺﾞｼｯｸUB" panose="020B0900000000000000" pitchFamily="50" charset="-128"/>
                          <a:ea typeface="HGP創英角ｺﾞｼｯｸUB" panose="020B0900000000000000" pitchFamily="50" charset="-128"/>
                        </a:rPr>
                        <a:t>ので、比較的活発に行われている</a:t>
                      </a:r>
                    </a:p>
                  </a:txBody>
                  <a:tcPr anchor="ctr"/>
                </a:tc>
                <a:extLst>
                  <a:ext uri="{0D108BD9-81ED-4DB2-BD59-A6C34878D82A}">
                    <a16:rowId xmlns="" xmlns:a16="http://schemas.microsoft.com/office/drawing/2014/main" val="10002"/>
                  </a:ext>
                </a:extLst>
              </a:tr>
            </a:tbl>
          </a:graphicData>
        </a:graphic>
      </p:graphicFrame>
      <p:sp>
        <p:nvSpPr>
          <p:cNvPr id="9" name="正方形/長方形 8">
            <a:extLst>
              <a:ext uri="{FF2B5EF4-FFF2-40B4-BE49-F238E27FC236}">
                <a16:creationId xmlns="" xmlns:a16="http://schemas.microsoft.com/office/drawing/2014/main" id="{205DC9F9-0101-493B-A29F-0B3DB81450AF}"/>
              </a:ext>
            </a:extLst>
          </p:cNvPr>
          <p:cNvSpPr/>
          <p:nvPr/>
        </p:nvSpPr>
        <p:spPr>
          <a:xfrm>
            <a:off x="214313" y="2483604"/>
            <a:ext cx="2316660" cy="369332"/>
          </a:xfrm>
          <a:prstGeom prst="rect">
            <a:avLst/>
          </a:prstGeom>
        </p:spPr>
        <p:txBody>
          <a:bodyPr wrap="none">
            <a:spAutoFit/>
          </a:bodyPr>
          <a:lstStyle/>
          <a:p>
            <a:r>
              <a:rPr lang="ja-JP" altLang="en-US" u="sng" dirty="0">
                <a:solidFill>
                  <a:srgbClr val="0000FF"/>
                </a:solidFill>
                <a:latin typeface="HGP創英角ｺﾞｼｯｸUB" pitchFamily="50" charset="-128"/>
                <a:ea typeface="HGP創英角ｺﾞｼｯｸUB" pitchFamily="50" charset="-128"/>
              </a:rPr>
              <a:t>■ スイッチングの状況</a:t>
            </a:r>
            <a:endParaRPr lang="ja-JP" altLang="en-US" u="sng" dirty="0">
              <a:solidFill>
                <a:srgbClr val="0000FF"/>
              </a:solidFill>
            </a:endParaRPr>
          </a:p>
        </p:txBody>
      </p:sp>
      <p:sp>
        <p:nvSpPr>
          <p:cNvPr id="10" name="矢印: 下 9">
            <a:extLst>
              <a:ext uri="{FF2B5EF4-FFF2-40B4-BE49-F238E27FC236}">
                <a16:creationId xmlns="" xmlns:a16="http://schemas.microsoft.com/office/drawing/2014/main" id="{1E984F05-D8E7-4B25-994B-6757FCD2F4A6}"/>
              </a:ext>
            </a:extLst>
          </p:cNvPr>
          <p:cNvSpPr/>
          <p:nvPr/>
        </p:nvSpPr>
        <p:spPr>
          <a:xfrm>
            <a:off x="3347864" y="5301208"/>
            <a:ext cx="360040" cy="21165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テキスト ボックス 10">
            <a:extLst>
              <a:ext uri="{FF2B5EF4-FFF2-40B4-BE49-F238E27FC236}">
                <a16:creationId xmlns="" xmlns:a16="http://schemas.microsoft.com/office/drawing/2014/main" id="{AD8760BE-B61C-408D-80C0-C3965F3D3E4E}"/>
              </a:ext>
            </a:extLst>
          </p:cNvPr>
          <p:cNvSpPr txBox="1"/>
          <p:nvPr/>
        </p:nvSpPr>
        <p:spPr>
          <a:xfrm>
            <a:off x="1043609" y="5759688"/>
            <a:ext cx="6192687" cy="369332"/>
          </a:xfrm>
          <a:prstGeom prst="rect">
            <a:avLst/>
          </a:prstGeom>
          <a:noFill/>
        </p:spPr>
        <p:txBody>
          <a:bodyPr wrap="square" rtlCol="0">
            <a:spAutoFit/>
          </a:bodyPr>
          <a:lstStyle/>
          <a:p>
            <a:r>
              <a:rPr lang="ja-JP" altLang="en-US" u="sng" dirty="0">
                <a:solidFill>
                  <a:srgbClr val="6600CC"/>
                </a:solidFill>
                <a:latin typeface="HGP創英角ｺﾞｼｯｸUB" panose="020B0900000000000000" pitchFamily="50" charset="-128"/>
                <a:ea typeface="HGP創英角ｺﾞｼｯｸUB" panose="020B0900000000000000" pitchFamily="50" charset="-128"/>
              </a:rPr>
              <a:t>◆ なぜ、事業者主導のスイッチングが公明正大でないのか？</a:t>
            </a:r>
          </a:p>
        </p:txBody>
      </p:sp>
      <p:sp>
        <p:nvSpPr>
          <p:cNvPr id="12" name="テキスト ボックス 11">
            <a:extLst>
              <a:ext uri="{FF2B5EF4-FFF2-40B4-BE49-F238E27FC236}">
                <a16:creationId xmlns="" xmlns:a16="http://schemas.microsoft.com/office/drawing/2014/main" id="{852856DE-14D0-420B-B81F-053F685CAE8C}"/>
              </a:ext>
            </a:extLst>
          </p:cNvPr>
          <p:cNvSpPr txBox="1"/>
          <p:nvPr/>
        </p:nvSpPr>
        <p:spPr>
          <a:xfrm>
            <a:off x="1043609" y="6228020"/>
            <a:ext cx="6912768" cy="369332"/>
          </a:xfrm>
          <a:prstGeom prst="rect">
            <a:avLst/>
          </a:prstGeom>
          <a:noFill/>
        </p:spPr>
        <p:txBody>
          <a:bodyPr wrap="square" rtlCol="0">
            <a:spAutoFit/>
          </a:bodyPr>
          <a:lstStyle/>
          <a:p>
            <a:r>
              <a:rPr lang="ja-JP" altLang="en-US" u="sng" dirty="0">
                <a:solidFill>
                  <a:srgbClr val="6600CC"/>
                </a:solidFill>
                <a:latin typeface="HGP創英角ｺﾞｼｯｸUB" panose="020B0900000000000000" pitchFamily="50" charset="-128"/>
                <a:ea typeface="HGP創英角ｺﾞｼｯｸUB" panose="020B0900000000000000" pitchFamily="50" charset="-128"/>
              </a:rPr>
              <a:t>◆ 消費者・事業者間に「情報の非対称性」があるとはどういうことか</a:t>
            </a:r>
            <a:endParaRPr lang="en-US" altLang="ja-JP" u="sng" dirty="0">
              <a:solidFill>
                <a:srgbClr val="6600CC"/>
              </a:solidFill>
              <a:latin typeface="HGP創英角ｺﾞｼｯｸUB" panose="020B0900000000000000" pitchFamily="50" charset="-128"/>
              <a:ea typeface="HGP創英角ｺﾞｼｯｸUB" panose="020B0900000000000000" pitchFamily="50" charset="-128"/>
            </a:endParaRPr>
          </a:p>
        </p:txBody>
      </p:sp>
      <p:sp>
        <p:nvSpPr>
          <p:cNvPr id="13" name="フローチャート: 代替処理 12">
            <a:extLst>
              <a:ext uri="{FF2B5EF4-FFF2-40B4-BE49-F238E27FC236}">
                <a16:creationId xmlns="" xmlns:a16="http://schemas.microsoft.com/office/drawing/2014/main" id="{DE99EC66-1038-43B1-A2F7-6FAF2CD31B9D}"/>
              </a:ext>
            </a:extLst>
          </p:cNvPr>
          <p:cNvSpPr/>
          <p:nvPr/>
        </p:nvSpPr>
        <p:spPr>
          <a:xfrm>
            <a:off x="683568" y="5394342"/>
            <a:ext cx="1847405" cy="293626"/>
          </a:xfrm>
          <a:prstGeom prst="flowChartAlternate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white"/>
                </a:solidFill>
                <a:latin typeface="HGP創英角ｺﾞｼｯｸUB" panose="020B0900000000000000" pitchFamily="50" charset="-128"/>
                <a:ea typeface="HGP創英角ｺﾞｼｯｸUB" panose="020B0900000000000000" pitchFamily="50" charset="-128"/>
              </a:rPr>
              <a:t>考えるべきこと</a:t>
            </a:r>
          </a:p>
        </p:txBody>
      </p:sp>
      <p:sp>
        <p:nvSpPr>
          <p:cNvPr id="14" name="スライド番号プレースホルダー 6"/>
          <p:cNvSpPr>
            <a:spLocks noGrp="1"/>
          </p:cNvSpPr>
          <p:nvPr>
            <p:ph type="sldNum" sz="quarter" idx="12"/>
          </p:nvPr>
        </p:nvSpPr>
        <p:spPr>
          <a:xfrm>
            <a:off x="7010400" y="6504600"/>
            <a:ext cx="2133600" cy="365125"/>
          </a:xfrm>
        </p:spPr>
        <p:txBody>
          <a:bodyPr/>
          <a:lstStyle/>
          <a:p>
            <a:fld id="{2D3C8E6B-077E-4A71-BE22-186BAE43F08F}" type="slidenum">
              <a:rPr lang="ja-JP" altLang="en-US" sz="1400">
                <a:solidFill>
                  <a:prstClr val="black"/>
                </a:solidFill>
                <a:latin typeface="HGP創英角ｺﾞｼｯｸUB" panose="020B0900000000000000" pitchFamily="50" charset="-128"/>
                <a:ea typeface="HGP創英角ｺﾞｼｯｸUB" panose="020B0900000000000000" pitchFamily="50" charset="-128"/>
              </a:rPr>
              <a:pPr/>
              <a:t>17</a:t>
            </a:fld>
            <a:endParaRPr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033698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02">
            <a:extLst>
              <a:ext uri="{FF2B5EF4-FFF2-40B4-BE49-F238E27FC236}">
                <a16:creationId xmlns="" xmlns:a16="http://schemas.microsoft.com/office/drawing/2014/main" id="{055FD749-AF33-4A16-91B6-FD81908B3EB9}"/>
              </a:ext>
            </a:extLst>
          </p:cNvPr>
          <p:cNvSpPr txBox="1">
            <a:spLocks noChangeArrowheads="1"/>
          </p:cNvSpPr>
          <p:nvPr/>
        </p:nvSpPr>
        <p:spPr bwMode="auto">
          <a:xfrm>
            <a:off x="214313" y="115888"/>
            <a:ext cx="8750300" cy="369332"/>
          </a:xfrm>
          <a:prstGeom prst="rect">
            <a:avLst/>
          </a:prstGeom>
          <a:gradFill rotWithShape="1">
            <a:gsLst>
              <a:gs pos="0">
                <a:srgbClr val="FFFF00"/>
              </a:gs>
              <a:gs pos="50000">
                <a:srgbClr val="FFFFFF"/>
              </a:gs>
              <a:gs pos="100000">
                <a:srgbClr val="FFFF00"/>
              </a:gs>
            </a:gsLst>
            <a:lin ang="5400000" scaled="1"/>
          </a:gradFill>
          <a:ln w="9525">
            <a:noFill/>
            <a:miter lim="800000"/>
            <a:headEnd/>
            <a:tailEnd/>
          </a:ln>
        </p:spPr>
        <p:txBody>
          <a:bodyPr>
            <a:spAutoFit/>
          </a:bodyPr>
          <a:lstStyle/>
          <a:p>
            <a:pPr algn="ctr">
              <a:defRPr/>
            </a:pPr>
            <a:r>
              <a:rPr lang="ja-JP" altLang="en-US" dirty="0">
                <a:solidFill>
                  <a:prstClr val="black"/>
                </a:solidFill>
                <a:latin typeface="HGP創英角ｺﾞｼｯｸUB" pitchFamily="50" charset="-128"/>
                <a:ea typeface="HGP創英角ｺﾞｼｯｸUB" pitchFamily="50" charset="-128"/>
              </a:rPr>
              <a:t>自社が率先して望ましいスイッチング環境の整備をする　②</a:t>
            </a:r>
          </a:p>
        </p:txBody>
      </p:sp>
      <p:sp>
        <p:nvSpPr>
          <p:cNvPr id="3" name="正方形/長方形 2">
            <a:extLst>
              <a:ext uri="{FF2B5EF4-FFF2-40B4-BE49-F238E27FC236}">
                <a16:creationId xmlns="" xmlns:a16="http://schemas.microsoft.com/office/drawing/2014/main" id="{8F0DD3B7-C608-4C57-91E7-9C03A2F4D08B}"/>
              </a:ext>
            </a:extLst>
          </p:cNvPr>
          <p:cNvSpPr/>
          <p:nvPr/>
        </p:nvSpPr>
        <p:spPr>
          <a:xfrm>
            <a:off x="214313" y="692696"/>
            <a:ext cx="2949846" cy="369332"/>
          </a:xfrm>
          <a:prstGeom prst="rect">
            <a:avLst/>
          </a:prstGeom>
        </p:spPr>
        <p:txBody>
          <a:bodyPr wrap="none">
            <a:spAutoFit/>
          </a:bodyPr>
          <a:lstStyle/>
          <a:p>
            <a:r>
              <a:rPr lang="ja-JP" altLang="en-US" u="sng" dirty="0">
                <a:solidFill>
                  <a:srgbClr val="0000FF"/>
                </a:solidFill>
                <a:latin typeface="HGP創英角ｺﾞｼｯｸUB" pitchFamily="50" charset="-128"/>
                <a:ea typeface="HGP創英角ｺﾞｼｯｸUB" pitchFamily="50" charset="-128"/>
              </a:rPr>
              <a:t>■ 「情報の非対称性」とは？</a:t>
            </a:r>
            <a:endParaRPr lang="ja-JP" altLang="en-US" u="sng" dirty="0">
              <a:solidFill>
                <a:srgbClr val="0000FF"/>
              </a:solidFill>
            </a:endParaRPr>
          </a:p>
        </p:txBody>
      </p:sp>
      <p:sp>
        <p:nvSpPr>
          <p:cNvPr id="5" name="正方形/長方形 4">
            <a:extLst>
              <a:ext uri="{FF2B5EF4-FFF2-40B4-BE49-F238E27FC236}">
                <a16:creationId xmlns="" xmlns:a16="http://schemas.microsoft.com/office/drawing/2014/main" id="{3F20564B-A778-445F-A7DD-D3B957AD8BF9}"/>
              </a:ext>
            </a:extLst>
          </p:cNvPr>
          <p:cNvSpPr/>
          <p:nvPr/>
        </p:nvSpPr>
        <p:spPr>
          <a:xfrm>
            <a:off x="416673" y="1062028"/>
            <a:ext cx="8352928" cy="579646"/>
          </a:xfrm>
          <a:prstGeom prst="rect">
            <a:avLst/>
          </a:prstGeom>
        </p:spPr>
        <p:txBody>
          <a:bodyPr wrap="square">
            <a:spAutoFit/>
          </a:bodyPr>
          <a:lstStyle/>
          <a:p>
            <a:pPr>
              <a:lnSpc>
                <a:spcPts val="1900"/>
              </a:lnSpc>
            </a:pP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「売り手」と「買い手」の間において、「売り手」のみが専門知識と情報を有し、「買い手」はそれ</a:t>
            </a:r>
            <a:r>
              <a:rPr lang="ja-JP" altLang="en-US" sz="1600" dirty="0" smtClean="0">
                <a:solidFill>
                  <a:prstClr val="black"/>
                </a:solidFill>
                <a:latin typeface="HGP創英角ｺﾞｼｯｸUB" panose="020B0900000000000000" pitchFamily="50" charset="-128"/>
                <a:ea typeface="HGP創英角ｺﾞｼｯｸUB" panose="020B0900000000000000" pitchFamily="50" charset="-128"/>
              </a:rPr>
              <a:t>を</a:t>
            </a:r>
            <a:endParaRPr lang="en-US" altLang="ja-JP" sz="1600" dirty="0" smtClean="0">
              <a:solidFill>
                <a:prstClr val="black"/>
              </a:solidFill>
              <a:latin typeface="HGP創英角ｺﾞｼｯｸUB" panose="020B0900000000000000" pitchFamily="50" charset="-128"/>
              <a:ea typeface="HGP創英角ｺﾞｼｯｸUB" panose="020B0900000000000000" pitchFamily="50" charset="-128"/>
            </a:endParaRPr>
          </a:p>
          <a:p>
            <a:pPr>
              <a:lnSpc>
                <a:spcPts val="1900"/>
              </a:lnSpc>
            </a:pPr>
            <a:r>
              <a:rPr lang="ja-JP" altLang="en-US" sz="1600" dirty="0" smtClean="0">
                <a:solidFill>
                  <a:prstClr val="black"/>
                </a:solidFill>
                <a:latin typeface="HGP創英角ｺﾞｼｯｸUB" panose="020B0900000000000000" pitchFamily="50" charset="-128"/>
                <a:ea typeface="HGP創英角ｺﾞｼｯｸUB" panose="020B0900000000000000" pitchFamily="50" charset="-128"/>
              </a:rPr>
              <a:t>知らない</a:t>
            </a: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というように、</a:t>
            </a:r>
            <a:r>
              <a:rPr lang="ja-JP" altLang="en-US" sz="1600" u="sng" dirty="0">
                <a:solidFill>
                  <a:srgbClr val="FF0000"/>
                </a:solidFill>
                <a:latin typeface="HGP創英角ｺﾞｼｯｸUB" panose="020B0900000000000000" pitchFamily="50" charset="-128"/>
                <a:ea typeface="HGP創英角ｺﾞｼｯｸUB" panose="020B0900000000000000" pitchFamily="50" charset="-128"/>
              </a:rPr>
              <a:t>双方で情報と知識の共有ができていない状態</a:t>
            </a: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のこと</a:t>
            </a:r>
          </a:p>
        </p:txBody>
      </p:sp>
      <p:grpSp>
        <p:nvGrpSpPr>
          <p:cNvPr id="6" name="グループ化 5">
            <a:extLst>
              <a:ext uri="{FF2B5EF4-FFF2-40B4-BE49-F238E27FC236}">
                <a16:creationId xmlns="" xmlns:a16="http://schemas.microsoft.com/office/drawing/2014/main" id="{E9FF52C7-2CD6-4C2D-9ED3-6949686037DE}"/>
              </a:ext>
            </a:extLst>
          </p:cNvPr>
          <p:cNvGrpSpPr/>
          <p:nvPr/>
        </p:nvGrpSpPr>
        <p:grpSpPr>
          <a:xfrm>
            <a:off x="238488" y="1918142"/>
            <a:ext cx="8668104" cy="2442026"/>
            <a:chOff x="316804" y="3876652"/>
            <a:chExt cx="8668104" cy="2442026"/>
          </a:xfrm>
        </p:grpSpPr>
        <p:sp>
          <p:nvSpPr>
            <p:cNvPr id="7" name="正方形/長方形 6">
              <a:extLst>
                <a:ext uri="{FF2B5EF4-FFF2-40B4-BE49-F238E27FC236}">
                  <a16:creationId xmlns="" xmlns:a16="http://schemas.microsoft.com/office/drawing/2014/main" id="{D7BDAC2E-9463-49E8-9F42-47262B597305}"/>
                </a:ext>
              </a:extLst>
            </p:cNvPr>
            <p:cNvSpPr/>
            <p:nvPr/>
          </p:nvSpPr>
          <p:spPr>
            <a:xfrm>
              <a:off x="316804" y="3876652"/>
              <a:ext cx="8668104" cy="353943"/>
            </a:xfrm>
            <a:prstGeom prst="rect">
              <a:avLst/>
            </a:prstGeom>
          </p:spPr>
          <p:txBody>
            <a:bodyPr wrap="square">
              <a:spAutoFit/>
            </a:bodyPr>
            <a:lstStyle/>
            <a:p>
              <a:r>
                <a:rPr lang="ja-JP" altLang="en-US" sz="1700" u="sng" dirty="0">
                  <a:solidFill>
                    <a:srgbClr val="0000FF"/>
                  </a:solidFill>
                  <a:latin typeface="HGP創英角ｺﾞｼｯｸUB" pitchFamily="50" charset="-128"/>
                  <a:ea typeface="HGP創英角ｺﾞｼｯｸUB" pitchFamily="50" charset="-128"/>
                </a:rPr>
                <a:t>■ 「ブローカー商法」が悪たる所以は、料金に関する情報の非対称性を利用し消費者を欺くこと</a:t>
              </a:r>
            </a:p>
          </p:txBody>
        </p:sp>
        <p:sp>
          <p:nvSpPr>
            <p:cNvPr id="8" name="正方形/長方形 7">
              <a:extLst>
                <a:ext uri="{FF2B5EF4-FFF2-40B4-BE49-F238E27FC236}">
                  <a16:creationId xmlns="" xmlns:a16="http://schemas.microsoft.com/office/drawing/2014/main" id="{C35DF99E-607C-4727-A638-A82A51F4C7D5}"/>
                </a:ext>
              </a:extLst>
            </p:cNvPr>
            <p:cNvSpPr/>
            <p:nvPr/>
          </p:nvSpPr>
          <p:spPr>
            <a:xfrm>
              <a:off x="468458" y="4251216"/>
              <a:ext cx="8516450" cy="1100301"/>
            </a:xfrm>
            <a:prstGeom prst="rect">
              <a:avLst/>
            </a:prstGeom>
          </p:spPr>
          <p:txBody>
            <a:bodyPr wrap="square">
              <a:spAutoFit/>
            </a:bodyPr>
            <a:lstStyle/>
            <a:p>
              <a:r>
                <a:rPr lang="ja-JP" altLang="en-US" sz="1500" dirty="0">
                  <a:solidFill>
                    <a:prstClr val="black"/>
                  </a:solidFill>
                  <a:latin typeface="HGP創英角ｺﾞｼｯｸUB"/>
                  <a:ea typeface="HGP創英角ｺﾞｼｯｸUB"/>
                </a:rPr>
                <a:t>☞</a:t>
              </a:r>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「初めまして」→「使用量と料金を教えて下さい」→「高く買わされてましたね」→「ウチなら安くできます」</a:t>
              </a:r>
              <a:endParaRPr lang="en-US" altLang="ja-JP" sz="1500" dirty="0">
                <a:solidFill>
                  <a:prstClr val="black"/>
                </a:solidFill>
                <a:latin typeface="HGP創英角ｺﾞｼｯｸUB" panose="020B0900000000000000" pitchFamily="50" charset="-128"/>
                <a:ea typeface="HGP創英角ｺﾞｼｯｸUB" panose="020B0900000000000000" pitchFamily="50" charset="-128"/>
              </a:endParaRPr>
            </a:p>
            <a:p>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　→「すぐ切り替えましょう」････その後、知らないうちに値上げ　　</a:t>
              </a:r>
            </a:p>
            <a:p>
              <a:pPr>
                <a:lnSpc>
                  <a:spcPts val="2100"/>
                </a:lnSpc>
                <a:spcBef>
                  <a:spcPts val="300"/>
                </a:spcBef>
              </a:pPr>
              <a:r>
                <a:rPr lang="ja-JP" altLang="en-US" sz="1500" dirty="0">
                  <a:solidFill>
                    <a:prstClr val="black"/>
                  </a:solidFill>
                  <a:latin typeface="HGP創英角ｺﾞｼｯｸUB"/>
                  <a:ea typeface="HGP創英角ｺﾞｼｯｸUB"/>
                </a:rPr>
                <a:t>☞</a:t>
              </a:r>
              <a:r>
                <a:rPr lang="ja-JP" altLang="en-US" sz="1500" kern="100" dirty="0">
                  <a:solidFill>
                    <a:prstClr val="black"/>
                  </a:solidFill>
                  <a:latin typeface="HGP創英角ｺﾞｼｯｸUB" panose="020B0900000000000000" pitchFamily="50" charset="-128"/>
                  <a:ea typeface="HGP創英角ｺﾞｼｯｸUB" panose="020B0900000000000000" pitchFamily="50" charset="-128"/>
                  <a:cs typeface="Times New Roman"/>
                </a:rPr>
                <a:t>ブローカーを使うことが「悪」なのではなく、</a:t>
              </a:r>
              <a:r>
                <a:rPr lang="ja-JP" altLang="en-US" sz="1500" u="sng" kern="100" dirty="0">
                  <a:solidFill>
                    <a:srgbClr val="FF0000"/>
                  </a:solidFill>
                  <a:latin typeface="HGP創英角ｺﾞｼｯｸUB" panose="020B0900000000000000" pitchFamily="50" charset="-128"/>
                  <a:ea typeface="HGP創英角ｺﾞｼｯｸUB" panose="020B0900000000000000" pitchFamily="50" charset="-128"/>
                  <a:cs typeface="Times New Roman"/>
                </a:rPr>
                <a:t>情報の非対称性を利用して消費者を欺く行為が「悪」</a:t>
              </a:r>
              <a:endParaRPr lang="en-US" altLang="ja-JP" sz="1500" u="sng" kern="100" dirty="0">
                <a:solidFill>
                  <a:srgbClr val="FF0000"/>
                </a:solidFill>
                <a:latin typeface="HGP創英角ｺﾞｼｯｸUB" panose="020B0900000000000000" pitchFamily="50" charset="-128"/>
                <a:ea typeface="HGP創英角ｺﾞｼｯｸUB" panose="020B0900000000000000" pitchFamily="50" charset="-128"/>
                <a:cs typeface="Times New Roman"/>
              </a:endParaRPr>
            </a:p>
            <a:p>
              <a:pPr>
                <a:lnSpc>
                  <a:spcPts val="2100"/>
                </a:lnSpc>
              </a:pPr>
              <a:r>
                <a:rPr lang="ja-JP" altLang="en-US" sz="1500" dirty="0">
                  <a:solidFill>
                    <a:prstClr val="black"/>
                  </a:solidFill>
                  <a:latin typeface="HGP創英角ｺﾞｼｯｸUB"/>
                  <a:ea typeface="HGP創英角ｺﾞｼｯｸUB"/>
                </a:rPr>
                <a:t>☞</a:t>
              </a:r>
              <a:r>
                <a:rPr lang="ja-JP" altLang="en-US" sz="1500" kern="100" dirty="0">
                  <a:solidFill>
                    <a:prstClr val="black"/>
                  </a:solidFill>
                  <a:latin typeface="HGP創英角ｺﾞｼｯｸUB" panose="020B0900000000000000" pitchFamily="50" charset="-128"/>
                  <a:ea typeface="HGP創英角ｺﾞｼｯｸUB" panose="020B0900000000000000" pitchFamily="50" charset="-128"/>
                  <a:cs typeface="Times New Roman"/>
                </a:rPr>
                <a:t>ブローカー商法でなくても、以下も</a:t>
              </a:r>
              <a:r>
                <a:rPr lang="ja-JP" altLang="en-US" sz="1500" u="sng" kern="100" dirty="0">
                  <a:solidFill>
                    <a:srgbClr val="FF0000"/>
                  </a:solidFill>
                  <a:latin typeface="HGP創英角ｺﾞｼｯｸUB" panose="020B0900000000000000" pitchFamily="50" charset="-128"/>
                  <a:ea typeface="HGP創英角ｺﾞｼｯｸUB" panose="020B0900000000000000" pitchFamily="50" charset="-128"/>
                  <a:cs typeface="Times New Roman"/>
                </a:rPr>
                <a:t>「情報の非対称性を利用した事業運営を行っている」</a:t>
              </a:r>
              <a:r>
                <a:rPr lang="ja-JP" altLang="en-US" sz="1500" kern="100" dirty="0">
                  <a:solidFill>
                    <a:prstClr val="black"/>
                  </a:solidFill>
                  <a:latin typeface="HGP創英角ｺﾞｼｯｸUB" panose="020B0900000000000000" pitchFamily="50" charset="-128"/>
                  <a:ea typeface="HGP創英角ｺﾞｼｯｸUB" panose="020B0900000000000000" pitchFamily="50" charset="-128"/>
                  <a:cs typeface="Times New Roman"/>
                </a:rPr>
                <a:t>点で</a:t>
              </a:r>
              <a:r>
                <a:rPr lang="ja-JP" altLang="en-US" sz="1500" u="sng" kern="100" dirty="0">
                  <a:solidFill>
                    <a:srgbClr val="FF0000"/>
                  </a:solidFill>
                  <a:latin typeface="HGP創英角ｺﾞｼｯｸUB" panose="020B0900000000000000" pitchFamily="50" charset="-128"/>
                  <a:ea typeface="HGP創英角ｺﾞｼｯｸUB" panose="020B0900000000000000" pitchFamily="50" charset="-128"/>
                  <a:cs typeface="Times New Roman"/>
                </a:rPr>
                <a:t>本質は同じ</a:t>
              </a:r>
              <a:r>
                <a:rPr lang="ja-JP" altLang="en-US" sz="1500" kern="100" dirty="0">
                  <a:solidFill>
                    <a:prstClr val="black"/>
                  </a:solidFill>
                  <a:latin typeface="HGP創英角ｺﾞｼｯｸUB" panose="020B0900000000000000" pitchFamily="50" charset="-128"/>
                  <a:ea typeface="HGP創英角ｺﾞｼｯｸUB" panose="020B0900000000000000" pitchFamily="50" charset="-128"/>
                  <a:cs typeface="Times New Roman"/>
                </a:rPr>
                <a:t>。</a:t>
              </a:r>
              <a:endParaRPr lang="en-US" altLang="ja-JP" sz="1500" kern="100" dirty="0">
                <a:solidFill>
                  <a:srgbClr val="FF0000"/>
                </a:solidFill>
                <a:latin typeface="HGP創英角ｺﾞｼｯｸUB" panose="020B0900000000000000" pitchFamily="50" charset="-128"/>
                <a:ea typeface="HGP創英角ｺﾞｼｯｸUB" panose="020B0900000000000000" pitchFamily="50" charset="-128"/>
                <a:cs typeface="Times New Roman"/>
              </a:endParaRPr>
            </a:p>
          </p:txBody>
        </p:sp>
        <p:sp>
          <p:nvSpPr>
            <p:cNvPr id="9" name="正方形/長方形 8">
              <a:extLst>
                <a:ext uri="{FF2B5EF4-FFF2-40B4-BE49-F238E27FC236}">
                  <a16:creationId xmlns="" xmlns:a16="http://schemas.microsoft.com/office/drawing/2014/main" id="{97CD4673-3D48-439C-B773-10D934B7F894}"/>
                </a:ext>
              </a:extLst>
            </p:cNvPr>
            <p:cNvSpPr/>
            <p:nvPr/>
          </p:nvSpPr>
          <p:spPr>
            <a:xfrm>
              <a:off x="412054" y="5495376"/>
              <a:ext cx="4091291" cy="823302"/>
            </a:xfrm>
            <a:prstGeom prst="rect">
              <a:avLst/>
            </a:prstGeom>
            <a:solidFill>
              <a:srgbClr val="CCFFCC"/>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a:lnSpc>
                  <a:spcPts val="1900"/>
                </a:lnSpc>
              </a:pPr>
              <a:r>
                <a:rPr lang="ja-JP" altLang="en-US" sz="1500" kern="100" dirty="0">
                  <a:solidFill>
                    <a:prstClr val="black"/>
                  </a:solidFill>
                  <a:latin typeface="HGP創英角ｺﾞｼｯｸUB" panose="020B0900000000000000" pitchFamily="50" charset="-128"/>
                  <a:ea typeface="HGP創英角ｺﾞｼｯｸUB" panose="020B0900000000000000" pitchFamily="50" charset="-128"/>
                  <a:cs typeface="Times New Roman"/>
                </a:rPr>
                <a:t>ある地域に進出する時は安い料金で顧客獲得し、</a:t>
              </a:r>
              <a:endParaRPr lang="en-US" altLang="ja-JP" sz="1500" kern="100" dirty="0">
                <a:solidFill>
                  <a:prstClr val="black"/>
                </a:solidFill>
                <a:latin typeface="HGP創英角ｺﾞｼｯｸUB" panose="020B0900000000000000" pitchFamily="50" charset="-128"/>
                <a:ea typeface="HGP創英角ｺﾞｼｯｸUB" panose="020B0900000000000000" pitchFamily="50" charset="-128"/>
                <a:cs typeface="Times New Roman"/>
              </a:endParaRPr>
            </a:p>
            <a:p>
              <a:pPr algn="ctr">
                <a:lnSpc>
                  <a:spcPts val="1900"/>
                </a:lnSpc>
              </a:pPr>
              <a:r>
                <a:rPr lang="ja-JP" altLang="en-US" sz="1500" kern="100" dirty="0">
                  <a:solidFill>
                    <a:prstClr val="black"/>
                  </a:solidFill>
                  <a:latin typeface="HGP創英角ｺﾞｼｯｸUB" panose="020B0900000000000000" pitchFamily="50" charset="-128"/>
                  <a:ea typeface="HGP創英角ｺﾞｼｯｸUB" panose="020B0900000000000000" pitchFamily="50" charset="-128"/>
                  <a:cs typeface="Times New Roman"/>
                </a:rPr>
                <a:t>いずれ料金を戻していく</a:t>
              </a:r>
              <a:endParaRPr lang="en-US" altLang="ja-JP" sz="1500" kern="100" dirty="0">
                <a:solidFill>
                  <a:prstClr val="black"/>
                </a:solidFill>
                <a:latin typeface="HGP創英角ｺﾞｼｯｸUB" panose="020B0900000000000000" pitchFamily="50" charset="-128"/>
                <a:ea typeface="HGP創英角ｺﾞｼｯｸUB" panose="020B0900000000000000" pitchFamily="50" charset="-128"/>
                <a:cs typeface="Times New Roman"/>
              </a:endParaRPr>
            </a:p>
            <a:p>
              <a:pPr algn="ctr">
                <a:lnSpc>
                  <a:spcPts val="1900"/>
                </a:lnSpc>
              </a:pPr>
              <a:r>
                <a:rPr lang="ja-JP" altLang="en-US" sz="1500" u="sng" kern="100" dirty="0">
                  <a:solidFill>
                    <a:srgbClr val="FF0000"/>
                  </a:solidFill>
                  <a:latin typeface="HGP創英角ｺﾞｼｯｸUB" panose="020B0900000000000000" pitchFamily="50" charset="-128"/>
                  <a:ea typeface="HGP創英角ｺﾞｼｯｸUB" panose="020B0900000000000000" pitchFamily="50" charset="-128"/>
                  <a:cs typeface="Times New Roman"/>
                </a:rPr>
                <a:t>事業者の需要開拓手法</a:t>
              </a:r>
              <a:endParaRPr lang="en-US" altLang="ja-JP" sz="1500" u="sng" kern="100" dirty="0">
                <a:solidFill>
                  <a:srgbClr val="FF0000"/>
                </a:solidFill>
                <a:latin typeface="HGP創英角ｺﾞｼｯｸUB" panose="020B0900000000000000" pitchFamily="50" charset="-128"/>
                <a:ea typeface="HGP創英角ｺﾞｼｯｸUB" panose="020B0900000000000000" pitchFamily="50" charset="-128"/>
                <a:cs typeface="Times New Roman"/>
              </a:endParaRPr>
            </a:p>
          </p:txBody>
        </p:sp>
        <p:sp>
          <p:nvSpPr>
            <p:cNvPr id="10" name="正方形/長方形 9">
              <a:extLst>
                <a:ext uri="{FF2B5EF4-FFF2-40B4-BE49-F238E27FC236}">
                  <a16:creationId xmlns="" xmlns:a16="http://schemas.microsoft.com/office/drawing/2014/main" id="{5CCDCF3D-22F0-40BC-B458-B09D48CBEEDA}"/>
                </a:ext>
              </a:extLst>
            </p:cNvPr>
            <p:cNvSpPr/>
            <p:nvPr/>
          </p:nvSpPr>
          <p:spPr>
            <a:xfrm>
              <a:off x="4619419" y="5495376"/>
              <a:ext cx="4351377" cy="823302"/>
            </a:xfrm>
            <a:prstGeom prst="rect">
              <a:avLst/>
            </a:prstGeom>
            <a:solidFill>
              <a:srgbClr val="CCFFCC"/>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a:lnSpc>
                  <a:spcPts val="1900"/>
                </a:lnSpc>
              </a:pPr>
              <a:r>
                <a:rPr lang="ja-JP" altLang="en-US" sz="1500" kern="100" dirty="0">
                  <a:solidFill>
                    <a:prstClr val="black"/>
                  </a:solidFill>
                  <a:latin typeface="HGP創英角ｺﾞｼｯｸUB" panose="020B0900000000000000" pitchFamily="50" charset="-128"/>
                  <a:ea typeface="HGP創英角ｺﾞｼｯｸUB" panose="020B0900000000000000" pitchFamily="50" charset="-128"/>
                  <a:cs typeface="Times New Roman"/>
                </a:rPr>
                <a:t>「自分の顧客から求められたこともないので、</a:t>
              </a:r>
              <a:endParaRPr lang="en-US" altLang="ja-JP" sz="1500" kern="100" dirty="0">
                <a:solidFill>
                  <a:prstClr val="black"/>
                </a:solidFill>
                <a:latin typeface="HGP創英角ｺﾞｼｯｸUB" panose="020B0900000000000000" pitchFamily="50" charset="-128"/>
                <a:ea typeface="HGP創英角ｺﾞｼｯｸUB" panose="020B0900000000000000" pitchFamily="50" charset="-128"/>
                <a:cs typeface="Times New Roman"/>
              </a:endParaRPr>
            </a:p>
            <a:p>
              <a:pPr algn="ctr">
                <a:lnSpc>
                  <a:spcPts val="1900"/>
                </a:lnSpc>
              </a:pPr>
              <a:r>
                <a:rPr lang="ja-JP" altLang="en-US" sz="1500" kern="100" dirty="0">
                  <a:solidFill>
                    <a:prstClr val="black"/>
                  </a:solidFill>
                  <a:latin typeface="HGP創英角ｺﾞｼｯｸUB" panose="020B0900000000000000" pitchFamily="50" charset="-128"/>
                  <a:ea typeface="HGP創英角ｺﾞｼｯｸUB" panose="020B0900000000000000" pitchFamily="50" charset="-128"/>
                  <a:cs typeface="Times New Roman"/>
                </a:rPr>
                <a:t>料金や契約の詳細を知らしめる必要がない」とする</a:t>
              </a:r>
              <a:endParaRPr lang="en-US" altLang="ja-JP" sz="1500" kern="100" dirty="0">
                <a:solidFill>
                  <a:prstClr val="black"/>
                </a:solidFill>
                <a:latin typeface="HGP創英角ｺﾞｼｯｸUB" panose="020B0900000000000000" pitchFamily="50" charset="-128"/>
                <a:ea typeface="HGP創英角ｺﾞｼｯｸUB" panose="020B0900000000000000" pitchFamily="50" charset="-128"/>
                <a:cs typeface="Times New Roman"/>
              </a:endParaRPr>
            </a:p>
            <a:p>
              <a:pPr algn="ctr">
                <a:lnSpc>
                  <a:spcPts val="1900"/>
                </a:lnSpc>
              </a:pPr>
              <a:r>
                <a:rPr lang="ja-JP" altLang="en-US" sz="1500" u="sng" kern="100" dirty="0">
                  <a:solidFill>
                    <a:srgbClr val="FF0000"/>
                  </a:solidFill>
                  <a:latin typeface="HGP創英角ｺﾞｼｯｸUB" panose="020B0900000000000000" pitchFamily="50" charset="-128"/>
                  <a:ea typeface="HGP創英角ｺﾞｼｯｸUB" panose="020B0900000000000000" pitchFamily="50" charset="-128"/>
                  <a:cs typeface="Times New Roman"/>
                </a:rPr>
                <a:t>事業者の考え方</a:t>
              </a:r>
              <a:endParaRPr lang="ja-JP" altLang="en-US" dirty="0">
                <a:solidFill>
                  <a:srgbClr val="FF0000"/>
                </a:solidFill>
              </a:endParaRPr>
            </a:p>
          </p:txBody>
        </p:sp>
      </p:grpSp>
      <p:sp>
        <p:nvSpPr>
          <p:cNvPr id="11" name="テキスト ボックス 10">
            <a:extLst>
              <a:ext uri="{FF2B5EF4-FFF2-40B4-BE49-F238E27FC236}">
                <a16:creationId xmlns="" xmlns:a16="http://schemas.microsoft.com/office/drawing/2014/main" id="{21EE1377-149E-4D8F-8C03-3EB24E3AF470}"/>
              </a:ext>
            </a:extLst>
          </p:cNvPr>
          <p:cNvSpPr txBox="1"/>
          <p:nvPr/>
        </p:nvSpPr>
        <p:spPr>
          <a:xfrm>
            <a:off x="292000" y="4559337"/>
            <a:ext cx="8600480" cy="682238"/>
          </a:xfrm>
          <a:prstGeom prst="rect">
            <a:avLst/>
          </a:prstGeom>
          <a:noFill/>
        </p:spPr>
        <p:txBody>
          <a:bodyPr wrap="square" rtlCol="0">
            <a:spAutoFit/>
          </a:bodyPr>
          <a:lstStyle/>
          <a:p>
            <a:pPr algn="ctr">
              <a:lnSpc>
                <a:spcPts val="2300"/>
              </a:lnSpc>
            </a:pPr>
            <a:r>
              <a:rPr lang="ja-JP" altLang="en-US" sz="1700" dirty="0">
                <a:solidFill>
                  <a:prstClr val="black"/>
                </a:solidFill>
                <a:latin typeface="HGP創英角ｺﾞｼｯｸUB" panose="020B0900000000000000" pitchFamily="50" charset="-128"/>
                <a:ea typeface="HGP創英角ｺﾞｼｯｸUB" panose="020B0900000000000000" pitchFamily="50" charset="-128"/>
              </a:rPr>
              <a:t>ＬＰガス業界における事業者主導のスイッチングが</a:t>
            </a:r>
            <a:r>
              <a:rPr lang="ja-JP" altLang="en-US" sz="1700" u="sng" dirty="0">
                <a:solidFill>
                  <a:srgbClr val="CC3399"/>
                </a:solidFill>
                <a:latin typeface="HGP創英角ｺﾞｼｯｸUB" panose="020B0900000000000000" pitchFamily="50" charset="-128"/>
                <a:ea typeface="HGP創英角ｺﾞｼｯｸUB" panose="020B0900000000000000" pitchFamily="50" charset="-128"/>
              </a:rPr>
              <a:t>公明正大でない原因</a:t>
            </a:r>
            <a:r>
              <a:rPr lang="ja-JP" altLang="en-US" sz="1700" dirty="0">
                <a:solidFill>
                  <a:prstClr val="black"/>
                </a:solidFill>
                <a:latin typeface="HGP創英角ｺﾞｼｯｸUB" panose="020B0900000000000000" pitchFamily="50" charset="-128"/>
                <a:ea typeface="HGP創英角ｺﾞｼｯｸUB" panose="020B0900000000000000" pitchFamily="50" charset="-128"/>
              </a:rPr>
              <a:t>は、</a:t>
            </a:r>
            <a:endParaRPr lang="en-US" altLang="ja-JP" sz="1700" dirty="0">
              <a:solidFill>
                <a:prstClr val="black"/>
              </a:solidFill>
              <a:latin typeface="HGP創英角ｺﾞｼｯｸUB" panose="020B0900000000000000" pitchFamily="50" charset="-128"/>
              <a:ea typeface="HGP創英角ｺﾞｼｯｸUB" panose="020B0900000000000000" pitchFamily="50" charset="-128"/>
            </a:endParaRPr>
          </a:p>
          <a:p>
            <a:pPr algn="ctr">
              <a:lnSpc>
                <a:spcPts val="2300"/>
              </a:lnSpc>
            </a:pPr>
            <a:r>
              <a:rPr lang="ja-JP" altLang="en-US" sz="1700" u="sng" kern="100" dirty="0">
                <a:solidFill>
                  <a:srgbClr val="FF0000"/>
                </a:solidFill>
                <a:latin typeface="HGP創英角ｺﾞｼｯｸUB" panose="020B0900000000000000" pitchFamily="50" charset="-128"/>
                <a:ea typeface="HGP創英角ｺﾞｼｯｸUB" panose="020B0900000000000000" pitchFamily="50" charset="-128"/>
                <a:cs typeface="Times New Roman"/>
              </a:rPr>
              <a:t>「情報の非対称性が解消されないままスイッチング競争がされていること」 </a:t>
            </a:r>
            <a:r>
              <a:rPr lang="ja-JP" altLang="en-US" sz="1700" kern="100" dirty="0">
                <a:solidFill>
                  <a:prstClr val="black"/>
                </a:solidFill>
                <a:latin typeface="HGP創英角ｺﾞｼｯｸUB" panose="020B0900000000000000" pitchFamily="50" charset="-128"/>
                <a:ea typeface="HGP創英角ｺﾞｼｯｸUB" panose="020B0900000000000000" pitchFamily="50" charset="-128"/>
                <a:cs typeface="Times New Roman"/>
              </a:rPr>
              <a:t>にある！</a:t>
            </a:r>
            <a:endParaRPr lang="ja-JP" altLang="en-US" sz="17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12" name="正方形/長方形 11">
            <a:extLst>
              <a:ext uri="{FF2B5EF4-FFF2-40B4-BE49-F238E27FC236}">
                <a16:creationId xmlns="" xmlns:a16="http://schemas.microsoft.com/office/drawing/2014/main" id="{6F1DA749-61D8-4DED-9D0A-D76239DD412E}"/>
              </a:ext>
            </a:extLst>
          </p:cNvPr>
          <p:cNvSpPr/>
          <p:nvPr/>
        </p:nvSpPr>
        <p:spPr>
          <a:xfrm>
            <a:off x="219868" y="5490403"/>
            <a:ext cx="8672612" cy="664926"/>
          </a:xfrm>
          <a:prstGeom prst="rect">
            <a:avLst/>
          </a:prstGeom>
        </p:spPr>
        <p:txBody>
          <a:bodyPr wrap="square">
            <a:spAutoFit/>
          </a:bodyPr>
          <a:lstStyle/>
          <a:p>
            <a:pPr algn="ctr">
              <a:lnSpc>
                <a:spcPts val="2300"/>
              </a:lnSpc>
            </a:pPr>
            <a:r>
              <a:rPr lang="ja-JP" altLang="en-US" sz="1700" u="sng" dirty="0">
                <a:solidFill>
                  <a:srgbClr val="FF0000"/>
                </a:solidFill>
                <a:latin typeface="HGP創英角ｺﾞｼｯｸUB" pitchFamily="50" charset="-128"/>
                <a:ea typeface="HGP創英角ｺﾞｼｯｸUB" pitchFamily="50" charset="-128"/>
              </a:rPr>
              <a:t>お客さまから選ばれるための透明で公正なスイッチング環境</a:t>
            </a:r>
            <a:r>
              <a:rPr lang="ja-JP" altLang="en-US" sz="1700" dirty="0">
                <a:solidFill>
                  <a:prstClr val="black"/>
                </a:solidFill>
                <a:latin typeface="HGP創英角ｺﾞｼｯｸUB" pitchFamily="50" charset="-128"/>
                <a:ea typeface="HGP創英角ｺﾞｼｯｸUB" pitchFamily="50" charset="-128"/>
              </a:rPr>
              <a:t>が整備されないと、</a:t>
            </a:r>
            <a:endParaRPr lang="en-US" altLang="ja-JP" sz="1700" dirty="0">
              <a:solidFill>
                <a:prstClr val="black"/>
              </a:solidFill>
              <a:latin typeface="HGP創英角ｺﾞｼｯｸUB" pitchFamily="50" charset="-128"/>
              <a:ea typeface="HGP創英角ｺﾞｼｯｸUB" pitchFamily="50" charset="-128"/>
            </a:endParaRPr>
          </a:p>
          <a:p>
            <a:pPr algn="ctr">
              <a:lnSpc>
                <a:spcPts val="2300"/>
              </a:lnSpc>
            </a:pPr>
            <a:r>
              <a:rPr lang="ja-JP" altLang="en-US" sz="1700" dirty="0">
                <a:solidFill>
                  <a:prstClr val="black"/>
                </a:solidFill>
                <a:latin typeface="HGP創英角ｺﾞｼｯｸUB" pitchFamily="50" charset="-128"/>
                <a:ea typeface="HGP創英角ｺﾞｼｯｸUB" pitchFamily="50" charset="-128"/>
              </a:rPr>
              <a:t>多くの事業者は生き残れる可能性が</a:t>
            </a:r>
            <a:r>
              <a:rPr lang="ja-JP" altLang="en-US" sz="1700" dirty="0">
                <a:solidFill>
                  <a:srgbClr val="FF0000"/>
                </a:solidFill>
                <a:latin typeface="HGP創英角ｺﾞｼｯｸUB" pitchFamily="50" charset="-128"/>
                <a:ea typeface="HGP創英角ｺﾞｼｯｸUB" pitchFamily="50" charset="-128"/>
              </a:rPr>
              <a:t>低くなる</a:t>
            </a:r>
            <a:endParaRPr lang="ja-JP" altLang="en-US" sz="1700" dirty="0">
              <a:solidFill>
                <a:srgbClr val="FF0000"/>
              </a:solidFill>
            </a:endParaRPr>
          </a:p>
        </p:txBody>
      </p:sp>
      <p:sp>
        <p:nvSpPr>
          <p:cNvPr id="13" name="矢印: 下 12">
            <a:extLst>
              <a:ext uri="{FF2B5EF4-FFF2-40B4-BE49-F238E27FC236}">
                <a16:creationId xmlns="" xmlns:a16="http://schemas.microsoft.com/office/drawing/2014/main" id="{8C1256F9-EC16-47F6-9F5B-FD11A7E9493E}"/>
              </a:ext>
            </a:extLst>
          </p:cNvPr>
          <p:cNvSpPr/>
          <p:nvPr/>
        </p:nvSpPr>
        <p:spPr>
          <a:xfrm>
            <a:off x="4247964" y="5241575"/>
            <a:ext cx="432048" cy="21602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矢印: 下 13">
            <a:extLst>
              <a:ext uri="{FF2B5EF4-FFF2-40B4-BE49-F238E27FC236}">
                <a16:creationId xmlns="" xmlns:a16="http://schemas.microsoft.com/office/drawing/2014/main" id="{7B72937A-01A0-49F7-A17E-B636CD74AAA5}"/>
              </a:ext>
            </a:extLst>
          </p:cNvPr>
          <p:cNvSpPr/>
          <p:nvPr/>
        </p:nvSpPr>
        <p:spPr>
          <a:xfrm>
            <a:off x="4225746" y="6190948"/>
            <a:ext cx="432048" cy="21602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正方形/長方形 14">
            <a:extLst>
              <a:ext uri="{FF2B5EF4-FFF2-40B4-BE49-F238E27FC236}">
                <a16:creationId xmlns="" xmlns:a16="http://schemas.microsoft.com/office/drawing/2014/main" id="{FEAF254C-0C7B-4E9C-ADC6-66D3417B3F0C}"/>
              </a:ext>
            </a:extLst>
          </p:cNvPr>
          <p:cNvSpPr/>
          <p:nvPr/>
        </p:nvSpPr>
        <p:spPr>
          <a:xfrm>
            <a:off x="1" y="6374317"/>
            <a:ext cx="9140440" cy="353943"/>
          </a:xfrm>
          <a:prstGeom prst="rect">
            <a:avLst/>
          </a:prstGeom>
        </p:spPr>
        <p:txBody>
          <a:bodyPr wrap="square">
            <a:spAutoFit/>
          </a:bodyPr>
          <a:lstStyle/>
          <a:p>
            <a:pPr algn="ctr"/>
            <a:r>
              <a:rPr lang="ja-JP" altLang="en-US" sz="1700" u="sng" dirty="0">
                <a:solidFill>
                  <a:srgbClr val="008000"/>
                </a:solidFill>
                <a:latin typeface="HGP創英角ｺﾞｼｯｸUB" pitchFamily="50" charset="-128"/>
                <a:ea typeface="HGP創英角ｺﾞｼｯｸUB" pitchFamily="50" charset="-128"/>
              </a:rPr>
              <a:t>ＬＰガスにおけるスイッチングを</a:t>
            </a:r>
            <a:r>
              <a:rPr lang="ja-JP" altLang="en-US" sz="1700" u="sng" dirty="0">
                <a:solidFill>
                  <a:srgbClr val="002060"/>
                </a:solidFill>
                <a:latin typeface="HGP創英角ｺﾞｼｯｸUB" pitchFamily="50" charset="-128"/>
                <a:ea typeface="HGP創英角ｺﾞｼｯｸUB" pitchFamily="50" charset="-128"/>
              </a:rPr>
              <a:t> </a:t>
            </a:r>
            <a:r>
              <a:rPr lang="ja-JP" altLang="en-US" sz="1700" u="sng" dirty="0">
                <a:solidFill>
                  <a:srgbClr val="EB21D3"/>
                </a:solidFill>
                <a:latin typeface="HGP創英角ｺﾞｼｯｸUB" pitchFamily="50" charset="-128"/>
                <a:ea typeface="HGP創英角ｺﾞｼｯｸUB" pitchFamily="50" charset="-128"/>
              </a:rPr>
              <a:t>望ましいもの </a:t>
            </a:r>
            <a:r>
              <a:rPr lang="ja-JP" altLang="en-US" sz="1700" u="sng" dirty="0">
                <a:solidFill>
                  <a:srgbClr val="008000"/>
                </a:solidFill>
                <a:latin typeface="HGP創英角ｺﾞｼｯｸUB" pitchFamily="50" charset="-128"/>
                <a:ea typeface="HGP創英角ｺﾞｼｯｸUB" pitchFamily="50" charset="-128"/>
              </a:rPr>
              <a:t>にするためにはどうしたらよいか？</a:t>
            </a:r>
            <a:endParaRPr lang="ja-JP" altLang="en-US" sz="1700" dirty="0">
              <a:solidFill>
                <a:srgbClr val="008000"/>
              </a:solidFill>
            </a:endParaRPr>
          </a:p>
        </p:txBody>
      </p:sp>
      <p:sp>
        <p:nvSpPr>
          <p:cNvPr id="16" name="スライド番号プレースホルダー 6"/>
          <p:cNvSpPr>
            <a:spLocks noGrp="1"/>
          </p:cNvSpPr>
          <p:nvPr>
            <p:ph type="sldNum" sz="quarter" idx="12"/>
          </p:nvPr>
        </p:nvSpPr>
        <p:spPr>
          <a:xfrm>
            <a:off x="7010400" y="6504600"/>
            <a:ext cx="2133600" cy="365125"/>
          </a:xfrm>
        </p:spPr>
        <p:txBody>
          <a:bodyPr/>
          <a:lstStyle/>
          <a:p>
            <a:fld id="{2D3C8E6B-077E-4A71-BE22-186BAE43F08F}" type="slidenum">
              <a:rPr lang="ja-JP" altLang="en-US" sz="1400">
                <a:solidFill>
                  <a:prstClr val="black"/>
                </a:solidFill>
                <a:latin typeface="HGP創英角ｺﾞｼｯｸUB" panose="020B0900000000000000" pitchFamily="50" charset="-128"/>
                <a:ea typeface="HGP創英角ｺﾞｼｯｸUB" panose="020B0900000000000000" pitchFamily="50" charset="-128"/>
              </a:rPr>
              <a:pPr/>
              <a:t>18</a:t>
            </a:fld>
            <a:endParaRPr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4068660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02">
            <a:extLst>
              <a:ext uri="{FF2B5EF4-FFF2-40B4-BE49-F238E27FC236}">
                <a16:creationId xmlns="" xmlns:a16="http://schemas.microsoft.com/office/drawing/2014/main" id="{D5EE7832-D77E-4AEE-A5C6-83B6F68C1F07}"/>
              </a:ext>
            </a:extLst>
          </p:cNvPr>
          <p:cNvSpPr txBox="1">
            <a:spLocks noChangeArrowheads="1"/>
          </p:cNvSpPr>
          <p:nvPr/>
        </p:nvSpPr>
        <p:spPr bwMode="auto">
          <a:xfrm>
            <a:off x="214313" y="115888"/>
            <a:ext cx="8750300" cy="369332"/>
          </a:xfrm>
          <a:prstGeom prst="rect">
            <a:avLst/>
          </a:prstGeom>
          <a:gradFill rotWithShape="1">
            <a:gsLst>
              <a:gs pos="0">
                <a:srgbClr val="FFFF00"/>
              </a:gs>
              <a:gs pos="50000">
                <a:srgbClr val="FFFFFF"/>
              </a:gs>
              <a:gs pos="100000">
                <a:srgbClr val="FFFF00"/>
              </a:gs>
            </a:gsLst>
            <a:lin ang="5400000" scaled="1"/>
          </a:gradFill>
          <a:ln w="9525">
            <a:noFill/>
            <a:miter lim="800000"/>
            <a:headEnd/>
            <a:tailEnd/>
          </a:ln>
        </p:spPr>
        <p:txBody>
          <a:bodyPr>
            <a:spAutoFit/>
          </a:bodyPr>
          <a:lstStyle/>
          <a:p>
            <a:pPr algn="ctr">
              <a:defRPr/>
            </a:pPr>
            <a:r>
              <a:rPr lang="ja-JP" altLang="en-US" dirty="0">
                <a:solidFill>
                  <a:prstClr val="black"/>
                </a:solidFill>
                <a:latin typeface="HGP創英角ｺﾞｼｯｸUB" pitchFamily="50" charset="-128"/>
                <a:ea typeface="HGP創英角ｺﾞｼｯｸUB" pitchFamily="50" charset="-128"/>
              </a:rPr>
              <a:t>自社が率先して望ましいスイッチング環境の整備をする　③</a:t>
            </a:r>
          </a:p>
        </p:txBody>
      </p:sp>
      <p:grpSp>
        <p:nvGrpSpPr>
          <p:cNvPr id="3" name="グループ化 2">
            <a:extLst>
              <a:ext uri="{FF2B5EF4-FFF2-40B4-BE49-F238E27FC236}">
                <a16:creationId xmlns="" xmlns:a16="http://schemas.microsoft.com/office/drawing/2014/main" id="{BB523B91-7009-4006-80D9-A18D9CE1FCD1}"/>
              </a:ext>
            </a:extLst>
          </p:cNvPr>
          <p:cNvGrpSpPr/>
          <p:nvPr/>
        </p:nvGrpSpPr>
        <p:grpSpPr>
          <a:xfrm>
            <a:off x="157738" y="608018"/>
            <a:ext cx="8836855" cy="5115723"/>
            <a:chOff x="186086" y="1074750"/>
            <a:chExt cx="8836855" cy="5115723"/>
          </a:xfrm>
        </p:grpSpPr>
        <p:grpSp>
          <p:nvGrpSpPr>
            <p:cNvPr id="4" name="グループ化 3">
              <a:extLst>
                <a:ext uri="{FF2B5EF4-FFF2-40B4-BE49-F238E27FC236}">
                  <a16:creationId xmlns="" xmlns:a16="http://schemas.microsoft.com/office/drawing/2014/main" id="{29EDDDE7-8F13-4CC4-9F0A-F6447F3DC29A}"/>
                </a:ext>
              </a:extLst>
            </p:cNvPr>
            <p:cNvGrpSpPr/>
            <p:nvPr/>
          </p:nvGrpSpPr>
          <p:grpSpPr>
            <a:xfrm>
              <a:off x="234563" y="2408659"/>
              <a:ext cx="7099298" cy="412869"/>
              <a:chOff x="234563" y="2408659"/>
              <a:chExt cx="7099298" cy="412869"/>
            </a:xfrm>
          </p:grpSpPr>
          <p:sp>
            <p:nvSpPr>
              <p:cNvPr id="17" name="テキスト ボックス 16">
                <a:extLst>
                  <a:ext uri="{FF2B5EF4-FFF2-40B4-BE49-F238E27FC236}">
                    <a16:creationId xmlns="" xmlns:a16="http://schemas.microsoft.com/office/drawing/2014/main" id="{5A80551C-6790-47F9-90A4-D2D55E8B96ED}"/>
                  </a:ext>
                </a:extLst>
              </p:cNvPr>
              <p:cNvSpPr txBox="1"/>
              <p:nvPr/>
            </p:nvSpPr>
            <p:spPr>
              <a:xfrm>
                <a:off x="234563" y="2408659"/>
                <a:ext cx="2359737" cy="400110"/>
              </a:xfrm>
              <a:prstGeom prst="rect">
                <a:avLst/>
              </a:prstGeom>
              <a:noFill/>
            </p:spPr>
            <p:txBody>
              <a:bodyPr wrap="square" rtlCol="0">
                <a:spAutoFit/>
              </a:bodyPr>
              <a:lstStyle/>
              <a:p>
                <a:r>
                  <a:rPr lang="en-US" altLang="ja-JP" sz="1600" dirty="0">
                    <a:solidFill>
                      <a:prstClr val="black"/>
                    </a:solidFill>
                    <a:latin typeface="HGP創英角ｺﾞｼｯｸUB"/>
                    <a:ea typeface="HGP創英角ｺﾞｼｯｸUB"/>
                  </a:rPr>
                  <a:t>【</a:t>
                </a:r>
                <a:r>
                  <a:rPr lang="ja-JP" altLang="en-US" sz="2000" dirty="0">
                    <a:solidFill>
                      <a:srgbClr val="008000"/>
                    </a:solidFill>
                    <a:latin typeface="HGP創英角ｺﾞｼｯｸUB"/>
                    <a:ea typeface="HGP創英角ｺﾞｼｯｸUB"/>
                  </a:rPr>
                  <a:t>全事業者</a:t>
                </a:r>
                <a:r>
                  <a:rPr lang="ja-JP" altLang="en-US" sz="1600" dirty="0">
                    <a:solidFill>
                      <a:prstClr val="black"/>
                    </a:solidFill>
                    <a:latin typeface="HGP創英角ｺﾞｼｯｸUB"/>
                    <a:ea typeface="HGP創英角ｺﾞｼｯｸUB"/>
                  </a:rPr>
                  <a:t>の役割</a:t>
                </a:r>
                <a:r>
                  <a:rPr lang="en-US" altLang="ja-JP" sz="1600" dirty="0">
                    <a:solidFill>
                      <a:prstClr val="black"/>
                    </a:solidFill>
                    <a:latin typeface="HGP創英角ｺﾞｼｯｸUB"/>
                    <a:ea typeface="HGP創英角ｺﾞｼｯｸUB"/>
                  </a:rPr>
                  <a:t>】</a:t>
                </a:r>
                <a:endParaRPr lang="ja-JP" altLang="en-US" sz="1600" dirty="0">
                  <a:solidFill>
                    <a:prstClr val="black"/>
                  </a:solidFill>
                </a:endParaRPr>
              </a:p>
            </p:txBody>
          </p:sp>
          <p:sp>
            <p:nvSpPr>
              <p:cNvPr id="18" name="テキスト ボックス 17">
                <a:extLst>
                  <a:ext uri="{FF2B5EF4-FFF2-40B4-BE49-F238E27FC236}">
                    <a16:creationId xmlns="" xmlns:a16="http://schemas.microsoft.com/office/drawing/2014/main" id="{23887047-0CFE-41CE-91CB-91FF3342B179}"/>
                  </a:ext>
                </a:extLst>
              </p:cNvPr>
              <p:cNvSpPr txBox="1"/>
              <p:nvPr/>
            </p:nvSpPr>
            <p:spPr>
              <a:xfrm>
                <a:off x="4850403" y="2421418"/>
                <a:ext cx="2483458" cy="400110"/>
              </a:xfrm>
              <a:prstGeom prst="rect">
                <a:avLst/>
              </a:prstGeom>
              <a:noFill/>
            </p:spPr>
            <p:txBody>
              <a:bodyPr wrap="square" rtlCol="0">
                <a:spAutoFit/>
              </a:bodyPr>
              <a:lstStyle/>
              <a:p>
                <a:r>
                  <a:rPr lang="en-US" altLang="ja-JP" sz="1600" dirty="0">
                    <a:solidFill>
                      <a:prstClr val="black"/>
                    </a:solidFill>
                    <a:latin typeface="HGP創英角ｺﾞｼｯｸUB"/>
                    <a:ea typeface="HGP創英角ｺﾞｼｯｸUB"/>
                  </a:rPr>
                  <a:t>【</a:t>
                </a:r>
                <a:r>
                  <a:rPr lang="ja-JP" altLang="en-US" sz="2000" dirty="0">
                    <a:solidFill>
                      <a:srgbClr val="008000"/>
                    </a:solidFill>
                    <a:latin typeface="HGP創英角ｺﾞｼｯｸUB"/>
                    <a:ea typeface="HGP創英角ｺﾞｼｯｸUB"/>
                  </a:rPr>
                  <a:t>大手事業者</a:t>
                </a:r>
                <a:r>
                  <a:rPr lang="ja-JP" altLang="en-US" sz="1600" dirty="0">
                    <a:solidFill>
                      <a:prstClr val="black"/>
                    </a:solidFill>
                    <a:latin typeface="HGP創英角ｺﾞｼｯｸUB"/>
                    <a:ea typeface="HGP創英角ｺﾞｼｯｸUB"/>
                  </a:rPr>
                  <a:t>の役割</a:t>
                </a:r>
                <a:r>
                  <a:rPr lang="en-US" altLang="ja-JP" sz="1600" dirty="0">
                    <a:solidFill>
                      <a:prstClr val="black"/>
                    </a:solidFill>
                    <a:latin typeface="HGP創英角ｺﾞｼｯｸUB"/>
                    <a:ea typeface="HGP創英角ｺﾞｼｯｸUB"/>
                  </a:rPr>
                  <a:t>】</a:t>
                </a:r>
                <a:endParaRPr lang="ja-JP" altLang="en-US" sz="1600" dirty="0">
                  <a:solidFill>
                    <a:prstClr val="black"/>
                  </a:solidFill>
                </a:endParaRPr>
              </a:p>
            </p:txBody>
          </p:sp>
        </p:grpSp>
        <p:sp>
          <p:nvSpPr>
            <p:cNvPr id="5" name="正方形/長方形 4">
              <a:extLst>
                <a:ext uri="{FF2B5EF4-FFF2-40B4-BE49-F238E27FC236}">
                  <a16:creationId xmlns="" xmlns:a16="http://schemas.microsoft.com/office/drawing/2014/main" id="{06BB2F8A-456D-4F81-B652-6FA908561FCA}"/>
                </a:ext>
              </a:extLst>
            </p:cNvPr>
            <p:cNvSpPr/>
            <p:nvPr/>
          </p:nvSpPr>
          <p:spPr>
            <a:xfrm>
              <a:off x="186086" y="1074750"/>
              <a:ext cx="6435985" cy="369332"/>
            </a:xfrm>
            <a:prstGeom prst="rect">
              <a:avLst/>
            </a:prstGeom>
          </p:spPr>
          <p:txBody>
            <a:bodyPr wrap="square">
              <a:spAutoFit/>
            </a:bodyPr>
            <a:lstStyle/>
            <a:p>
              <a:r>
                <a:rPr lang="ja-JP" altLang="en-US" u="sng" dirty="0">
                  <a:solidFill>
                    <a:srgbClr val="0000FF"/>
                  </a:solidFill>
                  <a:latin typeface="HGP創英角ｺﾞｼｯｸUB" pitchFamily="50" charset="-128"/>
                  <a:ea typeface="HGP創英角ｺﾞｼｯｸUB" pitchFamily="50" charset="-128"/>
                </a:rPr>
                <a:t>■ ＬＰガスにおけるスイッチングを </a:t>
              </a:r>
              <a:r>
                <a:rPr lang="ja-JP" altLang="en-US" u="sng" dirty="0">
                  <a:solidFill>
                    <a:srgbClr val="EB21D3"/>
                  </a:solidFill>
                  <a:latin typeface="HGP創英角ｺﾞｼｯｸUB" pitchFamily="50" charset="-128"/>
                  <a:ea typeface="HGP創英角ｺﾞｼｯｸUB" pitchFamily="50" charset="-128"/>
                </a:rPr>
                <a:t>望ましいもの </a:t>
              </a:r>
              <a:r>
                <a:rPr lang="ja-JP" altLang="en-US" u="sng" dirty="0">
                  <a:solidFill>
                    <a:srgbClr val="0000FF"/>
                  </a:solidFill>
                  <a:latin typeface="HGP創英角ｺﾞｼｯｸUB" pitchFamily="50" charset="-128"/>
                  <a:ea typeface="HGP創英角ｺﾞｼｯｸUB" pitchFamily="50" charset="-128"/>
                </a:rPr>
                <a:t>にするためには？</a:t>
              </a:r>
            </a:p>
          </p:txBody>
        </p:sp>
        <p:grpSp>
          <p:nvGrpSpPr>
            <p:cNvPr id="6" name="グループ化 5">
              <a:extLst>
                <a:ext uri="{FF2B5EF4-FFF2-40B4-BE49-F238E27FC236}">
                  <a16:creationId xmlns="" xmlns:a16="http://schemas.microsoft.com/office/drawing/2014/main" id="{5BD7161D-20FF-4278-9204-3537EE2F33A6}"/>
                </a:ext>
              </a:extLst>
            </p:cNvPr>
            <p:cNvGrpSpPr/>
            <p:nvPr/>
          </p:nvGrpSpPr>
          <p:grpSpPr>
            <a:xfrm>
              <a:off x="199434" y="1619130"/>
              <a:ext cx="8823507" cy="4571343"/>
              <a:chOff x="214313" y="4941168"/>
              <a:chExt cx="8823507" cy="4571343"/>
            </a:xfrm>
          </p:grpSpPr>
          <p:sp>
            <p:nvSpPr>
              <p:cNvPr id="9" name="正方形/長方形 8">
                <a:extLst>
                  <a:ext uri="{FF2B5EF4-FFF2-40B4-BE49-F238E27FC236}">
                    <a16:creationId xmlns="" xmlns:a16="http://schemas.microsoft.com/office/drawing/2014/main" id="{28F88D93-048E-4524-B13F-66420300F8FE}"/>
                  </a:ext>
                </a:extLst>
              </p:cNvPr>
              <p:cNvSpPr/>
              <p:nvPr/>
            </p:nvSpPr>
            <p:spPr>
              <a:xfrm>
                <a:off x="214313" y="4941168"/>
                <a:ext cx="4285679" cy="369332"/>
              </a:xfrm>
              <a:prstGeom prst="rect">
                <a:avLst/>
              </a:prstGeom>
              <a:solidFill>
                <a:srgbClr val="CCECFF"/>
              </a:solidFill>
              <a:ln w="34925" cmpd="dbl">
                <a:solidFill>
                  <a:srgbClr val="008000"/>
                </a:solidFill>
              </a:ln>
            </p:spPr>
            <p:txBody>
              <a:bodyPr wrap="square">
                <a:spAutoFit/>
              </a:bodyPr>
              <a:lstStyle/>
              <a:p>
                <a:r>
                  <a:rPr lang="ja-JP" altLang="en-US" sz="1700" dirty="0">
                    <a:solidFill>
                      <a:prstClr val="black"/>
                    </a:solidFill>
                    <a:latin typeface="HGP創英角ｺﾞｼｯｸUB" panose="020B0900000000000000" pitchFamily="50" charset="-128"/>
                    <a:ea typeface="HGP創英角ｺﾞｼｯｸUB" panose="020B0900000000000000" pitchFamily="50" charset="-128"/>
                  </a:rPr>
                  <a:t>１．消費者主導のスイッチングを</a:t>
                </a:r>
                <a:r>
                  <a:rPr lang="ja-JP" altLang="en-US" dirty="0">
                    <a:solidFill>
                      <a:srgbClr val="FF0000"/>
                    </a:solidFill>
                    <a:latin typeface="HGP創英角ｺﾞｼｯｸUB" panose="020B0900000000000000" pitchFamily="50" charset="-128"/>
                    <a:ea typeface="HGP創英角ｺﾞｼｯｸUB" panose="020B0900000000000000" pitchFamily="50" charset="-128"/>
                  </a:rPr>
                  <a:t>活性化</a:t>
                </a:r>
                <a:r>
                  <a:rPr lang="ja-JP" altLang="en-US" sz="1700" dirty="0">
                    <a:solidFill>
                      <a:prstClr val="black"/>
                    </a:solidFill>
                    <a:latin typeface="HGP創英角ｺﾞｼｯｸUB" panose="020B0900000000000000" pitchFamily="50" charset="-128"/>
                    <a:ea typeface="HGP創英角ｺﾞｼｯｸUB" panose="020B0900000000000000" pitchFamily="50" charset="-128"/>
                  </a:rPr>
                  <a:t>させる</a:t>
                </a:r>
              </a:p>
            </p:txBody>
          </p:sp>
          <p:sp>
            <p:nvSpPr>
              <p:cNvPr id="10" name="正方形/長方形 9">
                <a:extLst>
                  <a:ext uri="{FF2B5EF4-FFF2-40B4-BE49-F238E27FC236}">
                    <a16:creationId xmlns="" xmlns:a16="http://schemas.microsoft.com/office/drawing/2014/main" id="{7699EE52-4477-40C6-B998-9EF3A75D1786}"/>
                  </a:ext>
                </a:extLst>
              </p:cNvPr>
              <p:cNvSpPr/>
              <p:nvPr/>
            </p:nvSpPr>
            <p:spPr>
              <a:xfrm>
                <a:off x="4740136" y="4941168"/>
                <a:ext cx="4297684" cy="369332"/>
              </a:xfrm>
              <a:prstGeom prst="rect">
                <a:avLst/>
              </a:prstGeom>
              <a:solidFill>
                <a:srgbClr val="CCECFF"/>
              </a:solidFill>
              <a:ln w="34925" cmpd="dbl">
                <a:solidFill>
                  <a:srgbClr val="008000"/>
                </a:solidFill>
              </a:ln>
            </p:spPr>
            <p:txBody>
              <a:bodyPr wrap="square">
                <a:spAutoFit/>
              </a:bodyPr>
              <a:lstStyle/>
              <a:p>
                <a:r>
                  <a:rPr lang="ja-JP" altLang="en-US" sz="1700" dirty="0">
                    <a:solidFill>
                      <a:prstClr val="black"/>
                    </a:solidFill>
                    <a:latin typeface="HGP創英角ｺﾞｼｯｸUB" panose="020B0900000000000000" pitchFamily="50" charset="-128"/>
                    <a:ea typeface="HGP創英角ｺﾞｼｯｸUB" panose="020B0900000000000000" pitchFamily="50" charset="-128"/>
                  </a:rPr>
                  <a:t>２．事業者主導のスイッチング</a:t>
                </a:r>
                <a:r>
                  <a:rPr lang="ja-JP" altLang="en-US" sz="1700" dirty="0" smtClean="0">
                    <a:solidFill>
                      <a:prstClr val="black"/>
                    </a:solidFill>
                    <a:latin typeface="HGP創英角ｺﾞｼｯｸUB" panose="020B0900000000000000" pitchFamily="50" charset="-128"/>
                    <a:ea typeface="HGP創英角ｺﾞｼｯｸUB" panose="020B0900000000000000" pitchFamily="50" charset="-128"/>
                  </a:rPr>
                  <a:t>を</a:t>
                </a:r>
                <a:r>
                  <a:rPr lang="ja-JP" altLang="en-US" dirty="0" smtClean="0">
                    <a:solidFill>
                      <a:srgbClr val="FF0000"/>
                    </a:solidFill>
                    <a:latin typeface="HGP創英角ｺﾞｼｯｸUB" panose="020B0900000000000000" pitchFamily="50" charset="-128"/>
                    <a:ea typeface="HGP創英角ｺﾞｼｯｸUB" panose="020B0900000000000000" pitchFamily="50" charset="-128"/>
                  </a:rPr>
                  <a:t>正常化</a:t>
                </a:r>
                <a:r>
                  <a:rPr lang="ja-JP" altLang="en-US" sz="1700" dirty="0" smtClean="0">
                    <a:solidFill>
                      <a:prstClr val="black"/>
                    </a:solidFill>
                    <a:latin typeface="HGP創英角ｺﾞｼｯｸUB" panose="020B0900000000000000" pitchFamily="50" charset="-128"/>
                    <a:ea typeface="HGP創英角ｺﾞｼｯｸUB" panose="020B0900000000000000" pitchFamily="50" charset="-128"/>
                  </a:rPr>
                  <a:t>させる</a:t>
                </a:r>
                <a:endParaRPr lang="ja-JP" altLang="en-US" sz="17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11" name="正方形/長方形 10">
                <a:extLst>
                  <a:ext uri="{FF2B5EF4-FFF2-40B4-BE49-F238E27FC236}">
                    <a16:creationId xmlns="" xmlns:a16="http://schemas.microsoft.com/office/drawing/2014/main" id="{42B77F39-7C4E-4B97-91E3-CE9921C5EB22}"/>
                  </a:ext>
                </a:extLst>
              </p:cNvPr>
              <p:cNvSpPr/>
              <p:nvPr/>
            </p:nvSpPr>
            <p:spPr>
              <a:xfrm>
                <a:off x="363101" y="6155360"/>
                <a:ext cx="4285679" cy="1220847"/>
              </a:xfrm>
              <a:prstGeom prst="rect">
                <a:avLst/>
              </a:prstGeom>
              <a:solidFill>
                <a:srgbClr val="FFFFCC"/>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a:lnSpc>
                    <a:spcPts val="2200"/>
                  </a:lnSpc>
                </a:pPr>
                <a:r>
                  <a:rPr lang="ja-JP" altLang="en-US" sz="1500" u="sng" dirty="0">
                    <a:solidFill>
                      <a:srgbClr val="FF0000"/>
                    </a:solidFill>
                    <a:latin typeface="HGP創英角ｺﾞｼｯｸUB" panose="020B0900000000000000" pitchFamily="50" charset="-128"/>
                    <a:ea typeface="HGP創英角ｺﾞｼｯｸUB" panose="020B0900000000000000" pitchFamily="50" charset="-128"/>
                  </a:rPr>
                  <a:t>各事業者</a:t>
                </a:r>
                <a:r>
                  <a:rPr lang="ja-JP" altLang="en-US" sz="1500" u="sng" dirty="0">
                    <a:solidFill>
                      <a:prstClr val="black"/>
                    </a:solidFill>
                    <a:latin typeface="HGP創英角ｺﾞｼｯｸUB" panose="020B0900000000000000" pitchFamily="50" charset="-128"/>
                    <a:ea typeface="HGP創英角ｺﾞｼｯｸUB" panose="020B0900000000000000" pitchFamily="50" charset="-128"/>
                  </a:rPr>
                  <a:t>が能動的に</a:t>
                </a:r>
                <a:r>
                  <a:rPr lang="ja-JP" altLang="en-US" sz="1500" u="sng" dirty="0">
                    <a:solidFill>
                      <a:srgbClr val="FF0000"/>
                    </a:solidFill>
                    <a:latin typeface="HGP創英角ｺﾞｼｯｸUB" panose="020B0900000000000000" pitchFamily="50" charset="-128"/>
                    <a:ea typeface="HGP創英角ｺﾞｼｯｸUB" panose="020B0900000000000000" pitchFamily="50" charset="-128"/>
                  </a:rPr>
                  <a:t>自社</a:t>
                </a:r>
                <a:r>
                  <a:rPr lang="ja-JP" altLang="en-US" sz="1500" u="sng" dirty="0">
                    <a:solidFill>
                      <a:prstClr val="black"/>
                    </a:solidFill>
                    <a:latin typeface="HGP創英角ｺﾞｼｯｸUB" panose="020B0900000000000000" pitchFamily="50" charset="-128"/>
                    <a:ea typeface="HGP創英角ｺﾞｼｯｸUB" panose="020B0900000000000000" pitchFamily="50" charset="-128"/>
                  </a:rPr>
                  <a:t>における</a:t>
                </a:r>
                <a:endParaRPr lang="en-US" altLang="ja-JP" sz="1500" u="sng" dirty="0">
                  <a:solidFill>
                    <a:prstClr val="black"/>
                  </a:solidFill>
                  <a:latin typeface="HGP創英角ｺﾞｼｯｸUB" panose="020B0900000000000000" pitchFamily="50" charset="-128"/>
                  <a:ea typeface="HGP創英角ｺﾞｼｯｸUB" panose="020B0900000000000000" pitchFamily="50" charset="-128"/>
                </a:endParaRPr>
              </a:p>
              <a:p>
                <a:pPr algn="ctr">
                  <a:lnSpc>
                    <a:spcPts val="2200"/>
                  </a:lnSpc>
                </a:pPr>
                <a:r>
                  <a:rPr lang="ja-JP" altLang="en-US" sz="1500" u="sng" dirty="0">
                    <a:solidFill>
                      <a:prstClr val="black"/>
                    </a:solidFill>
                    <a:latin typeface="HGP創英角ｺﾞｼｯｸUB" panose="020B0900000000000000" pitchFamily="50" charset="-128"/>
                    <a:ea typeface="HGP創英角ｺﾞｼｯｸUB" panose="020B0900000000000000" pitchFamily="50" charset="-128"/>
                  </a:rPr>
                  <a:t>消費者・事業者間の「情報の非対称性」を</a:t>
                </a:r>
                <a:r>
                  <a:rPr lang="ja-JP" altLang="en-US" sz="1500" u="sng" dirty="0">
                    <a:solidFill>
                      <a:srgbClr val="FF0000"/>
                    </a:solidFill>
                    <a:latin typeface="HGP創英角ｺﾞｼｯｸUB" panose="020B0900000000000000" pitchFamily="50" charset="-128"/>
                    <a:ea typeface="HGP創英角ｺﾞｼｯｸUB" panose="020B0900000000000000" pitchFamily="50" charset="-128"/>
                  </a:rPr>
                  <a:t>解消</a:t>
                </a:r>
                <a:r>
                  <a:rPr lang="ja-JP" altLang="en-US" sz="1500" u="sng" dirty="0">
                    <a:solidFill>
                      <a:prstClr val="black"/>
                    </a:solidFill>
                    <a:latin typeface="HGP創英角ｺﾞｼｯｸUB" panose="020B0900000000000000" pitchFamily="50" charset="-128"/>
                    <a:ea typeface="HGP創英角ｺﾞｼｯｸUB" panose="020B0900000000000000" pitchFamily="50" charset="-128"/>
                  </a:rPr>
                  <a:t>し、</a:t>
                </a:r>
                <a:endParaRPr lang="en-US" altLang="ja-JP" sz="1500" u="sng" dirty="0">
                  <a:solidFill>
                    <a:prstClr val="black"/>
                  </a:solidFill>
                  <a:latin typeface="HGP創英角ｺﾞｼｯｸUB" panose="020B0900000000000000" pitchFamily="50" charset="-128"/>
                  <a:ea typeface="HGP創英角ｺﾞｼｯｸUB" panose="020B0900000000000000" pitchFamily="50" charset="-128"/>
                </a:endParaRPr>
              </a:p>
              <a:p>
                <a:pPr algn="ctr">
                  <a:lnSpc>
                    <a:spcPts val="2200"/>
                  </a:lnSpc>
                </a:pPr>
                <a:r>
                  <a:rPr lang="ja-JP" altLang="en-US" sz="1500" u="sng" dirty="0">
                    <a:solidFill>
                      <a:srgbClr val="FF0000"/>
                    </a:solidFill>
                    <a:latin typeface="HGP創英角ｺﾞｼｯｸUB" panose="020B0900000000000000" pitchFamily="50" charset="-128"/>
                    <a:ea typeface="HGP創英角ｺﾞｼｯｸUB" panose="020B0900000000000000" pitchFamily="50" charset="-128"/>
                  </a:rPr>
                  <a:t>消費者が進んで事業者を選択できる透明な環境</a:t>
                </a:r>
                <a:r>
                  <a:rPr lang="ja-JP" altLang="en-US" sz="1500" u="sng" dirty="0">
                    <a:solidFill>
                      <a:srgbClr val="660033"/>
                    </a:solidFill>
                    <a:latin typeface="HGP創英角ｺﾞｼｯｸUB" panose="020B0900000000000000" pitchFamily="50" charset="-128"/>
                    <a:ea typeface="HGP創英角ｺﾞｼｯｸUB" panose="020B0900000000000000" pitchFamily="50" charset="-128"/>
                  </a:rPr>
                  <a:t>を</a:t>
                </a:r>
                <a:endParaRPr lang="en-US" altLang="ja-JP" sz="1500" u="sng" dirty="0">
                  <a:solidFill>
                    <a:srgbClr val="660033"/>
                  </a:solidFill>
                  <a:latin typeface="HGP創英角ｺﾞｼｯｸUB" panose="020B0900000000000000" pitchFamily="50" charset="-128"/>
                  <a:ea typeface="HGP創英角ｺﾞｼｯｸUB" panose="020B0900000000000000" pitchFamily="50" charset="-128"/>
                </a:endParaRPr>
              </a:p>
              <a:p>
                <a:pPr algn="ctr">
                  <a:lnSpc>
                    <a:spcPts val="2200"/>
                  </a:lnSpc>
                </a:pPr>
                <a:r>
                  <a:rPr lang="ja-JP" altLang="en-US" sz="1500" u="sng" dirty="0">
                    <a:solidFill>
                      <a:prstClr val="black"/>
                    </a:solidFill>
                    <a:latin typeface="HGP創英角ｺﾞｼｯｸUB" panose="020B0900000000000000" pitchFamily="50" charset="-128"/>
                    <a:ea typeface="HGP創英角ｺﾞｼｯｸUB" panose="020B0900000000000000" pitchFamily="50" charset="-128"/>
                  </a:rPr>
                  <a:t>整備する</a:t>
                </a:r>
              </a:p>
            </p:txBody>
          </p:sp>
          <p:sp>
            <p:nvSpPr>
              <p:cNvPr id="12" name="正方形/長方形 11">
                <a:extLst>
                  <a:ext uri="{FF2B5EF4-FFF2-40B4-BE49-F238E27FC236}">
                    <a16:creationId xmlns="" xmlns:a16="http://schemas.microsoft.com/office/drawing/2014/main" id="{6641FD88-1CE1-47AD-AA5A-CEE633ACBAF0}"/>
                  </a:ext>
                </a:extLst>
              </p:cNvPr>
              <p:cNvSpPr/>
              <p:nvPr/>
            </p:nvSpPr>
            <p:spPr>
              <a:xfrm>
                <a:off x="4833609" y="6164691"/>
                <a:ext cx="4033743" cy="1220847"/>
              </a:xfrm>
              <a:prstGeom prst="rect">
                <a:avLst/>
              </a:prstGeom>
              <a:solidFill>
                <a:srgbClr val="FFFFCC"/>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a:lnSpc>
                    <a:spcPts val="2200"/>
                  </a:lnSpc>
                </a:pPr>
                <a:r>
                  <a:rPr lang="ja-JP" altLang="en-US" sz="1500" u="sng" dirty="0">
                    <a:solidFill>
                      <a:prstClr val="black"/>
                    </a:solidFill>
                    <a:latin typeface="HGP創英角ｺﾞｼｯｸUB" panose="020B0900000000000000" pitchFamily="50" charset="-128"/>
                    <a:ea typeface="HGP創英角ｺﾞｼｯｸUB" panose="020B0900000000000000" pitchFamily="50" charset="-128"/>
                  </a:rPr>
                  <a:t>左記の環境整備を</a:t>
                </a:r>
                <a:endParaRPr lang="en-US" altLang="ja-JP" sz="1500" u="sng" dirty="0">
                  <a:solidFill>
                    <a:prstClr val="black"/>
                  </a:solidFill>
                  <a:latin typeface="HGP創英角ｺﾞｼｯｸUB" panose="020B0900000000000000" pitchFamily="50" charset="-128"/>
                  <a:ea typeface="HGP創英角ｺﾞｼｯｸUB" panose="020B0900000000000000" pitchFamily="50" charset="-128"/>
                </a:endParaRPr>
              </a:p>
              <a:p>
                <a:pPr algn="ctr">
                  <a:lnSpc>
                    <a:spcPts val="2200"/>
                  </a:lnSpc>
                </a:pPr>
                <a:r>
                  <a:rPr lang="ja-JP" altLang="en-US" sz="1500" u="sng" dirty="0">
                    <a:solidFill>
                      <a:srgbClr val="FF0000"/>
                    </a:solidFill>
                    <a:latin typeface="HGP創英角ｺﾞｼｯｸUB" panose="020B0900000000000000" pitchFamily="50" charset="-128"/>
                    <a:ea typeface="HGP創英角ｺﾞｼｯｸUB" panose="020B0900000000000000" pitchFamily="50" charset="-128"/>
                  </a:rPr>
                  <a:t>上場企業</a:t>
                </a:r>
                <a:r>
                  <a:rPr lang="ja-JP" altLang="en-US" sz="1500" u="sng" dirty="0">
                    <a:solidFill>
                      <a:prstClr val="black"/>
                    </a:solidFill>
                    <a:latin typeface="HGP創英角ｺﾞｼｯｸUB" panose="020B0900000000000000" pitchFamily="50" charset="-128"/>
                    <a:ea typeface="HGP創英角ｺﾞｼｯｸUB" panose="020B0900000000000000" pitchFamily="50" charset="-128"/>
                  </a:rPr>
                  <a:t>や</a:t>
                </a:r>
                <a:r>
                  <a:rPr lang="ja-JP" altLang="en-US" sz="1500" u="sng" dirty="0">
                    <a:solidFill>
                      <a:srgbClr val="FF0000"/>
                    </a:solidFill>
                    <a:latin typeface="HGP創英角ｺﾞｼｯｸUB" panose="020B0900000000000000" pitchFamily="50" charset="-128"/>
                    <a:ea typeface="HGP創英角ｺﾞｼｯｸUB" panose="020B0900000000000000" pitchFamily="50" charset="-128"/>
                  </a:rPr>
                  <a:t>大手企業</a:t>
                </a:r>
                <a:r>
                  <a:rPr lang="ja-JP" altLang="en-US" sz="1500" u="sng" dirty="0">
                    <a:solidFill>
                      <a:prstClr val="black"/>
                    </a:solidFill>
                    <a:latin typeface="HGP創英角ｺﾞｼｯｸUB" panose="020B0900000000000000" pitchFamily="50" charset="-128"/>
                    <a:ea typeface="HGP創英角ｺﾞｼｯｸUB" panose="020B0900000000000000" pitchFamily="50" charset="-128"/>
                  </a:rPr>
                  <a:t>が</a:t>
                </a:r>
                <a:r>
                  <a:rPr lang="ja-JP" altLang="en-US" sz="1500" u="sng" dirty="0">
                    <a:solidFill>
                      <a:srgbClr val="FF0000"/>
                    </a:solidFill>
                    <a:latin typeface="HGP創英角ｺﾞｼｯｸUB" panose="020B0900000000000000" pitchFamily="50" charset="-128"/>
                    <a:ea typeface="HGP創英角ｺﾞｼｯｸUB" panose="020B0900000000000000" pitchFamily="50" charset="-128"/>
                  </a:rPr>
                  <a:t>率先して</a:t>
                </a:r>
                <a:r>
                  <a:rPr lang="ja-JP" altLang="en-US" sz="1500" u="sng" dirty="0">
                    <a:solidFill>
                      <a:prstClr val="black"/>
                    </a:solidFill>
                    <a:latin typeface="HGP創英角ｺﾞｼｯｸUB" panose="020B0900000000000000" pitchFamily="50" charset="-128"/>
                    <a:ea typeface="HGP創英角ｺﾞｼｯｸUB" panose="020B0900000000000000" pitchFamily="50" charset="-128"/>
                  </a:rPr>
                  <a:t>行い、</a:t>
                </a:r>
                <a:endParaRPr lang="en-US" altLang="ja-JP" sz="1500" u="sng" dirty="0">
                  <a:solidFill>
                    <a:prstClr val="black"/>
                  </a:solidFill>
                  <a:latin typeface="HGP創英角ｺﾞｼｯｸUB" panose="020B0900000000000000" pitchFamily="50" charset="-128"/>
                  <a:ea typeface="HGP創英角ｺﾞｼｯｸUB" panose="020B0900000000000000" pitchFamily="50" charset="-128"/>
                </a:endParaRPr>
              </a:p>
              <a:p>
                <a:pPr algn="ctr">
                  <a:lnSpc>
                    <a:spcPts val="2200"/>
                  </a:lnSpc>
                </a:pPr>
                <a:r>
                  <a:rPr lang="ja-JP" altLang="en-US" sz="1500" u="sng" dirty="0">
                    <a:solidFill>
                      <a:prstClr val="black"/>
                    </a:solidFill>
                    <a:latin typeface="HGP創英角ｺﾞｼｯｸUB" panose="020B0900000000000000" pitchFamily="50" charset="-128"/>
                    <a:ea typeface="HGP創英角ｺﾞｼｯｸUB" panose="020B0900000000000000" pitchFamily="50" charset="-128"/>
                  </a:rPr>
                  <a:t>ＬＰガス業界における料金透明化・取引適正化</a:t>
                </a:r>
                <a:endParaRPr lang="en-US" altLang="ja-JP" sz="1500" u="sng" dirty="0">
                  <a:solidFill>
                    <a:prstClr val="black"/>
                  </a:solidFill>
                  <a:latin typeface="HGP創英角ｺﾞｼｯｸUB" panose="020B0900000000000000" pitchFamily="50" charset="-128"/>
                  <a:ea typeface="HGP創英角ｺﾞｼｯｸUB" panose="020B0900000000000000" pitchFamily="50" charset="-128"/>
                </a:endParaRPr>
              </a:p>
              <a:p>
                <a:pPr algn="ctr">
                  <a:lnSpc>
                    <a:spcPts val="2200"/>
                  </a:lnSpc>
                </a:pPr>
                <a:r>
                  <a:rPr lang="ja-JP" altLang="en-US" sz="1500" u="sng" dirty="0">
                    <a:solidFill>
                      <a:prstClr val="black"/>
                    </a:solidFill>
                    <a:latin typeface="HGP創英角ｺﾞｼｯｸUB" panose="020B0900000000000000" pitchFamily="50" charset="-128"/>
                    <a:ea typeface="HGP創英角ｺﾞｼｯｸUB" panose="020B0900000000000000" pitchFamily="50" charset="-128"/>
                  </a:rPr>
                  <a:t>問題解決の</a:t>
                </a:r>
                <a:r>
                  <a:rPr lang="ja-JP" altLang="en-US" sz="1500" u="sng" dirty="0">
                    <a:solidFill>
                      <a:srgbClr val="FF0000"/>
                    </a:solidFill>
                    <a:latin typeface="HGP創英角ｺﾞｼｯｸUB" panose="020B0900000000000000" pitchFamily="50" charset="-128"/>
                    <a:ea typeface="HGP創英角ｺﾞｼｯｸUB" panose="020B0900000000000000" pitchFamily="50" charset="-128"/>
                  </a:rPr>
                  <a:t>模範</a:t>
                </a:r>
                <a:r>
                  <a:rPr lang="ja-JP" altLang="en-US" sz="1500" u="sng" dirty="0">
                    <a:solidFill>
                      <a:prstClr val="black"/>
                    </a:solidFill>
                    <a:latin typeface="HGP創英角ｺﾞｼｯｸUB" panose="020B0900000000000000" pitchFamily="50" charset="-128"/>
                    <a:ea typeface="HGP創英角ｺﾞｼｯｸUB" panose="020B0900000000000000" pitchFamily="50" charset="-128"/>
                  </a:rPr>
                  <a:t>となる</a:t>
                </a:r>
              </a:p>
            </p:txBody>
          </p:sp>
          <p:sp>
            <p:nvSpPr>
              <p:cNvPr id="13" name="下矢印 14">
                <a:extLst>
                  <a:ext uri="{FF2B5EF4-FFF2-40B4-BE49-F238E27FC236}">
                    <a16:creationId xmlns="" xmlns:a16="http://schemas.microsoft.com/office/drawing/2014/main" id="{F4B2D3C8-9610-4495-B900-A8A467F6D13B}"/>
                  </a:ext>
                </a:extLst>
              </p:cNvPr>
              <p:cNvSpPr/>
              <p:nvPr/>
            </p:nvSpPr>
            <p:spPr>
              <a:xfrm>
                <a:off x="2105124" y="5373216"/>
                <a:ext cx="504056" cy="40969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4" name="正方形/長方形 13">
                <a:extLst>
                  <a:ext uri="{FF2B5EF4-FFF2-40B4-BE49-F238E27FC236}">
                    <a16:creationId xmlns="" xmlns:a16="http://schemas.microsoft.com/office/drawing/2014/main" id="{4D74B3E1-9781-4BBA-B018-22489DC0D6C5}"/>
                  </a:ext>
                </a:extLst>
              </p:cNvPr>
              <p:cNvSpPr/>
              <p:nvPr/>
            </p:nvSpPr>
            <p:spPr>
              <a:xfrm>
                <a:off x="4865282" y="8869386"/>
                <a:ext cx="4002070" cy="643125"/>
              </a:xfrm>
              <a:prstGeom prst="rect">
                <a:avLst/>
              </a:prstGeom>
              <a:solidFill>
                <a:srgbClr val="FFFFCC"/>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a:lnSpc>
                    <a:spcPts val="2250"/>
                  </a:lnSpc>
                </a:pPr>
                <a:r>
                  <a:rPr lang="ja-JP" altLang="en-US" sz="1500" u="sng" dirty="0">
                    <a:solidFill>
                      <a:srgbClr val="FF0000"/>
                    </a:solidFill>
                    <a:latin typeface="HGP創英角ｺﾞｼｯｸUB" panose="020B0900000000000000" pitchFamily="50" charset="-128"/>
                    <a:ea typeface="HGP創英角ｺﾞｼｯｸUB" panose="020B0900000000000000" pitchFamily="50" charset="-128"/>
                  </a:rPr>
                  <a:t>行政</a:t>
                </a:r>
                <a:r>
                  <a:rPr lang="ja-JP" altLang="en-US" sz="1500" u="sng" dirty="0">
                    <a:solidFill>
                      <a:prstClr val="black"/>
                    </a:solidFill>
                    <a:latin typeface="HGP創英角ｺﾞｼｯｸUB" panose="020B0900000000000000" pitchFamily="50" charset="-128"/>
                    <a:ea typeface="HGP創英角ｺﾞｼｯｸUB" panose="020B0900000000000000" pitchFamily="50" charset="-128"/>
                  </a:rPr>
                  <a:t>や</a:t>
                </a:r>
                <a:r>
                  <a:rPr lang="ja-JP" altLang="en-US" sz="1500" u="sng" dirty="0">
                    <a:solidFill>
                      <a:srgbClr val="FF0000"/>
                    </a:solidFill>
                    <a:latin typeface="HGP創英角ｺﾞｼｯｸUB" panose="020B0900000000000000" pitchFamily="50" charset="-128"/>
                    <a:ea typeface="HGP創英角ｺﾞｼｯｸUB" panose="020B0900000000000000" pitchFamily="50" charset="-128"/>
                  </a:rPr>
                  <a:t>消費者団体、投資家・株主、アナリスト</a:t>
                </a:r>
                <a:r>
                  <a:rPr lang="ja-JP" altLang="en-US" sz="1500" u="sng" dirty="0">
                    <a:solidFill>
                      <a:prstClr val="black"/>
                    </a:solidFill>
                    <a:latin typeface="HGP創英角ｺﾞｼｯｸUB" panose="020B0900000000000000" pitchFamily="50" charset="-128"/>
                    <a:ea typeface="HGP創英角ｺﾞｼｯｸUB" panose="020B0900000000000000" pitchFamily="50" charset="-128"/>
                  </a:rPr>
                  <a:t>が</a:t>
                </a:r>
                <a:endParaRPr lang="en-US" altLang="ja-JP" sz="1500" u="sng" dirty="0">
                  <a:solidFill>
                    <a:prstClr val="black"/>
                  </a:solidFill>
                  <a:latin typeface="HGP創英角ｺﾞｼｯｸUB" panose="020B0900000000000000" pitchFamily="50" charset="-128"/>
                  <a:ea typeface="HGP創英角ｺﾞｼｯｸUB" panose="020B0900000000000000" pitchFamily="50" charset="-128"/>
                </a:endParaRPr>
              </a:p>
              <a:p>
                <a:pPr algn="ctr">
                  <a:lnSpc>
                    <a:spcPts val="2250"/>
                  </a:lnSpc>
                </a:pPr>
                <a:r>
                  <a:rPr lang="ja-JP" altLang="en-US" sz="1500" u="sng" dirty="0">
                    <a:solidFill>
                      <a:srgbClr val="FF0000"/>
                    </a:solidFill>
                    <a:latin typeface="HGP創英角ｺﾞｼｯｸUB" panose="020B0900000000000000" pitchFamily="50" charset="-128"/>
                    <a:ea typeface="HGP創英角ｺﾞｼｯｸUB" panose="020B0900000000000000" pitchFamily="50" charset="-128"/>
                  </a:rPr>
                  <a:t>上場企業</a:t>
                </a:r>
                <a:r>
                  <a:rPr lang="ja-JP" altLang="en-US" sz="1500" u="sng" dirty="0">
                    <a:solidFill>
                      <a:prstClr val="black"/>
                    </a:solidFill>
                    <a:latin typeface="HGP創英角ｺﾞｼｯｸUB" panose="020B0900000000000000" pitchFamily="50" charset="-128"/>
                    <a:ea typeface="HGP創英角ｺﾞｼｯｸUB" panose="020B0900000000000000" pitchFamily="50" charset="-128"/>
                  </a:rPr>
                  <a:t>や</a:t>
                </a:r>
                <a:r>
                  <a:rPr lang="ja-JP" altLang="en-US" sz="1500" u="sng" dirty="0">
                    <a:solidFill>
                      <a:srgbClr val="FF0000"/>
                    </a:solidFill>
                    <a:latin typeface="HGP創英角ｺﾞｼｯｸUB" panose="020B0900000000000000" pitchFamily="50" charset="-128"/>
                    <a:ea typeface="HGP創英角ｺﾞｼｯｸUB" panose="020B0900000000000000" pitchFamily="50" charset="-128"/>
                  </a:rPr>
                  <a:t>大手企業</a:t>
                </a:r>
                <a:r>
                  <a:rPr lang="ja-JP" altLang="en-US" sz="1500" u="sng" dirty="0">
                    <a:solidFill>
                      <a:prstClr val="black"/>
                    </a:solidFill>
                    <a:latin typeface="HGP創英角ｺﾞｼｯｸUB" panose="020B0900000000000000" pitchFamily="50" charset="-128"/>
                    <a:ea typeface="HGP創英角ｺﾞｼｯｸUB" panose="020B0900000000000000" pitchFamily="50" charset="-128"/>
                  </a:rPr>
                  <a:t>に模範となるよう</a:t>
                </a:r>
                <a:r>
                  <a:rPr lang="ja-JP" altLang="en-US" sz="1500" u="sng" dirty="0">
                    <a:solidFill>
                      <a:srgbClr val="FF0000"/>
                    </a:solidFill>
                    <a:latin typeface="HGP創英角ｺﾞｼｯｸUB" panose="020B0900000000000000" pitchFamily="50" charset="-128"/>
                    <a:ea typeface="HGP創英角ｺﾞｼｯｸUB" panose="020B0900000000000000" pitchFamily="50" charset="-128"/>
                  </a:rPr>
                  <a:t>求める</a:t>
                </a:r>
              </a:p>
            </p:txBody>
          </p:sp>
          <p:sp>
            <p:nvSpPr>
              <p:cNvPr id="15" name="正方形/長方形 14">
                <a:extLst>
                  <a:ext uri="{FF2B5EF4-FFF2-40B4-BE49-F238E27FC236}">
                    <a16:creationId xmlns="" xmlns:a16="http://schemas.microsoft.com/office/drawing/2014/main" id="{701025FB-61DC-4F4B-A2B0-600BD79E13F9}"/>
                  </a:ext>
                </a:extLst>
              </p:cNvPr>
              <p:cNvSpPr/>
              <p:nvPr/>
            </p:nvSpPr>
            <p:spPr>
              <a:xfrm>
                <a:off x="363101" y="8864439"/>
                <a:ext cx="4285679" cy="620683"/>
              </a:xfrm>
              <a:prstGeom prst="rect">
                <a:avLst/>
              </a:prstGeom>
              <a:solidFill>
                <a:srgbClr val="FFFFCC"/>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a:lnSpc>
                    <a:spcPts val="2200"/>
                  </a:lnSpc>
                </a:pPr>
                <a:r>
                  <a:rPr lang="ja-JP" altLang="en-US" sz="1500" u="sng" dirty="0">
                    <a:solidFill>
                      <a:prstClr val="black"/>
                    </a:solidFill>
                    <a:latin typeface="HGP創英角ｺﾞｼｯｸUB" panose="020B0900000000000000" pitchFamily="50" charset="-128"/>
                    <a:ea typeface="HGP創英角ｺﾞｼｯｸUB" panose="020B0900000000000000" pitchFamily="50" charset="-128"/>
                  </a:rPr>
                  <a:t>消費者自身が</a:t>
                </a:r>
                <a:r>
                  <a:rPr lang="ja-JP" altLang="en-US" sz="1500" u="sng" dirty="0">
                    <a:solidFill>
                      <a:srgbClr val="FF0000"/>
                    </a:solidFill>
                    <a:latin typeface="HGP創英角ｺﾞｼｯｸUB" panose="020B0900000000000000" pitchFamily="50" charset="-128"/>
                    <a:ea typeface="HGP創英角ｺﾞｼｯｸUB" panose="020B0900000000000000" pitchFamily="50" charset="-128"/>
                  </a:rPr>
                  <a:t>目利き力</a:t>
                </a:r>
                <a:r>
                  <a:rPr lang="ja-JP" altLang="en-US" sz="1500" u="sng" dirty="0">
                    <a:solidFill>
                      <a:prstClr val="black"/>
                    </a:solidFill>
                    <a:latin typeface="HGP創英角ｺﾞｼｯｸUB" panose="020B0900000000000000" pitchFamily="50" charset="-128"/>
                    <a:ea typeface="HGP創英角ｺﾞｼｯｸUB" panose="020B0900000000000000" pitchFamily="50" charset="-128"/>
                  </a:rPr>
                  <a:t>を向上させ、</a:t>
                </a:r>
                <a:endParaRPr lang="en-US" altLang="ja-JP" sz="1500" u="sng" dirty="0">
                  <a:solidFill>
                    <a:prstClr val="black"/>
                  </a:solidFill>
                  <a:latin typeface="HGP創英角ｺﾞｼｯｸUB" panose="020B0900000000000000" pitchFamily="50" charset="-128"/>
                  <a:ea typeface="HGP創英角ｺﾞｼｯｸUB" panose="020B0900000000000000" pitchFamily="50" charset="-128"/>
                </a:endParaRPr>
              </a:p>
              <a:p>
                <a:pPr algn="ctr">
                  <a:lnSpc>
                    <a:spcPts val="2200"/>
                  </a:lnSpc>
                </a:pPr>
                <a:r>
                  <a:rPr lang="ja-JP" altLang="en-US" sz="1500" u="sng" dirty="0">
                    <a:solidFill>
                      <a:prstClr val="black"/>
                    </a:solidFill>
                    <a:latin typeface="HGP創英角ｺﾞｼｯｸUB" panose="020B0900000000000000" pitchFamily="50" charset="-128"/>
                    <a:ea typeface="HGP創英角ｺﾞｼｯｸUB" panose="020B0900000000000000" pitchFamily="50" charset="-128"/>
                  </a:rPr>
                  <a:t>努力した事業者を</a:t>
                </a:r>
                <a:r>
                  <a:rPr lang="ja-JP" altLang="en-US" sz="1500" u="sng" dirty="0">
                    <a:solidFill>
                      <a:srgbClr val="FF0000"/>
                    </a:solidFill>
                    <a:latin typeface="HGP創英角ｺﾞｼｯｸUB" panose="020B0900000000000000" pitchFamily="50" charset="-128"/>
                    <a:ea typeface="HGP創英角ｺﾞｼｯｸUB" panose="020B0900000000000000" pitchFamily="50" charset="-128"/>
                  </a:rPr>
                  <a:t>能動的に選択</a:t>
                </a:r>
                <a:r>
                  <a:rPr lang="ja-JP" altLang="en-US" sz="1500" u="sng" dirty="0">
                    <a:solidFill>
                      <a:prstClr val="black"/>
                    </a:solidFill>
                    <a:latin typeface="HGP創英角ｺﾞｼｯｸUB" panose="020B0900000000000000" pitchFamily="50" charset="-128"/>
                    <a:ea typeface="HGP創英角ｺﾞｼｯｸUB" panose="020B0900000000000000" pitchFamily="50" charset="-128"/>
                  </a:rPr>
                  <a:t>する</a:t>
                </a:r>
              </a:p>
            </p:txBody>
          </p:sp>
          <p:sp>
            <p:nvSpPr>
              <p:cNvPr id="16" name="下矢印 26">
                <a:extLst>
                  <a:ext uri="{FF2B5EF4-FFF2-40B4-BE49-F238E27FC236}">
                    <a16:creationId xmlns="" xmlns:a16="http://schemas.microsoft.com/office/drawing/2014/main" id="{2D884693-9044-4DAA-B628-44548AA317A9}"/>
                  </a:ext>
                </a:extLst>
              </p:cNvPr>
              <p:cNvSpPr/>
              <p:nvPr/>
            </p:nvSpPr>
            <p:spPr>
              <a:xfrm>
                <a:off x="6636950" y="5373216"/>
                <a:ext cx="504056" cy="40969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grpSp>
        <p:sp>
          <p:nvSpPr>
            <p:cNvPr id="7" name="テキスト ボックス 6">
              <a:extLst>
                <a:ext uri="{FF2B5EF4-FFF2-40B4-BE49-F238E27FC236}">
                  <a16:creationId xmlns="" xmlns:a16="http://schemas.microsoft.com/office/drawing/2014/main" id="{4F3FF8AA-7155-4232-8FFB-F423D5E521D0}"/>
                </a:ext>
              </a:extLst>
            </p:cNvPr>
            <p:cNvSpPr txBox="1"/>
            <p:nvPr/>
          </p:nvSpPr>
          <p:spPr>
            <a:xfrm>
              <a:off x="234564" y="5119868"/>
              <a:ext cx="2051436" cy="400110"/>
            </a:xfrm>
            <a:prstGeom prst="rect">
              <a:avLst/>
            </a:prstGeom>
            <a:noFill/>
          </p:spPr>
          <p:txBody>
            <a:bodyPr wrap="square" rtlCol="0">
              <a:spAutoFit/>
            </a:bodyPr>
            <a:lstStyle/>
            <a:p>
              <a:r>
                <a:rPr lang="en-US" altLang="ja-JP" sz="1600" dirty="0">
                  <a:solidFill>
                    <a:prstClr val="black"/>
                  </a:solidFill>
                  <a:latin typeface="HGP創英角ｺﾞｼｯｸUB"/>
                  <a:ea typeface="HGP創英角ｺﾞｼｯｸUB"/>
                </a:rPr>
                <a:t>【</a:t>
              </a:r>
              <a:r>
                <a:rPr lang="ja-JP" altLang="en-US" sz="2000" dirty="0">
                  <a:solidFill>
                    <a:srgbClr val="008000"/>
                  </a:solidFill>
                  <a:latin typeface="HGP創英角ｺﾞｼｯｸUB"/>
                  <a:ea typeface="HGP創英角ｺﾞｼｯｸUB"/>
                </a:rPr>
                <a:t>消費者</a:t>
              </a:r>
              <a:r>
                <a:rPr lang="ja-JP" altLang="en-US" sz="1600" dirty="0">
                  <a:solidFill>
                    <a:prstClr val="black"/>
                  </a:solidFill>
                  <a:latin typeface="HGP創英角ｺﾞｼｯｸUB"/>
                  <a:ea typeface="HGP創英角ｺﾞｼｯｸUB"/>
                </a:rPr>
                <a:t>の役割</a:t>
              </a:r>
              <a:r>
                <a:rPr lang="en-US" altLang="ja-JP" sz="1600" dirty="0">
                  <a:solidFill>
                    <a:prstClr val="black"/>
                  </a:solidFill>
                  <a:latin typeface="HGP創英角ｺﾞｼｯｸUB"/>
                  <a:ea typeface="HGP創英角ｺﾞｼｯｸUB"/>
                </a:rPr>
                <a:t>】</a:t>
              </a:r>
              <a:endParaRPr lang="ja-JP" altLang="en-US" sz="1600" dirty="0">
                <a:solidFill>
                  <a:prstClr val="black"/>
                </a:solidFill>
              </a:endParaRPr>
            </a:p>
          </p:txBody>
        </p:sp>
        <p:sp>
          <p:nvSpPr>
            <p:cNvPr id="8" name="テキスト ボックス 7">
              <a:extLst>
                <a:ext uri="{FF2B5EF4-FFF2-40B4-BE49-F238E27FC236}">
                  <a16:creationId xmlns="" xmlns:a16="http://schemas.microsoft.com/office/drawing/2014/main" id="{C32B9F46-A029-45A1-981F-FBF7D8C95F9C}"/>
                </a:ext>
              </a:extLst>
            </p:cNvPr>
            <p:cNvSpPr txBox="1"/>
            <p:nvPr/>
          </p:nvSpPr>
          <p:spPr>
            <a:xfrm>
              <a:off x="4818728" y="5119868"/>
              <a:ext cx="2869696" cy="400110"/>
            </a:xfrm>
            <a:prstGeom prst="rect">
              <a:avLst/>
            </a:prstGeom>
            <a:noFill/>
          </p:spPr>
          <p:txBody>
            <a:bodyPr wrap="square" rtlCol="0">
              <a:spAutoFit/>
            </a:bodyPr>
            <a:lstStyle/>
            <a:p>
              <a:r>
                <a:rPr lang="en-US" altLang="ja-JP" sz="1600" dirty="0">
                  <a:solidFill>
                    <a:prstClr val="black"/>
                  </a:solidFill>
                  <a:latin typeface="HGP創英角ｺﾞｼｯｸUB"/>
                  <a:ea typeface="HGP創英角ｺﾞｼｯｸUB"/>
                </a:rPr>
                <a:t>【</a:t>
              </a:r>
              <a:r>
                <a:rPr lang="ja-JP" altLang="en-US" sz="2000" dirty="0">
                  <a:solidFill>
                    <a:srgbClr val="008000"/>
                  </a:solidFill>
                  <a:latin typeface="HGP創英角ｺﾞｼｯｸUB"/>
                  <a:ea typeface="HGP創英角ｺﾞｼｯｸUB"/>
                </a:rPr>
                <a:t>ステークホルダー</a:t>
              </a:r>
              <a:r>
                <a:rPr lang="ja-JP" altLang="en-US" sz="1600" dirty="0">
                  <a:solidFill>
                    <a:prstClr val="black"/>
                  </a:solidFill>
                  <a:latin typeface="HGP創英角ｺﾞｼｯｸUB"/>
                  <a:ea typeface="HGP創英角ｺﾞｼｯｸUB"/>
                </a:rPr>
                <a:t>の役割</a:t>
              </a:r>
              <a:r>
                <a:rPr lang="en-US" altLang="ja-JP" sz="1600" dirty="0">
                  <a:solidFill>
                    <a:prstClr val="black"/>
                  </a:solidFill>
                  <a:latin typeface="HGP創英角ｺﾞｼｯｸUB"/>
                  <a:ea typeface="HGP創英角ｺﾞｼｯｸUB"/>
                </a:rPr>
                <a:t>】</a:t>
              </a:r>
              <a:endParaRPr lang="ja-JP" altLang="en-US" sz="1600" dirty="0">
                <a:solidFill>
                  <a:prstClr val="black"/>
                </a:solidFill>
              </a:endParaRPr>
            </a:p>
          </p:txBody>
        </p:sp>
      </p:grpSp>
      <p:sp>
        <p:nvSpPr>
          <p:cNvPr id="19" name="テキスト ボックス 18">
            <a:extLst>
              <a:ext uri="{FF2B5EF4-FFF2-40B4-BE49-F238E27FC236}">
                <a16:creationId xmlns="" xmlns:a16="http://schemas.microsoft.com/office/drawing/2014/main" id="{3B04E448-506D-4EAF-9E94-299D8FEF0DE0}"/>
              </a:ext>
            </a:extLst>
          </p:cNvPr>
          <p:cNvSpPr txBox="1"/>
          <p:nvPr/>
        </p:nvSpPr>
        <p:spPr>
          <a:xfrm>
            <a:off x="510023" y="3648488"/>
            <a:ext cx="3905380" cy="784830"/>
          </a:xfrm>
          <a:prstGeom prst="rect">
            <a:avLst/>
          </a:prstGeom>
          <a:noFill/>
        </p:spPr>
        <p:txBody>
          <a:bodyPr wrap="square" rtlCol="0">
            <a:spAutoFit/>
          </a:bodyPr>
          <a:lstStyle/>
          <a:p>
            <a:pPr algn="ctr"/>
            <a:r>
              <a:rPr lang="ja-JP" altLang="en-US" sz="1500" dirty="0">
                <a:solidFill>
                  <a:srgbClr val="6600CC"/>
                </a:solidFill>
                <a:latin typeface="HGP創英角ｺﾞｼｯｸUB" panose="020B0900000000000000" pitchFamily="50" charset="-128"/>
                <a:ea typeface="HGP創英角ｺﾞｼｯｸUB" panose="020B0900000000000000" pitchFamily="50" charset="-128"/>
              </a:rPr>
              <a:t>率先して料金透明化・取引適正化に努め、</a:t>
            </a:r>
            <a:endParaRPr lang="en-US" altLang="ja-JP" sz="1500" dirty="0">
              <a:solidFill>
                <a:srgbClr val="6600CC"/>
              </a:solidFill>
              <a:latin typeface="HGP創英角ｺﾞｼｯｸUB" panose="020B0900000000000000" pitchFamily="50" charset="-128"/>
              <a:ea typeface="HGP創英角ｺﾞｼｯｸUB" panose="020B0900000000000000" pitchFamily="50" charset="-128"/>
            </a:endParaRPr>
          </a:p>
          <a:p>
            <a:pPr algn="ctr"/>
            <a:r>
              <a:rPr lang="ja-JP" altLang="en-US" sz="1500" dirty="0">
                <a:solidFill>
                  <a:srgbClr val="6600CC"/>
                </a:solidFill>
                <a:latin typeface="HGP創英角ｺﾞｼｯｸUB" panose="020B0900000000000000" pitchFamily="50" charset="-128"/>
                <a:ea typeface="HGP創英角ｺﾞｼｯｸUB" panose="020B0900000000000000" pitchFamily="50" charset="-128"/>
              </a:rPr>
              <a:t>きちんとお客さまの方を向くことにより、</a:t>
            </a:r>
            <a:endParaRPr lang="en-US" altLang="ja-JP" sz="1500" dirty="0">
              <a:solidFill>
                <a:srgbClr val="6600CC"/>
              </a:solidFill>
              <a:latin typeface="HGP創英角ｺﾞｼｯｸUB" panose="020B0900000000000000" pitchFamily="50" charset="-128"/>
              <a:ea typeface="HGP創英角ｺﾞｼｯｸUB" panose="020B0900000000000000" pitchFamily="50" charset="-128"/>
            </a:endParaRPr>
          </a:p>
          <a:p>
            <a:pPr algn="ctr"/>
            <a:r>
              <a:rPr lang="ja-JP" altLang="en-US" sz="1500" dirty="0">
                <a:solidFill>
                  <a:srgbClr val="6600CC"/>
                </a:solidFill>
                <a:latin typeface="HGP創英角ｺﾞｼｯｸUB" panose="020B0900000000000000" pitchFamily="50" charset="-128"/>
                <a:ea typeface="HGP創英角ｺﾞｼｯｸUB" panose="020B0900000000000000" pitchFamily="50" charset="-128"/>
              </a:rPr>
              <a:t>自社を選び直してもらう</a:t>
            </a:r>
            <a:endParaRPr lang="en-US" altLang="ja-JP" sz="1500" dirty="0">
              <a:solidFill>
                <a:srgbClr val="6600CC"/>
              </a:solidFill>
              <a:latin typeface="HGP創英角ｺﾞｼｯｸUB" panose="020B0900000000000000" pitchFamily="50" charset="-128"/>
              <a:ea typeface="HGP創英角ｺﾞｼｯｸUB" panose="020B0900000000000000" pitchFamily="50" charset="-128"/>
            </a:endParaRPr>
          </a:p>
        </p:txBody>
      </p:sp>
      <p:sp>
        <p:nvSpPr>
          <p:cNvPr id="20" name="テキスト ボックス 19">
            <a:extLst>
              <a:ext uri="{FF2B5EF4-FFF2-40B4-BE49-F238E27FC236}">
                <a16:creationId xmlns="" xmlns:a16="http://schemas.microsoft.com/office/drawing/2014/main" id="{1009CC1C-D1B3-4A01-9159-39136C33BFF5}"/>
              </a:ext>
            </a:extLst>
          </p:cNvPr>
          <p:cNvSpPr txBox="1"/>
          <p:nvPr/>
        </p:nvSpPr>
        <p:spPr>
          <a:xfrm>
            <a:off x="4781190" y="3648489"/>
            <a:ext cx="4297684" cy="800219"/>
          </a:xfrm>
          <a:prstGeom prst="rect">
            <a:avLst/>
          </a:prstGeom>
          <a:noFill/>
        </p:spPr>
        <p:txBody>
          <a:bodyPr wrap="square" rtlCol="0">
            <a:spAutoFit/>
          </a:bodyPr>
          <a:lstStyle/>
          <a:p>
            <a:pPr algn="ctr"/>
            <a:r>
              <a:rPr lang="ja-JP" altLang="en-US" sz="1500" dirty="0">
                <a:solidFill>
                  <a:srgbClr val="6600CC"/>
                </a:solidFill>
                <a:latin typeface="HGP創英角ｺﾞｼｯｸUB" panose="020B0900000000000000" pitchFamily="50" charset="-128"/>
                <a:ea typeface="HGP創英角ｺﾞｼｯｸUB" panose="020B0900000000000000" pitchFamily="50" charset="-128"/>
              </a:rPr>
              <a:t>社会的影響力・市場支配力を持つ事業者が</a:t>
            </a:r>
            <a:endParaRPr lang="en-US" altLang="ja-JP" sz="1500" dirty="0">
              <a:solidFill>
                <a:srgbClr val="6600CC"/>
              </a:solidFill>
              <a:latin typeface="HGP創英角ｺﾞｼｯｸUB" panose="020B0900000000000000" pitchFamily="50" charset="-128"/>
              <a:ea typeface="HGP創英角ｺﾞｼｯｸUB" panose="020B0900000000000000" pitchFamily="50" charset="-128"/>
            </a:endParaRPr>
          </a:p>
          <a:p>
            <a:pPr algn="ctr"/>
            <a:r>
              <a:rPr lang="ja-JP" altLang="en-US" sz="1500" dirty="0">
                <a:solidFill>
                  <a:srgbClr val="6600CC"/>
                </a:solidFill>
                <a:latin typeface="HGP創英角ｺﾞｼｯｸUB" panose="020B0900000000000000" pitchFamily="50" charset="-128"/>
                <a:ea typeface="HGP創英角ｺﾞｼｯｸUB" panose="020B0900000000000000" pitchFamily="50" charset="-128"/>
              </a:rPr>
              <a:t>率先</a:t>
            </a:r>
            <a:r>
              <a:rPr lang="ja-JP" altLang="en-US" sz="1500" dirty="0" smtClean="0">
                <a:solidFill>
                  <a:srgbClr val="6600CC"/>
                </a:solidFill>
                <a:latin typeface="HGP創英角ｺﾞｼｯｸUB" panose="020B0900000000000000" pitchFamily="50" charset="-128"/>
                <a:ea typeface="HGP創英角ｺﾞｼｯｸUB" panose="020B0900000000000000" pitchFamily="50" charset="-128"/>
              </a:rPr>
              <a:t>して説明</a:t>
            </a:r>
            <a:r>
              <a:rPr lang="ja-JP" altLang="en-US" sz="1500" dirty="0">
                <a:solidFill>
                  <a:srgbClr val="6600CC"/>
                </a:solidFill>
                <a:latin typeface="HGP創英角ｺﾞｼｯｸUB" panose="020B0900000000000000" pitchFamily="50" charset="-128"/>
                <a:ea typeface="HGP創英角ｺﾞｼｯｸUB" panose="020B0900000000000000" pitchFamily="50" charset="-128"/>
              </a:rPr>
              <a:t>責任</a:t>
            </a:r>
            <a:r>
              <a:rPr lang="ja-JP" altLang="en-US" sz="1500" dirty="0" smtClean="0">
                <a:solidFill>
                  <a:srgbClr val="6600CC"/>
                </a:solidFill>
                <a:latin typeface="HGP創英角ｺﾞｼｯｸUB" panose="020B0900000000000000" pitchFamily="50" charset="-128"/>
                <a:ea typeface="HGP創英角ｺﾞｼｯｸUB" panose="020B0900000000000000" pitchFamily="50" charset="-128"/>
              </a:rPr>
              <a:t>を果たし</a:t>
            </a:r>
            <a:r>
              <a:rPr lang="ja-JP" altLang="en-US" sz="1500" dirty="0">
                <a:solidFill>
                  <a:srgbClr val="6600CC"/>
                </a:solidFill>
                <a:latin typeface="HGP創英角ｺﾞｼｯｸUB" panose="020B0900000000000000" pitchFamily="50" charset="-128"/>
                <a:ea typeface="HGP創英角ｺﾞｼｯｸUB" panose="020B0900000000000000" pitchFamily="50" charset="-128"/>
              </a:rPr>
              <a:t>、範を</a:t>
            </a:r>
            <a:r>
              <a:rPr lang="ja-JP" altLang="en-US" sz="1500" dirty="0" smtClean="0">
                <a:solidFill>
                  <a:srgbClr val="6600CC"/>
                </a:solidFill>
                <a:latin typeface="HGP創英角ｺﾞｼｯｸUB" panose="020B0900000000000000" pitchFamily="50" charset="-128"/>
                <a:ea typeface="HGP創英角ｺﾞｼｯｸUB" panose="020B0900000000000000" pitchFamily="50" charset="-128"/>
              </a:rPr>
              <a:t>垂れる</a:t>
            </a:r>
            <a:endParaRPr lang="en-US" altLang="ja-JP" sz="1500" dirty="0" smtClean="0">
              <a:solidFill>
                <a:srgbClr val="6600CC"/>
              </a:solidFill>
              <a:latin typeface="HGP創英角ｺﾞｼｯｸUB" panose="020B0900000000000000" pitchFamily="50" charset="-128"/>
              <a:ea typeface="HGP創英角ｺﾞｼｯｸUB" panose="020B0900000000000000" pitchFamily="50" charset="-128"/>
            </a:endParaRPr>
          </a:p>
          <a:p>
            <a:pPr algn="ctr"/>
            <a:r>
              <a:rPr lang="ja-JP" altLang="en-US" sz="1600" dirty="0" smtClean="0">
                <a:solidFill>
                  <a:srgbClr val="6600CC"/>
                </a:solidFill>
                <a:latin typeface="HGP創英角ｺﾞｼｯｸUB" panose="020B0900000000000000" pitchFamily="50" charset="-128"/>
                <a:ea typeface="HGP創英角ｺﾞｼｯｸUB" panose="020B0900000000000000" pitchFamily="50" charset="-128"/>
              </a:rPr>
              <a:t> </a:t>
            </a:r>
            <a:r>
              <a:rPr lang="ja-JP" altLang="en-US" sz="1400" dirty="0" smtClean="0">
                <a:solidFill>
                  <a:prstClr val="black"/>
                </a:solidFill>
                <a:latin typeface="HGP創英角ｺﾞｼｯｸUB" panose="020B0900000000000000" pitchFamily="50" charset="-128"/>
                <a:ea typeface="HGP創英角ｺﾞｼｯｸUB" panose="020B0900000000000000" pitchFamily="50" charset="-128"/>
              </a:rPr>
              <a:t>（電力・都市ガスに見られる</a:t>
            </a:r>
            <a:r>
              <a:rPr lang="ja-JP" altLang="en-US" sz="1400" u="sng" dirty="0" smtClean="0">
                <a:solidFill>
                  <a:srgbClr val="FF0000"/>
                </a:solidFill>
                <a:latin typeface="HGP創英角ｺﾞｼｯｸUB" panose="020B0900000000000000" pitchFamily="50" charset="-128"/>
                <a:ea typeface="HGP創英角ｺﾞｼｯｸUB" panose="020B0900000000000000" pitchFamily="50" charset="-128"/>
              </a:rPr>
              <a:t>非対称</a:t>
            </a:r>
            <a:r>
              <a:rPr lang="ja-JP" altLang="en-US" sz="1400" u="sng" dirty="0">
                <a:solidFill>
                  <a:srgbClr val="FF0000"/>
                </a:solidFill>
                <a:latin typeface="HGP創英角ｺﾞｼｯｸUB" panose="020B0900000000000000" pitchFamily="50" charset="-128"/>
                <a:ea typeface="HGP創英角ｺﾞｼｯｸUB" panose="020B0900000000000000" pitchFamily="50" charset="-128"/>
              </a:rPr>
              <a:t>規制</a:t>
            </a: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の導入）</a:t>
            </a:r>
            <a:endParaRPr lang="en-US" altLang="ja-JP" sz="16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21" name="テキスト ボックス 20">
            <a:extLst>
              <a:ext uri="{FF2B5EF4-FFF2-40B4-BE49-F238E27FC236}">
                <a16:creationId xmlns="" xmlns:a16="http://schemas.microsoft.com/office/drawing/2014/main" id="{842AACF4-6675-4FB4-81BD-E41BB2F81298}"/>
              </a:ext>
            </a:extLst>
          </p:cNvPr>
          <p:cNvSpPr txBox="1"/>
          <p:nvPr/>
        </p:nvSpPr>
        <p:spPr>
          <a:xfrm>
            <a:off x="372083" y="5751111"/>
            <a:ext cx="4285679" cy="784830"/>
          </a:xfrm>
          <a:prstGeom prst="rect">
            <a:avLst/>
          </a:prstGeom>
          <a:noFill/>
        </p:spPr>
        <p:txBody>
          <a:bodyPr wrap="square" rtlCol="0">
            <a:spAutoFit/>
          </a:bodyPr>
          <a:lstStyle/>
          <a:p>
            <a:pPr algn="ctr"/>
            <a:r>
              <a:rPr lang="ja-JP" altLang="en-US" sz="1500" dirty="0">
                <a:solidFill>
                  <a:srgbClr val="6600CC"/>
                </a:solidFill>
                <a:latin typeface="HGP創英角ｺﾞｼｯｸUB" panose="020B0900000000000000" pitchFamily="50" charset="-128"/>
                <a:ea typeface="HGP創英角ｺﾞｼｯｸUB" panose="020B0900000000000000" pitchFamily="50" charset="-128"/>
              </a:rPr>
              <a:t>消費者が料金透明化・取引適正化に努める</a:t>
            </a:r>
            <a:endParaRPr lang="en-US" altLang="ja-JP" sz="1500" dirty="0">
              <a:solidFill>
                <a:srgbClr val="6600CC"/>
              </a:solidFill>
              <a:latin typeface="HGP創英角ｺﾞｼｯｸUB" panose="020B0900000000000000" pitchFamily="50" charset="-128"/>
              <a:ea typeface="HGP創英角ｺﾞｼｯｸUB" panose="020B0900000000000000" pitchFamily="50" charset="-128"/>
            </a:endParaRPr>
          </a:p>
          <a:p>
            <a:pPr algn="ctr"/>
            <a:r>
              <a:rPr lang="ja-JP" altLang="en-US" sz="1500" dirty="0">
                <a:solidFill>
                  <a:srgbClr val="6600CC"/>
                </a:solidFill>
                <a:latin typeface="HGP創英角ｺﾞｼｯｸUB" panose="020B0900000000000000" pitchFamily="50" charset="-128"/>
                <a:ea typeface="HGP創英角ｺﾞｼｯｸUB" panose="020B0900000000000000" pitchFamily="50" charset="-128"/>
              </a:rPr>
              <a:t>事業者を率先して選ぶ仕組みを</a:t>
            </a:r>
            <a:endParaRPr lang="en-US" altLang="ja-JP" sz="1500" dirty="0">
              <a:solidFill>
                <a:srgbClr val="6600CC"/>
              </a:solidFill>
              <a:latin typeface="HGP創英角ｺﾞｼｯｸUB" panose="020B0900000000000000" pitchFamily="50" charset="-128"/>
              <a:ea typeface="HGP創英角ｺﾞｼｯｸUB" panose="020B0900000000000000" pitchFamily="50" charset="-128"/>
            </a:endParaRPr>
          </a:p>
          <a:p>
            <a:pPr algn="ctr"/>
            <a:r>
              <a:rPr lang="ja-JP" altLang="en-US" sz="1500" dirty="0">
                <a:solidFill>
                  <a:srgbClr val="6600CC"/>
                </a:solidFill>
                <a:latin typeface="HGP創英角ｺﾞｼｯｸUB" panose="020B0900000000000000" pitchFamily="50" charset="-128"/>
                <a:ea typeface="HGP創英角ｺﾞｼｯｸUB" panose="020B0900000000000000" pitchFamily="50" charset="-128"/>
              </a:rPr>
              <a:t>地域ごとに作る</a:t>
            </a:r>
            <a:endParaRPr lang="en-US" altLang="ja-JP" sz="1500" dirty="0">
              <a:solidFill>
                <a:srgbClr val="6600CC"/>
              </a:solidFill>
              <a:latin typeface="HGP創英角ｺﾞｼｯｸUB" panose="020B0900000000000000" pitchFamily="50" charset="-128"/>
              <a:ea typeface="HGP創英角ｺﾞｼｯｸUB" panose="020B0900000000000000" pitchFamily="50" charset="-128"/>
            </a:endParaRPr>
          </a:p>
        </p:txBody>
      </p:sp>
      <p:sp>
        <p:nvSpPr>
          <p:cNvPr id="22" name="テキスト ボックス 21">
            <a:extLst>
              <a:ext uri="{FF2B5EF4-FFF2-40B4-BE49-F238E27FC236}">
                <a16:creationId xmlns="" xmlns:a16="http://schemas.microsoft.com/office/drawing/2014/main" id="{56AE3FE5-071D-42D7-85E1-C2BBB8B38F52}"/>
              </a:ext>
            </a:extLst>
          </p:cNvPr>
          <p:cNvSpPr txBox="1"/>
          <p:nvPr/>
        </p:nvSpPr>
        <p:spPr>
          <a:xfrm>
            <a:off x="4651831" y="5751111"/>
            <a:ext cx="4462140" cy="784830"/>
          </a:xfrm>
          <a:prstGeom prst="rect">
            <a:avLst/>
          </a:prstGeom>
          <a:noFill/>
        </p:spPr>
        <p:txBody>
          <a:bodyPr wrap="square" rtlCol="0">
            <a:spAutoFit/>
          </a:bodyPr>
          <a:lstStyle/>
          <a:p>
            <a:pPr algn="ctr"/>
            <a:r>
              <a:rPr lang="ja-JP" altLang="en-US" sz="1500" dirty="0">
                <a:solidFill>
                  <a:srgbClr val="6600CC"/>
                </a:solidFill>
                <a:latin typeface="HGP創英角ｺﾞｼｯｸUB" panose="020B0900000000000000" pitchFamily="50" charset="-128"/>
                <a:ea typeface="HGP創英角ｺﾞｼｯｸUB" panose="020B0900000000000000" pitchFamily="50" charset="-128"/>
              </a:rPr>
              <a:t>ステークホルダー</a:t>
            </a:r>
            <a:r>
              <a:rPr lang="ja-JP" altLang="en-US" sz="1500" dirty="0" smtClean="0">
                <a:solidFill>
                  <a:srgbClr val="6600CC"/>
                </a:solidFill>
                <a:latin typeface="HGP創英角ｺﾞｼｯｸUB" panose="020B0900000000000000" pitchFamily="50" charset="-128"/>
                <a:ea typeface="HGP創英角ｺﾞｼｯｸUB" panose="020B0900000000000000" pitchFamily="50" charset="-128"/>
              </a:rPr>
              <a:t>が問題</a:t>
            </a:r>
            <a:r>
              <a:rPr lang="ja-JP" altLang="en-US" sz="1500" dirty="0">
                <a:solidFill>
                  <a:srgbClr val="6600CC"/>
                </a:solidFill>
                <a:latin typeface="HGP創英角ｺﾞｼｯｸUB" panose="020B0900000000000000" pitchFamily="50" charset="-128"/>
                <a:ea typeface="HGP創英角ｺﾞｼｯｸUB" panose="020B0900000000000000" pitchFamily="50" charset="-128"/>
              </a:rPr>
              <a:t>の構造を理解し</a:t>
            </a:r>
            <a:r>
              <a:rPr lang="ja-JP" altLang="en-US" sz="1500" dirty="0" smtClean="0">
                <a:solidFill>
                  <a:srgbClr val="6600CC"/>
                </a:solidFill>
                <a:latin typeface="HGP創英角ｺﾞｼｯｸUB" panose="020B0900000000000000" pitchFamily="50" charset="-128"/>
                <a:ea typeface="HGP創英角ｺﾞｼｯｸUB" panose="020B0900000000000000" pitchFamily="50" charset="-128"/>
              </a:rPr>
              <a:t>、</a:t>
            </a:r>
            <a:endParaRPr lang="en-US" altLang="ja-JP" sz="1500" dirty="0" smtClean="0">
              <a:solidFill>
                <a:srgbClr val="6600CC"/>
              </a:solidFill>
              <a:latin typeface="HGP創英角ｺﾞｼｯｸUB" panose="020B0900000000000000" pitchFamily="50" charset="-128"/>
              <a:ea typeface="HGP創英角ｺﾞｼｯｸUB" panose="020B0900000000000000" pitchFamily="50" charset="-128"/>
            </a:endParaRPr>
          </a:p>
          <a:p>
            <a:pPr algn="ctr"/>
            <a:r>
              <a:rPr lang="ja-JP" altLang="en-US" sz="1500" dirty="0" smtClean="0">
                <a:solidFill>
                  <a:srgbClr val="6600CC"/>
                </a:solidFill>
                <a:latin typeface="HGP創英角ｺﾞｼｯｸUB" panose="020B0900000000000000" pitchFamily="50" charset="-128"/>
                <a:ea typeface="HGP創英角ｺﾞｼｯｸUB" panose="020B0900000000000000" pitchFamily="50" charset="-128"/>
              </a:rPr>
              <a:t>社会的</a:t>
            </a:r>
            <a:r>
              <a:rPr lang="ja-JP" altLang="en-US" sz="1500" dirty="0">
                <a:solidFill>
                  <a:srgbClr val="6600CC"/>
                </a:solidFill>
                <a:latin typeface="HGP創英角ｺﾞｼｯｸUB" panose="020B0900000000000000" pitchFamily="50" charset="-128"/>
                <a:ea typeface="HGP創英角ｺﾞｼｯｸUB" panose="020B0900000000000000" pitchFamily="50" charset="-128"/>
              </a:rPr>
              <a:t>影響力・市場</a:t>
            </a:r>
            <a:r>
              <a:rPr lang="ja-JP" altLang="en-US" sz="1500" dirty="0" smtClean="0">
                <a:solidFill>
                  <a:srgbClr val="6600CC"/>
                </a:solidFill>
                <a:latin typeface="HGP創英角ｺﾞｼｯｸUB" panose="020B0900000000000000" pitchFamily="50" charset="-128"/>
                <a:ea typeface="HGP創英角ｺﾞｼｯｸUB" panose="020B0900000000000000" pitchFamily="50" charset="-128"/>
              </a:rPr>
              <a:t>支配力を</a:t>
            </a:r>
            <a:r>
              <a:rPr lang="ja-JP" altLang="en-US" sz="1500" dirty="0">
                <a:solidFill>
                  <a:srgbClr val="6600CC"/>
                </a:solidFill>
                <a:latin typeface="HGP創英角ｺﾞｼｯｸUB" panose="020B0900000000000000" pitchFamily="50" charset="-128"/>
                <a:ea typeface="HGP創英角ｺﾞｼｯｸUB" panose="020B0900000000000000" pitchFamily="50" charset="-128"/>
              </a:rPr>
              <a:t>持つ事業者に</a:t>
            </a:r>
            <a:r>
              <a:rPr lang="ja-JP" altLang="en-US" sz="1500" dirty="0" smtClean="0">
                <a:solidFill>
                  <a:srgbClr val="6600CC"/>
                </a:solidFill>
                <a:latin typeface="HGP創英角ｺﾞｼｯｸUB" panose="020B0900000000000000" pitchFamily="50" charset="-128"/>
                <a:ea typeface="HGP創英角ｺﾞｼｯｸUB" panose="020B0900000000000000" pitchFamily="50" charset="-128"/>
              </a:rPr>
              <a:t>対して</a:t>
            </a:r>
            <a:endParaRPr lang="en-US" altLang="ja-JP" sz="1500" dirty="0" smtClean="0">
              <a:solidFill>
                <a:srgbClr val="6600CC"/>
              </a:solidFill>
              <a:latin typeface="HGP創英角ｺﾞｼｯｸUB" panose="020B0900000000000000" pitchFamily="50" charset="-128"/>
              <a:ea typeface="HGP創英角ｺﾞｼｯｸUB" panose="020B0900000000000000" pitchFamily="50" charset="-128"/>
            </a:endParaRPr>
          </a:p>
          <a:p>
            <a:pPr algn="ctr"/>
            <a:r>
              <a:rPr lang="ja-JP" altLang="en-US" sz="1500" dirty="0" smtClean="0">
                <a:solidFill>
                  <a:srgbClr val="6600CC"/>
                </a:solidFill>
                <a:latin typeface="HGP創英角ｺﾞｼｯｸUB" panose="020B0900000000000000" pitchFamily="50" charset="-128"/>
                <a:ea typeface="HGP創英角ｺﾞｼｯｸUB" panose="020B0900000000000000" pitchFamily="50" charset="-128"/>
              </a:rPr>
              <a:t>変容</a:t>
            </a:r>
            <a:r>
              <a:rPr lang="ja-JP" altLang="en-US" sz="1500" dirty="0">
                <a:solidFill>
                  <a:srgbClr val="6600CC"/>
                </a:solidFill>
                <a:latin typeface="HGP創英角ｺﾞｼｯｸUB" panose="020B0900000000000000" pitchFamily="50" charset="-128"/>
                <a:ea typeface="HGP創英角ｺﾞｼｯｸUB" panose="020B0900000000000000" pitchFamily="50" charset="-128"/>
              </a:rPr>
              <a:t>を求める</a:t>
            </a:r>
            <a:endParaRPr lang="en-US" altLang="ja-JP" sz="15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23" name="スライド番号プレースホルダー 6"/>
          <p:cNvSpPr>
            <a:spLocks noGrp="1"/>
          </p:cNvSpPr>
          <p:nvPr>
            <p:ph type="sldNum" sz="quarter" idx="12"/>
          </p:nvPr>
        </p:nvSpPr>
        <p:spPr>
          <a:xfrm>
            <a:off x="7010400" y="6504600"/>
            <a:ext cx="2133600" cy="365125"/>
          </a:xfrm>
        </p:spPr>
        <p:txBody>
          <a:bodyPr/>
          <a:lstStyle/>
          <a:p>
            <a:fld id="{2D3C8E6B-077E-4A71-BE22-186BAE43F08F}" type="slidenum">
              <a:rPr lang="ja-JP" altLang="en-US" sz="1400">
                <a:solidFill>
                  <a:prstClr val="black"/>
                </a:solidFill>
                <a:latin typeface="HGP創英角ｺﾞｼｯｸUB" panose="020B0900000000000000" pitchFamily="50" charset="-128"/>
                <a:ea typeface="HGP創英角ｺﾞｼｯｸUB" panose="020B0900000000000000" pitchFamily="50" charset="-128"/>
              </a:rPr>
              <a:pPr/>
              <a:t>19</a:t>
            </a:fld>
            <a:endParaRPr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4026138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476672"/>
            <a:ext cx="9144000" cy="461665"/>
          </a:xfrm>
          <a:prstGeom prst="rect">
            <a:avLst/>
          </a:prstGeom>
        </p:spPr>
        <p:txBody>
          <a:bodyPr wrap="square">
            <a:spAutoFit/>
          </a:bodyPr>
          <a:lstStyle/>
          <a:p>
            <a:pPr algn="ctr"/>
            <a:r>
              <a:rPr lang="ja-JP" altLang="ja-JP" sz="2400" u="sng" dirty="0" smtClean="0">
                <a:effectLst/>
                <a:latin typeface="HGP創英角ｺﾞｼｯｸUB" panose="020B0900000000000000" pitchFamily="50" charset="-128"/>
                <a:ea typeface="HGP創英角ｺﾞｼｯｸUB" panose="020B0900000000000000" pitchFamily="50" charset="-128"/>
                <a:cs typeface="Times New Roman"/>
              </a:rPr>
              <a:t>プロフィール</a:t>
            </a:r>
            <a:r>
              <a:rPr lang="ja-JP" altLang="en-US" sz="2400" u="sng" dirty="0" smtClean="0">
                <a:effectLst/>
                <a:latin typeface="HGP創英角ｺﾞｼｯｸUB" panose="020B0900000000000000" pitchFamily="50" charset="-128"/>
                <a:ea typeface="HGP創英角ｺﾞｼｯｸUB" panose="020B0900000000000000" pitchFamily="50" charset="-128"/>
                <a:cs typeface="Times New Roman"/>
              </a:rPr>
              <a:t>紹介</a:t>
            </a:r>
            <a:endParaRPr lang="ja-JP" altLang="en-US" sz="2400" u="sng" dirty="0">
              <a:latin typeface="HGP創英角ｺﾞｼｯｸUB" panose="020B0900000000000000" pitchFamily="50" charset="-128"/>
              <a:ea typeface="HGP創英角ｺﾞｼｯｸUB" panose="020B0900000000000000" pitchFamily="50" charset="-128"/>
            </a:endParaRPr>
          </a:p>
        </p:txBody>
      </p:sp>
      <p:sp>
        <p:nvSpPr>
          <p:cNvPr id="3" name="正方形/長方形 2"/>
          <p:cNvSpPr/>
          <p:nvPr/>
        </p:nvSpPr>
        <p:spPr>
          <a:xfrm>
            <a:off x="2286000" y="1268760"/>
            <a:ext cx="4572000" cy="1292662"/>
          </a:xfrm>
          <a:prstGeom prst="rect">
            <a:avLst/>
          </a:prstGeom>
        </p:spPr>
        <p:txBody>
          <a:bodyPr>
            <a:spAutoFit/>
          </a:bodyPr>
          <a:lstStyle/>
          <a:p>
            <a:pPr algn="ctr">
              <a:lnSpc>
                <a:spcPct val="150000"/>
              </a:lnSpc>
              <a:spcAft>
                <a:spcPts val="0"/>
              </a:spcAft>
            </a:pPr>
            <a:r>
              <a:rPr lang="ja-JP" altLang="ja-JP" sz="2800" kern="100" dirty="0" smtClean="0">
                <a:effectLst/>
                <a:latin typeface="HGP創英角ｺﾞｼｯｸUB" panose="020B0900000000000000" pitchFamily="50" charset="-128"/>
                <a:ea typeface="HGP創英角ｺﾞｼｯｸUB" panose="020B0900000000000000" pitchFamily="50" charset="-128"/>
                <a:cs typeface="Times New Roman"/>
              </a:rPr>
              <a:t>角田　憲司</a:t>
            </a:r>
            <a:r>
              <a:rPr lang="ja-JP" altLang="ja-JP" kern="100" dirty="0" smtClean="0">
                <a:effectLst/>
                <a:latin typeface="HGP創英角ｺﾞｼｯｸUB" panose="020B0900000000000000" pitchFamily="50" charset="-128"/>
                <a:ea typeface="HGP創英角ｺﾞｼｯｸUB" panose="020B0900000000000000" pitchFamily="50" charset="-128"/>
                <a:cs typeface="Times New Roman"/>
              </a:rPr>
              <a:t>（つのだ　けんじ）</a:t>
            </a:r>
            <a:endParaRPr lang="ja-JP" altLang="ja-JP" sz="1100" kern="100" dirty="0" smtClean="0">
              <a:effectLst/>
              <a:latin typeface="HGP創英角ｺﾞｼｯｸUB" panose="020B0900000000000000" pitchFamily="50" charset="-128"/>
              <a:ea typeface="HGP創英角ｺﾞｼｯｸUB" panose="020B0900000000000000" pitchFamily="50" charset="-128"/>
              <a:cs typeface="Times New Roman"/>
            </a:endParaRPr>
          </a:p>
          <a:p>
            <a:pPr algn="ctr">
              <a:spcAft>
                <a:spcPts val="0"/>
              </a:spcAft>
            </a:pPr>
            <a:r>
              <a:rPr lang="ja-JP" altLang="ja-JP" kern="100" dirty="0" smtClean="0">
                <a:effectLst/>
                <a:latin typeface="HGP創英角ｺﾞｼｯｸUB" panose="020B0900000000000000" pitchFamily="50" charset="-128"/>
                <a:ea typeface="HGP創英角ｺﾞｼｯｸUB" panose="020B0900000000000000" pitchFamily="50" charset="-128"/>
                <a:cs typeface="Times New Roman"/>
              </a:rPr>
              <a:t>一般社団法人日本ガス協会</a:t>
            </a:r>
            <a:endParaRPr lang="ja-JP" altLang="ja-JP" sz="1400" kern="100" dirty="0" smtClean="0">
              <a:effectLst/>
              <a:latin typeface="HGP創英角ｺﾞｼｯｸUB" panose="020B0900000000000000" pitchFamily="50" charset="-128"/>
              <a:ea typeface="HGP創英角ｺﾞｼｯｸUB" panose="020B0900000000000000" pitchFamily="50" charset="-128"/>
              <a:cs typeface="Times New Roman"/>
            </a:endParaRPr>
          </a:p>
          <a:p>
            <a:pPr algn="ctr">
              <a:spcAft>
                <a:spcPts val="0"/>
              </a:spcAft>
            </a:pPr>
            <a:r>
              <a:rPr lang="ja-JP" altLang="ja-JP" kern="100" dirty="0" smtClean="0">
                <a:effectLst/>
                <a:latin typeface="HGP創英角ｺﾞｼｯｸUB" panose="020B0900000000000000" pitchFamily="50" charset="-128"/>
                <a:ea typeface="HGP創英角ｺﾞｼｯｸUB" panose="020B0900000000000000" pitchFamily="50" charset="-128"/>
                <a:cs typeface="Times New Roman"/>
              </a:rPr>
              <a:t>地方支援担当理事</a:t>
            </a:r>
            <a:endParaRPr lang="ja-JP" altLang="ja-JP" sz="1400" kern="100" dirty="0">
              <a:effectLst/>
              <a:latin typeface="HGP創英角ｺﾞｼｯｸUB" panose="020B0900000000000000" pitchFamily="50" charset="-128"/>
              <a:ea typeface="HGP創英角ｺﾞｼｯｸUB" panose="020B0900000000000000" pitchFamily="50" charset="-128"/>
              <a:cs typeface="Times New Roman"/>
            </a:endParaRPr>
          </a:p>
        </p:txBody>
      </p:sp>
      <p:grpSp>
        <p:nvGrpSpPr>
          <p:cNvPr id="7" name="グループ化 6"/>
          <p:cNvGrpSpPr/>
          <p:nvPr/>
        </p:nvGrpSpPr>
        <p:grpSpPr>
          <a:xfrm>
            <a:off x="1907704" y="2986771"/>
            <a:ext cx="5976664" cy="3008367"/>
            <a:chOff x="755576" y="2806189"/>
            <a:chExt cx="7200800" cy="3008367"/>
          </a:xfrm>
        </p:grpSpPr>
        <p:sp>
          <p:nvSpPr>
            <p:cNvPr id="4" name="正方形/長方形 3"/>
            <p:cNvSpPr/>
            <p:nvPr/>
          </p:nvSpPr>
          <p:spPr>
            <a:xfrm>
              <a:off x="755576" y="2806189"/>
              <a:ext cx="1391728" cy="338554"/>
            </a:xfrm>
            <a:prstGeom prst="rect">
              <a:avLst/>
            </a:prstGeom>
          </p:spPr>
          <p:txBody>
            <a:bodyPr wrap="none">
              <a:spAutoFit/>
            </a:bodyPr>
            <a:lstStyle/>
            <a:p>
              <a:r>
                <a:rPr lang="ja-JP" altLang="en-US" sz="1600" kern="100" dirty="0" smtClean="0">
                  <a:effectLst/>
                  <a:latin typeface="HGP創英角ｺﾞｼｯｸUB" panose="020B0900000000000000" pitchFamily="50" charset="-128"/>
                  <a:ea typeface="HGP創英角ｺﾞｼｯｸUB" panose="020B0900000000000000" pitchFamily="50" charset="-128"/>
                  <a:cs typeface="Times New Roman"/>
                </a:rPr>
                <a:t>＜</a:t>
              </a:r>
              <a:r>
                <a:rPr lang="ja-JP" altLang="ja-JP" sz="1600" kern="100" dirty="0" smtClean="0">
                  <a:effectLst/>
                  <a:latin typeface="HGP創英角ｺﾞｼｯｸUB" panose="020B0900000000000000" pitchFamily="50" charset="-128"/>
                  <a:ea typeface="HGP創英角ｺﾞｼｯｸUB" panose="020B0900000000000000" pitchFamily="50" charset="-128"/>
                  <a:cs typeface="Times New Roman"/>
                </a:rPr>
                <a:t>主な経歴</a:t>
              </a:r>
              <a:r>
                <a:rPr lang="ja-JP" altLang="en-US" sz="1600" kern="100" dirty="0" smtClean="0">
                  <a:effectLst/>
                  <a:latin typeface="HGP創英角ｺﾞｼｯｸUB" panose="020B0900000000000000" pitchFamily="50" charset="-128"/>
                  <a:ea typeface="HGP創英角ｺﾞｼｯｸUB" panose="020B0900000000000000" pitchFamily="50" charset="-128"/>
                  <a:cs typeface="Times New Roman"/>
                </a:rPr>
                <a:t>＞</a:t>
              </a:r>
              <a:endParaRPr lang="ja-JP" altLang="ja-JP" sz="1200" kern="100" dirty="0">
                <a:effectLst/>
                <a:latin typeface="HGP創英角ｺﾞｼｯｸUB" panose="020B0900000000000000" pitchFamily="50" charset="-128"/>
                <a:ea typeface="HGP創英角ｺﾞｼｯｸUB" panose="020B0900000000000000" pitchFamily="50" charset="-128"/>
                <a:cs typeface="Times New Roman"/>
              </a:endParaRPr>
            </a:p>
          </p:txBody>
        </p:sp>
        <p:sp>
          <p:nvSpPr>
            <p:cNvPr id="5" name="正方形/長方形 4"/>
            <p:cNvSpPr/>
            <p:nvPr/>
          </p:nvSpPr>
          <p:spPr>
            <a:xfrm>
              <a:off x="1259632" y="3144743"/>
              <a:ext cx="6696744" cy="2157001"/>
            </a:xfrm>
            <a:prstGeom prst="rect">
              <a:avLst/>
            </a:prstGeom>
          </p:spPr>
          <p:txBody>
            <a:bodyPr wrap="square">
              <a:spAutoFit/>
            </a:bodyPr>
            <a:lstStyle/>
            <a:p>
              <a:pPr>
                <a:lnSpc>
                  <a:spcPts val="2300"/>
                </a:lnSpc>
              </a:pPr>
              <a:r>
                <a:rPr lang="ja-JP" altLang="ja-JP" kern="100" dirty="0" smtClean="0">
                  <a:effectLst/>
                  <a:latin typeface="HGP創英角ｺﾞｼｯｸUB" panose="020B0900000000000000" pitchFamily="50" charset="-128"/>
                  <a:ea typeface="HGP創英角ｺﾞｼｯｸUB" panose="020B0900000000000000" pitchFamily="50" charset="-128"/>
                  <a:cs typeface="Times New Roman"/>
                </a:rPr>
                <a:t>１９７８年　　　</a:t>
              </a:r>
              <a:r>
                <a:rPr lang="ja-JP" altLang="en-US" kern="100" dirty="0" smtClean="0">
                  <a:effectLst/>
                  <a:latin typeface="HGP創英角ｺﾞｼｯｸUB" panose="020B0900000000000000" pitchFamily="50" charset="-128"/>
                  <a:ea typeface="HGP創英角ｺﾞｼｯｸUB" panose="020B0900000000000000" pitchFamily="50" charset="-128"/>
                  <a:cs typeface="Times New Roman"/>
                </a:rPr>
                <a:t>　　</a:t>
              </a:r>
              <a:r>
                <a:rPr lang="ja-JP" altLang="ja-JP" kern="100" dirty="0" smtClean="0">
                  <a:effectLst/>
                  <a:latin typeface="HGP創英角ｺﾞｼｯｸUB" panose="020B0900000000000000" pitchFamily="50" charset="-128"/>
                  <a:ea typeface="HGP創英角ｺﾞｼｯｸUB" panose="020B0900000000000000" pitchFamily="50" charset="-128"/>
                  <a:cs typeface="Times New Roman"/>
                </a:rPr>
                <a:t>　東京ガス株式会社　入社</a:t>
              </a:r>
            </a:p>
            <a:p>
              <a:pPr>
                <a:lnSpc>
                  <a:spcPts val="2300"/>
                </a:lnSpc>
              </a:pPr>
              <a:r>
                <a:rPr lang="ja-JP" altLang="ja-JP" kern="100" dirty="0" smtClean="0">
                  <a:effectLst/>
                  <a:latin typeface="HGP創英角ｺﾞｼｯｸUB" panose="020B0900000000000000" pitchFamily="50" charset="-128"/>
                  <a:ea typeface="HGP創英角ｺﾞｼｯｸUB" panose="020B0900000000000000" pitchFamily="50" charset="-128"/>
                  <a:cs typeface="Times New Roman"/>
                </a:rPr>
                <a:t>２００</a:t>
              </a:r>
              <a:r>
                <a:rPr lang="ja-JP" altLang="en-US" kern="100" dirty="0" smtClean="0">
                  <a:effectLst/>
                  <a:latin typeface="HGP創英角ｺﾞｼｯｸUB" panose="020B0900000000000000" pitchFamily="50" charset="-128"/>
                  <a:ea typeface="HGP創英角ｺﾞｼｯｸUB" panose="020B0900000000000000" pitchFamily="50" charset="-128"/>
                  <a:cs typeface="Times New Roman"/>
                </a:rPr>
                <a:t>４</a:t>
              </a:r>
              <a:r>
                <a:rPr lang="ja-JP" altLang="ja-JP" kern="100" dirty="0" smtClean="0">
                  <a:effectLst/>
                  <a:latin typeface="HGP創英角ｺﾞｼｯｸUB" panose="020B0900000000000000" pitchFamily="50" charset="-128"/>
                  <a:ea typeface="HGP創英角ｺﾞｼｯｸUB" panose="020B0900000000000000" pitchFamily="50" charset="-128"/>
                  <a:cs typeface="Times New Roman"/>
                </a:rPr>
                <a:t>年　　　</a:t>
              </a:r>
              <a:r>
                <a:rPr lang="ja-JP" altLang="en-US" kern="100" dirty="0" smtClean="0">
                  <a:effectLst/>
                  <a:latin typeface="HGP創英角ｺﾞｼｯｸUB" panose="020B0900000000000000" pitchFamily="50" charset="-128"/>
                  <a:ea typeface="HGP創英角ｺﾞｼｯｸUB" panose="020B0900000000000000" pitchFamily="50" charset="-128"/>
                  <a:cs typeface="Times New Roman"/>
                </a:rPr>
                <a:t>　　</a:t>
              </a:r>
              <a:r>
                <a:rPr lang="ja-JP" altLang="ja-JP" kern="100" dirty="0" smtClean="0">
                  <a:effectLst/>
                  <a:latin typeface="HGP創英角ｺﾞｼｯｸUB" panose="020B0900000000000000" pitchFamily="50" charset="-128"/>
                  <a:ea typeface="HGP創英角ｺﾞｼｯｸUB" panose="020B0900000000000000" pitchFamily="50" charset="-128"/>
                  <a:cs typeface="Times New Roman"/>
                </a:rPr>
                <a:t>　広域圏営業部長</a:t>
              </a:r>
            </a:p>
            <a:p>
              <a:pPr>
                <a:lnSpc>
                  <a:spcPts val="2300"/>
                </a:lnSpc>
              </a:pPr>
              <a:r>
                <a:rPr lang="ja-JP" altLang="ja-JP" kern="100" dirty="0" smtClean="0">
                  <a:effectLst/>
                  <a:latin typeface="HGP創英角ｺﾞｼｯｸUB" panose="020B0900000000000000" pitchFamily="50" charset="-128"/>
                  <a:ea typeface="HGP創英角ｺﾞｼｯｸUB" panose="020B0900000000000000" pitchFamily="50" charset="-128"/>
                  <a:cs typeface="Times New Roman"/>
                </a:rPr>
                <a:t>２００６年　　　</a:t>
              </a:r>
              <a:r>
                <a:rPr lang="ja-JP" altLang="en-US" kern="100" dirty="0" smtClean="0">
                  <a:effectLst/>
                  <a:latin typeface="HGP創英角ｺﾞｼｯｸUB" panose="020B0900000000000000" pitchFamily="50" charset="-128"/>
                  <a:ea typeface="HGP創英角ｺﾞｼｯｸUB" panose="020B0900000000000000" pitchFamily="50" charset="-128"/>
                  <a:cs typeface="Times New Roman"/>
                </a:rPr>
                <a:t>　　</a:t>
              </a:r>
              <a:r>
                <a:rPr lang="ja-JP" altLang="ja-JP" kern="100" dirty="0" smtClean="0">
                  <a:effectLst/>
                  <a:latin typeface="HGP創英角ｺﾞｼｯｸUB" panose="020B0900000000000000" pitchFamily="50" charset="-128"/>
                  <a:ea typeface="HGP創英角ｺﾞｼｯｸUB" panose="020B0900000000000000" pitchFamily="50" charset="-128"/>
                  <a:cs typeface="Times New Roman"/>
                </a:rPr>
                <a:t>　エリア開発部長</a:t>
              </a:r>
              <a:endParaRPr lang="en-US" altLang="ja-JP" kern="100" dirty="0" smtClean="0">
                <a:effectLst/>
                <a:latin typeface="HGP創英角ｺﾞｼｯｸUB" panose="020B0900000000000000" pitchFamily="50" charset="-128"/>
                <a:ea typeface="HGP創英角ｺﾞｼｯｸUB" panose="020B0900000000000000" pitchFamily="50" charset="-128"/>
                <a:cs typeface="Times New Roman"/>
              </a:endParaRPr>
            </a:p>
            <a:p>
              <a:pPr>
                <a:lnSpc>
                  <a:spcPts val="2300"/>
                </a:lnSpc>
              </a:pPr>
              <a:r>
                <a:rPr lang="ja-JP" altLang="ja-JP" kern="100" dirty="0" smtClean="0">
                  <a:effectLst/>
                  <a:latin typeface="HGP創英角ｺﾞｼｯｸUB" panose="020B0900000000000000" pitchFamily="50" charset="-128"/>
                  <a:ea typeface="HGP創英角ｺﾞｼｯｸUB" panose="020B0900000000000000" pitchFamily="50" charset="-128"/>
                  <a:cs typeface="Times New Roman"/>
                </a:rPr>
                <a:t>２００７年　　　</a:t>
              </a:r>
              <a:r>
                <a:rPr lang="ja-JP" altLang="en-US" kern="100" dirty="0" smtClean="0">
                  <a:effectLst/>
                  <a:latin typeface="HGP創英角ｺﾞｼｯｸUB" panose="020B0900000000000000" pitchFamily="50" charset="-128"/>
                  <a:ea typeface="HGP創英角ｺﾞｼｯｸUB" panose="020B0900000000000000" pitchFamily="50" charset="-128"/>
                  <a:cs typeface="Times New Roman"/>
                </a:rPr>
                <a:t>　　</a:t>
              </a:r>
              <a:r>
                <a:rPr lang="ja-JP" altLang="ja-JP" kern="100" dirty="0" smtClean="0">
                  <a:effectLst/>
                  <a:latin typeface="HGP創英角ｺﾞｼｯｸUB" panose="020B0900000000000000" pitchFamily="50" charset="-128"/>
                  <a:ea typeface="HGP創英角ｺﾞｼｯｸUB" panose="020B0900000000000000" pitchFamily="50" charset="-128"/>
                  <a:cs typeface="Times New Roman"/>
                </a:rPr>
                <a:t>　リビングマーケティング部長</a:t>
              </a:r>
              <a:endParaRPr lang="en-US" altLang="ja-JP" kern="100" dirty="0">
                <a:latin typeface="HGP創英角ｺﾞｼｯｸUB" panose="020B0900000000000000" pitchFamily="50" charset="-128"/>
                <a:ea typeface="HGP創英角ｺﾞｼｯｸUB" panose="020B0900000000000000" pitchFamily="50" charset="-128"/>
                <a:cs typeface="Times New Roman"/>
              </a:endParaRPr>
            </a:p>
            <a:p>
              <a:pPr>
                <a:lnSpc>
                  <a:spcPts val="2300"/>
                </a:lnSpc>
              </a:pPr>
              <a:r>
                <a:rPr lang="ja-JP" altLang="ja-JP" kern="100" dirty="0" smtClean="0">
                  <a:effectLst/>
                  <a:latin typeface="HGP創英角ｺﾞｼｯｸUB" panose="020B0900000000000000" pitchFamily="50" charset="-128"/>
                  <a:ea typeface="HGP創英角ｺﾞｼｯｸUB" panose="020B0900000000000000" pitchFamily="50" charset="-128"/>
                  <a:cs typeface="Times New Roman"/>
                </a:rPr>
                <a:t>２００９年　</a:t>
              </a:r>
              <a:r>
                <a:rPr lang="ja-JP" altLang="en-US" kern="100" dirty="0" smtClean="0">
                  <a:effectLst/>
                  <a:latin typeface="HGP創英角ｺﾞｼｯｸUB" panose="020B0900000000000000" pitchFamily="50" charset="-128"/>
                  <a:ea typeface="HGP創英角ｺﾞｼｯｸUB" panose="020B0900000000000000" pitchFamily="50" charset="-128"/>
                  <a:cs typeface="Times New Roman"/>
                </a:rPr>
                <a:t>　　</a:t>
              </a:r>
              <a:r>
                <a:rPr lang="ja-JP" altLang="ja-JP" kern="100" dirty="0" smtClean="0">
                  <a:effectLst/>
                  <a:latin typeface="HGP創英角ｺﾞｼｯｸUB" panose="020B0900000000000000" pitchFamily="50" charset="-128"/>
                  <a:ea typeface="HGP創英角ｺﾞｼｯｸUB" panose="020B0900000000000000" pitchFamily="50" charset="-128"/>
                  <a:cs typeface="Times New Roman"/>
                </a:rPr>
                <a:t>　　　東支社長</a:t>
              </a:r>
              <a:endParaRPr lang="en-US" altLang="ja-JP" kern="100" dirty="0">
                <a:latin typeface="HGP創英角ｺﾞｼｯｸUB" panose="020B0900000000000000" pitchFamily="50" charset="-128"/>
                <a:ea typeface="HGP創英角ｺﾞｼｯｸUB" panose="020B0900000000000000" pitchFamily="50" charset="-128"/>
                <a:cs typeface="Times New Roman"/>
              </a:endParaRPr>
            </a:p>
            <a:p>
              <a:pPr>
                <a:lnSpc>
                  <a:spcPts val="2300"/>
                </a:lnSpc>
              </a:pPr>
              <a:r>
                <a:rPr lang="ja-JP" altLang="ja-JP" kern="100" dirty="0" smtClean="0">
                  <a:effectLst/>
                  <a:latin typeface="HGP創英角ｺﾞｼｯｸUB" panose="020B0900000000000000" pitchFamily="50" charset="-128"/>
                  <a:ea typeface="HGP創英角ｺﾞｼｯｸUB" panose="020B0900000000000000" pitchFamily="50" charset="-128"/>
                  <a:cs typeface="Times New Roman"/>
                </a:rPr>
                <a:t>２０１１年　　</a:t>
              </a:r>
              <a:r>
                <a:rPr lang="ja-JP" altLang="en-US" kern="100" dirty="0" smtClean="0">
                  <a:effectLst/>
                  <a:latin typeface="HGP創英角ｺﾞｼｯｸUB" panose="020B0900000000000000" pitchFamily="50" charset="-128"/>
                  <a:ea typeface="HGP創英角ｺﾞｼｯｸUB" panose="020B0900000000000000" pitchFamily="50" charset="-128"/>
                  <a:cs typeface="Times New Roman"/>
                </a:rPr>
                <a:t>　　</a:t>
              </a:r>
              <a:r>
                <a:rPr lang="ja-JP" altLang="ja-JP" kern="100" dirty="0" smtClean="0">
                  <a:effectLst/>
                  <a:latin typeface="HGP創英角ｺﾞｼｯｸUB" panose="020B0900000000000000" pitchFamily="50" charset="-128"/>
                  <a:ea typeface="HGP創英角ｺﾞｼｯｸUB" panose="020B0900000000000000" pitchFamily="50" charset="-128"/>
                  <a:cs typeface="Times New Roman"/>
                </a:rPr>
                <a:t>　　千葉ガス株式会社　社長</a:t>
              </a:r>
              <a:endParaRPr lang="en-US" altLang="ja-JP" kern="100" dirty="0">
                <a:latin typeface="HGP創英角ｺﾞｼｯｸUB" panose="020B0900000000000000" pitchFamily="50" charset="-128"/>
                <a:ea typeface="HGP創英角ｺﾞｼｯｸUB" panose="020B0900000000000000" pitchFamily="50" charset="-128"/>
                <a:cs typeface="Times New Roman"/>
              </a:endParaRPr>
            </a:p>
            <a:p>
              <a:pPr>
                <a:lnSpc>
                  <a:spcPts val="2300"/>
                </a:lnSpc>
              </a:pPr>
              <a:r>
                <a:rPr lang="ja-JP" altLang="ja-JP" kern="100" dirty="0" smtClean="0">
                  <a:effectLst/>
                  <a:latin typeface="HGP創英角ｺﾞｼｯｸUB" panose="020B0900000000000000" pitchFamily="50" charset="-128"/>
                  <a:ea typeface="HGP創英角ｺﾞｼｯｸUB" panose="020B0900000000000000" pitchFamily="50" charset="-128"/>
                  <a:cs typeface="Times New Roman"/>
                </a:rPr>
                <a:t>２０１６年５月</a:t>
              </a:r>
              <a:r>
                <a:rPr lang="ja-JP" altLang="en-US" kern="100" dirty="0" smtClean="0">
                  <a:effectLst/>
                  <a:latin typeface="HGP創英角ｺﾞｼｯｸUB" panose="020B0900000000000000" pitchFamily="50" charset="-128"/>
                  <a:ea typeface="HGP創英角ｺﾞｼｯｸUB" panose="020B0900000000000000" pitchFamily="50" charset="-128"/>
                  <a:cs typeface="Times New Roman"/>
                </a:rPr>
                <a:t>　　</a:t>
              </a:r>
              <a:r>
                <a:rPr lang="ja-JP" altLang="en-US" sz="1200" kern="100" dirty="0" smtClean="0">
                  <a:effectLst/>
                  <a:latin typeface="HGP創英角ｺﾞｼｯｸUB" panose="020B0900000000000000" pitchFamily="50" charset="-128"/>
                  <a:ea typeface="HGP創英角ｺﾞｼｯｸUB" panose="020B0900000000000000" pitchFamily="50" charset="-128"/>
                  <a:cs typeface="Times New Roman"/>
                </a:rPr>
                <a:t>　</a:t>
              </a:r>
              <a:r>
                <a:rPr lang="ja-JP" altLang="ja-JP" sz="1200" kern="100" dirty="0" smtClean="0">
                  <a:effectLst/>
                  <a:latin typeface="HGP創英角ｺﾞｼｯｸUB" panose="020B0900000000000000" pitchFamily="50" charset="-128"/>
                  <a:ea typeface="HGP創英角ｺﾞｼｯｸUB" panose="020B0900000000000000" pitchFamily="50" charset="-128"/>
                  <a:cs typeface="Times New Roman"/>
                </a:rPr>
                <a:t>　</a:t>
              </a:r>
              <a:r>
                <a:rPr lang="ja-JP" altLang="ja-JP" kern="100" dirty="0" smtClean="0">
                  <a:effectLst/>
                  <a:latin typeface="HGP創英角ｺﾞｼｯｸUB" panose="020B0900000000000000" pitchFamily="50" charset="-128"/>
                  <a:ea typeface="HGP創英角ｺﾞｼｯｸUB" panose="020B0900000000000000" pitchFamily="50" charset="-128"/>
                  <a:cs typeface="Times New Roman"/>
                </a:rPr>
                <a:t>現職</a:t>
              </a:r>
              <a:endParaRPr lang="ja-JP" altLang="ja-JP" kern="100" dirty="0">
                <a:effectLst/>
                <a:latin typeface="HGP創英角ｺﾞｼｯｸUB" panose="020B0900000000000000" pitchFamily="50" charset="-128"/>
                <a:ea typeface="HGP創英角ｺﾞｼｯｸUB" panose="020B0900000000000000" pitchFamily="50" charset="-128"/>
                <a:cs typeface="Times New Roman"/>
              </a:endParaRPr>
            </a:p>
          </p:txBody>
        </p:sp>
        <p:sp>
          <p:nvSpPr>
            <p:cNvPr id="6" name="正方形/長方形 5"/>
            <p:cNvSpPr/>
            <p:nvPr/>
          </p:nvSpPr>
          <p:spPr>
            <a:xfrm>
              <a:off x="1205276" y="5445224"/>
              <a:ext cx="6218714" cy="369332"/>
            </a:xfrm>
            <a:prstGeom prst="rect">
              <a:avLst/>
            </a:prstGeom>
          </p:spPr>
          <p:txBody>
            <a:bodyPr wrap="square">
              <a:spAutoFit/>
            </a:bodyPr>
            <a:lstStyle/>
            <a:p>
              <a:r>
                <a:rPr lang="zh-TW" altLang="en-US" dirty="0" smtClean="0">
                  <a:latin typeface="HGP創英角ｺﾞｼｯｸUB" panose="020B0900000000000000" pitchFamily="50" charset="-128"/>
                  <a:ea typeface="HGP創英角ｺﾞｼｯｸUB" panose="020B0900000000000000" pitchFamily="50" charset="-128"/>
                </a:rPr>
                <a:t>経済産業省登録　中小企業診断士（商業部門）</a:t>
              </a:r>
              <a:endParaRPr lang="ja-JP" altLang="en-US" dirty="0">
                <a:latin typeface="HGP創英角ｺﾞｼｯｸUB" panose="020B0900000000000000" pitchFamily="50" charset="-128"/>
                <a:ea typeface="HGP創英角ｺﾞｼｯｸUB" panose="020B0900000000000000" pitchFamily="50" charset="-128"/>
              </a:endParaRPr>
            </a:p>
          </p:txBody>
        </p:sp>
      </p:grpSp>
      <p:sp>
        <p:nvSpPr>
          <p:cNvPr id="8" name="スライド番号プレースホルダー 6"/>
          <p:cNvSpPr>
            <a:spLocks noGrp="1"/>
          </p:cNvSpPr>
          <p:nvPr>
            <p:ph type="sldNum" sz="quarter" idx="12"/>
          </p:nvPr>
        </p:nvSpPr>
        <p:spPr>
          <a:xfrm>
            <a:off x="7010400" y="6504600"/>
            <a:ext cx="2133600" cy="365125"/>
          </a:xfrm>
        </p:spPr>
        <p:txBody>
          <a:bodyPr/>
          <a:lstStyle/>
          <a:p>
            <a:fld id="{2D3C8E6B-077E-4A71-BE22-186BAE43F08F}" type="slidenum">
              <a:rPr lang="ja-JP" altLang="en-US" sz="1400">
                <a:solidFill>
                  <a:prstClr val="black"/>
                </a:solidFill>
                <a:latin typeface="HGP創英角ｺﾞｼｯｸUB" panose="020B0900000000000000" pitchFamily="50" charset="-128"/>
                <a:ea typeface="HGP創英角ｺﾞｼｯｸUB" panose="020B0900000000000000" pitchFamily="50" charset="-128"/>
              </a:rPr>
              <a:pPr/>
              <a:t>2</a:t>
            </a:fld>
            <a:endParaRPr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5350083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0700" y="611396"/>
            <a:ext cx="8659148" cy="369332"/>
          </a:xfrm>
          <a:prstGeom prst="rect">
            <a:avLst/>
          </a:prstGeom>
          <a:noFill/>
          <a:ln w="12700" cmpd="dbl">
            <a:noFill/>
            <a:prstDash val="solid"/>
          </a:ln>
        </p:spPr>
        <p:txBody>
          <a:bodyPr wrap="square" rtlCol="0">
            <a:spAutoFit/>
          </a:bodyPr>
          <a:lstStyle/>
          <a:p>
            <a:pPr algn="ctr"/>
            <a:r>
              <a:rPr lang="ja-JP" altLang="en-US" u="sng" dirty="0" smtClean="0">
                <a:solidFill>
                  <a:srgbClr val="FF0000"/>
                </a:solidFill>
                <a:latin typeface="HGP創英角ｺﾞｼｯｸUB" panose="020B0900000000000000" pitchFamily="50" charset="-128"/>
                <a:ea typeface="HGP創英角ｺﾞｼｯｸUB" panose="020B0900000000000000" pitchFamily="50" charset="-128"/>
              </a:rPr>
              <a:t>透明化・適正化問題においてＬＰ</a:t>
            </a:r>
            <a:r>
              <a:rPr lang="ja-JP" altLang="en-US" u="sng" dirty="0">
                <a:solidFill>
                  <a:srgbClr val="FF0000"/>
                </a:solidFill>
                <a:latin typeface="HGP創英角ｺﾞｼｯｸUB" panose="020B0900000000000000" pitchFamily="50" charset="-128"/>
                <a:ea typeface="HGP創英角ｺﾞｼｯｸUB" panose="020B0900000000000000" pitchFamily="50" charset="-128"/>
              </a:rPr>
              <a:t>ガス事業者に求められていることを整理すると、</a:t>
            </a:r>
          </a:p>
        </p:txBody>
      </p:sp>
      <p:sp>
        <p:nvSpPr>
          <p:cNvPr id="6" name="テキスト ボックス 5"/>
          <p:cNvSpPr txBox="1"/>
          <p:nvPr/>
        </p:nvSpPr>
        <p:spPr>
          <a:xfrm>
            <a:off x="214313" y="1246492"/>
            <a:ext cx="4121824" cy="1461939"/>
          </a:xfrm>
          <a:prstGeom prst="rect">
            <a:avLst/>
          </a:prstGeom>
          <a:noFill/>
        </p:spPr>
        <p:txBody>
          <a:bodyPr wrap="square" rtlCol="0">
            <a:spAutoFit/>
          </a:bodyPr>
          <a:lstStyle/>
          <a:p>
            <a:pPr algn="ctr"/>
            <a:r>
              <a:rPr lang="ja-JP" altLang="en-US" sz="1700" u="sng" dirty="0">
                <a:solidFill>
                  <a:srgbClr val="0033CC"/>
                </a:solidFill>
                <a:latin typeface="HGP創英角ｺﾞｼｯｸUB" panose="020B0900000000000000" pitchFamily="50" charset="-128"/>
                <a:ea typeface="HGP創英角ｺﾞｼｯｸUB" panose="020B0900000000000000" pitchFamily="50" charset="-128"/>
              </a:rPr>
              <a:t>自社の既存顧客（顕在顧客）に対しては</a:t>
            </a:r>
            <a:endParaRPr lang="en-US" altLang="ja-JP" sz="1700" u="sng" dirty="0">
              <a:solidFill>
                <a:srgbClr val="0033CC"/>
              </a:solidFill>
              <a:latin typeface="HGP創英角ｺﾞｼｯｸUB" panose="020B0900000000000000" pitchFamily="50" charset="-128"/>
              <a:ea typeface="HGP創英角ｺﾞｼｯｸUB" panose="020B0900000000000000" pitchFamily="50" charset="-128"/>
            </a:endParaRPr>
          </a:p>
          <a:p>
            <a:pPr algn="ct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a:t>
            </a:r>
            <a:endParaRPr lang="en-US" altLang="ja-JP" sz="1600" dirty="0">
              <a:solidFill>
                <a:prstClr val="black"/>
              </a:solidFill>
              <a:latin typeface="HGP創英角ｺﾞｼｯｸUB" panose="020B0900000000000000" pitchFamily="50" charset="-128"/>
              <a:ea typeface="HGP創英角ｺﾞｼｯｸUB" panose="020B0900000000000000" pitchFamily="50" charset="-128"/>
            </a:endParaRPr>
          </a:p>
          <a:p>
            <a:pPr algn="ctr">
              <a:spcBef>
                <a:spcPts val="600"/>
              </a:spcBef>
            </a:pPr>
            <a:r>
              <a:rPr lang="ja-JP" altLang="en-US" sz="1600" dirty="0">
                <a:solidFill>
                  <a:srgbClr val="6600CC"/>
                </a:solidFill>
                <a:latin typeface="HGP創英角ｺﾞｼｯｸUB" panose="020B0900000000000000" pitchFamily="50" charset="-128"/>
                <a:ea typeface="HGP創英角ｺﾞｼｯｸUB" panose="020B0900000000000000" pitchFamily="50" charset="-128"/>
              </a:rPr>
              <a:t>顧客の料金や顧客との取引に関して</a:t>
            </a:r>
            <a:endParaRPr lang="en-US" altLang="ja-JP" sz="1600" dirty="0">
              <a:solidFill>
                <a:srgbClr val="6600CC"/>
              </a:solidFill>
              <a:latin typeface="HGP創英角ｺﾞｼｯｸUB" panose="020B0900000000000000" pitchFamily="50" charset="-128"/>
              <a:ea typeface="HGP創英角ｺﾞｼｯｸUB" panose="020B0900000000000000" pitchFamily="50" charset="-128"/>
            </a:endParaRPr>
          </a:p>
          <a:p>
            <a:pPr algn="ctr"/>
            <a:r>
              <a:rPr lang="ja-JP" altLang="en-US" sz="1600" dirty="0">
                <a:solidFill>
                  <a:srgbClr val="6600CC"/>
                </a:solidFill>
                <a:latin typeface="HGP創英角ｺﾞｼｯｸUB" panose="020B0900000000000000" pitchFamily="50" charset="-128"/>
                <a:ea typeface="HGP創英角ｺﾞｼｯｸUB" panose="020B0900000000000000" pitchFamily="50" charset="-128"/>
              </a:rPr>
              <a:t>情報の非対称性をなくすこと</a:t>
            </a:r>
          </a:p>
          <a:p>
            <a:pPr algn="ctr"/>
            <a:endParaRPr lang="ja-JP" altLang="en-US" u="sng"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13" name="テキスト ボックス 12"/>
          <p:cNvSpPr txBox="1"/>
          <p:nvPr/>
        </p:nvSpPr>
        <p:spPr>
          <a:xfrm>
            <a:off x="4752860" y="1124744"/>
            <a:ext cx="4139461" cy="1877437"/>
          </a:xfrm>
          <a:prstGeom prst="rect">
            <a:avLst/>
          </a:prstGeom>
          <a:noFill/>
        </p:spPr>
        <p:txBody>
          <a:bodyPr wrap="square" rtlCol="0">
            <a:spAutoFit/>
          </a:bodyPr>
          <a:lstStyle/>
          <a:p>
            <a:pPr algn="ctr"/>
            <a:r>
              <a:rPr lang="ja-JP" altLang="en-US" sz="1700" u="sng" dirty="0">
                <a:solidFill>
                  <a:srgbClr val="008000"/>
                </a:solidFill>
                <a:latin typeface="HGP創英角ｺﾞｼｯｸUB" panose="020B0900000000000000" pitchFamily="50" charset="-128"/>
                <a:ea typeface="HGP創英角ｺﾞｼｯｸUB" panose="020B0900000000000000" pitchFamily="50" charset="-128"/>
              </a:rPr>
              <a:t>自社の既存顧客のみならず、</a:t>
            </a:r>
            <a:endParaRPr lang="en-US" altLang="ja-JP" sz="1700" u="sng" dirty="0">
              <a:solidFill>
                <a:srgbClr val="008000"/>
              </a:solidFill>
              <a:latin typeface="HGP創英角ｺﾞｼｯｸUB" panose="020B0900000000000000" pitchFamily="50" charset="-128"/>
              <a:ea typeface="HGP創英角ｺﾞｼｯｸUB" panose="020B0900000000000000" pitchFamily="50" charset="-128"/>
            </a:endParaRPr>
          </a:p>
          <a:p>
            <a:pPr algn="ctr"/>
            <a:r>
              <a:rPr lang="ja-JP" altLang="en-US" sz="1700" u="sng" dirty="0">
                <a:solidFill>
                  <a:srgbClr val="008000"/>
                </a:solidFill>
                <a:latin typeface="HGP創英角ｺﾞｼｯｸUB" panose="020B0900000000000000" pitchFamily="50" charset="-128"/>
                <a:ea typeface="HGP創英角ｺﾞｼｯｸUB" panose="020B0900000000000000" pitchFamily="50" charset="-128"/>
              </a:rPr>
              <a:t>一般的な消費者（潜在顧客）に対しては</a:t>
            </a:r>
            <a:endParaRPr lang="en-US" altLang="ja-JP" sz="1700" u="sng" dirty="0">
              <a:solidFill>
                <a:srgbClr val="008000"/>
              </a:solidFill>
              <a:latin typeface="HGP創英角ｺﾞｼｯｸUB" panose="020B0900000000000000" pitchFamily="50" charset="-128"/>
              <a:ea typeface="HGP創英角ｺﾞｼｯｸUB" panose="020B0900000000000000" pitchFamily="50" charset="-128"/>
            </a:endParaRPr>
          </a:p>
          <a:p>
            <a:pPr algn="ct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a:t>
            </a:r>
            <a:endParaRPr lang="en-US" altLang="ja-JP" sz="1600" dirty="0">
              <a:solidFill>
                <a:prstClr val="black"/>
              </a:solidFill>
              <a:latin typeface="HGP創英角ｺﾞｼｯｸUB" panose="020B0900000000000000" pitchFamily="50" charset="-128"/>
              <a:ea typeface="HGP創英角ｺﾞｼｯｸUB" panose="020B0900000000000000" pitchFamily="50" charset="-128"/>
            </a:endParaRPr>
          </a:p>
          <a:p>
            <a:pPr algn="ctr"/>
            <a:r>
              <a:rPr lang="ja-JP" altLang="en-US" sz="1600" dirty="0">
                <a:solidFill>
                  <a:srgbClr val="6600CC"/>
                </a:solidFill>
                <a:latin typeface="HGP創英角ｺﾞｼｯｸUB" panose="020B0900000000000000" pitchFamily="50" charset="-128"/>
                <a:ea typeface="HGP創英角ｺﾞｼｯｸUB" panose="020B0900000000000000" pitchFamily="50" charset="-128"/>
              </a:rPr>
              <a:t>一般的な消費者が自社を選べるように</a:t>
            </a:r>
            <a:endParaRPr lang="en-US" altLang="ja-JP" sz="1600" dirty="0">
              <a:solidFill>
                <a:srgbClr val="6600CC"/>
              </a:solidFill>
              <a:latin typeface="HGP創英角ｺﾞｼｯｸUB" panose="020B0900000000000000" pitchFamily="50" charset="-128"/>
              <a:ea typeface="HGP創英角ｺﾞｼｯｸUB" panose="020B0900000000000000" pitchFamily="50" charset="-128"/>
            </a:endParaRPr>
          </a:p>
          <a:p>
            <a:pPr algn="ctr"/>
            <a:r>
              <a:rPr lang="ja-JP" altLang="en-US" sz="1600" dirty="0">
                <a:solidFill>
                  <a:srgbClr val="6600CC"/>
                </a:solidFill>
                <a:latin typeface="HGP創英角ｺﾞｼｯｸUB" panose="020B0900000000000000" pitchFamily="50" charset="-128"/>
                <a:ea typeface="HGP創英角ｺﾞｼｯｸUB" panose="020B0900000000000000" pitchFamily="50" charset="-128"/>
              </a:rPr>
              <a:t>自社の標準的な料金情報を公表して、</a:t>
            </a:r>
            <a:endParaRPr lang="en-US" altLang="ja-JP" sz="1600" dirty="0">
              <a:solidFill>
                <a:srgbClr val="6600CC"/>
              </a:solidFill>
              <a:latin typeface="HGP創英角ｺﾞｼｯｸUB" panose="020B0900000000000000" pitchFamily="50" charset="-128"/>
              <a:ea typeface="HGP創英角ｺﾞｼｯｸUB" panose="020B0900000000000000" pitchFamily="50" charset="-128"/>
            </a:endParaRPr>
          </a:p>
          <a:p>
            <a:pPr algn="ctr"/>
            <a:r>
              <a:rPr lang="ja-JP" altLang="en-US" sz="1600" dirty="0">
                <a:solidFill>
                  <a:srgbClr val="6600CC"/>
                </a:solidFill>
                <a:latin typeface="HGP創英角ｺﾞｼｯｸUB" panose="020B0900000000000000" pitchFamily="50" charset="-128"/>
                <a:ea typeface="HGP創英角ｺﾞｼｯｸUB" panose="020B0900000000000000" pitchFamily="50" charset="-128"/>
              </a:rPr>
              <a:t>情報の非対称性をなくすこと</a:t>
            </a:r>
          </a:p>
          <a:p>
            <a:pPr algn="ctr"/>
            <a:endParaRPr lang="ja-JP" altLang="en-US" sz="1600" u="sng" dirty="0">
              <a:solidFill>
                <a:srgbClr val="6600CC"/>
              </a:solidFill>
              <a:latin typeface="HGP創英角ｺﾞｼｯｸUB" panose="020B0900000000000000" pitchFamily="50" charset="-128"/>
              <a:ea typeface="HGP創英角ｺﾞｼｯｸUB" panose="020B0900000000000000" pitchFamily="50" charset="-128"/>
            </a:endParaRPr>
          </a:p>
        </p:txBody>
      </p:sp>
      <p:grpSp>
        <p:nvGrpSpPr>
          <p:cNvPr id="42" name="グループ化 41"/>
          <p:cNvGrpSpPr/>
          <p:nvPr/>
        </p:nvGrpSpPr>
        <p:grpSpPr>
          <a:xfrm>
            <a:off x="84783" y="2852936"/>
            <a:ext cx="9045625" cy="3676681"/>
            <a:chOff x="52769" y="2881345"/>
            <a:chExt cx="9045625" cy="3676681"/>
          </a:xfrm>
        </p:grpSpPr>
        <p:sp>
          <p:nvSpPr>
            <p:cNvPr id="4" name="正方形/長方形 3"/>
            <p:cNvSpPr/>
            <p:nvPr/>
          </p:nvSpPr>
          <p:spPr>
            <a:xfrm>
              <a:off x="4595279" y="2883223"/>
              <a:ext cx="4362327" cy="553998"/>
            </a:xfrm>
            <a:prstGeom prst="rect">
              <a:avLst/>
            </a:prstGeom>
            <a:solidFill>
              <a:srgbClr val="CCFFCC"/>
            </a:solidFill>
            <a:ln>
              <a:solidFill>
                <a:schemeClr val="tx1"/>
              </a:solidFill>
            </a:ln>
          </p:spPr>
          <p:txBody>
            <a:bodyPr wrap="square">
              <a:spAutoFit/>
            </a:bodyPr>
            <a:lstStyle/>
            <a:p>
              <a:pPr algn="ctr"/>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他社を選ぼうと思っても、</a:t>
              </a:r>
              <a:endParaRPr lang="en-US" altLang="ja-JP" sz="1500" dirty="0">
                <a:solidFill>
                  <a:prstClr val="black"/>
                </a:solidFill>
                <a:latin typeface="HGP創英角ｺﾞｼｯｸUB" panose="020B0900000000000000" pitchFamily="50" charset="-128"/>
                <a:ea typeface="HGP創英角ｺﾞｼｯｸUB" panose="020B0900000000000000" pitchFamily="50" charset="-128"/>
              </a:endParaRPr>
            </a:p>
            <a:p>
              <a:pPr algn="ctr"/>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標準的料金メニューがわからなければ選びようがない</a:t>
              </a:r>
            </a:p>
          </p:txBody>
        </p:sp>
        <p:sp>
          <p:nvSpPr>
            <p:cNvPr id="5" name="正方形/長方形 4"/>
            <p:cNvSpPr/>
            <p:nvPr/>
          </p:nvSpPr>
          <p:spPr>
            <a:xfrm>
              <a:off x="218688" y="2881345"/>
              <a:ext cx="4121824" cy="553998"/>
            </a:xfrm>
            <a:prstGeom prst="rect">
              <a:avLst/>
            </a:prstGeom>
            <a:solidFill>
              <a:srgbClr val="CCFFFF"/>
            </a:solidFill>
            <a:ln>
              <a:solidFill>
                <a:schemeClr val="tx1"/>
              </a:solidFill>
            </a:ln>
          </p:spPr>
          <p:txBody>
            <a:bodyPr wrap="square">
              <a:spAutoFit/>
            </a:bodyPr>
            <a:lstStyle/>
            <a:p>
              <a:pPr algn="ctr"/>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自分の料金についてよくわからなければ</a:t>
              </a:r>
              <a:endParaRPr lang="en-US" altLang="ja-JP" sz="1500" dirty="0">
                <a:solidFill>
                  <a:prstClr val="black"/>
                </a:solidFill>
                <a:latin typeface="HGP創英角ｺﾞｼｯｸUB" panose="020B0900000000000000" pitchFamily="50" charset="-128"/>
                <a:ea typeface="HGP創英角ｺﾞｼｯｸUB" panose="020B0900000000000000" pitchFamily="50" charset="-128"/>
              </a:endParaRPr>
            </a:p>
            <a:p>
              <a:pPr algn="ctr"/>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理解・納得のしようがない</a:t>
              </a:r>
              <a:endParaRPr lang="en-US" altLang="ja-JP" sz="15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10" name="テキスト ボックス 9"/>
            <p:cNvSpPr txBox="1"/>
            <p:nvPr/>
          </p:nvSpPr>
          <p:spPr>
            <a:xfrm>
              <a:off x="192286" y="3426768"/>
              <a:ext cx="4355976" cy="800219"/>
            </a:xfrm>
            <a:prstGeom prst="rect">
              <a:avLst/>
            </a:prstGeom>
            <a:noFill/>
          </p:spPr>
          <p:txBody>
            <a:bodyPr wrap="square" rtlCol="0">
              <a:spAutoFit/>
            </a:bodyPr>
            <a:lstStyle/>
            <a:p>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　　１４条書面や月々の検針票・請求書等を通じて、</a:t>
              </a:r>
              <a:endParaRPr lang="en-US" altLang="ja-JP" sz="1500" dirty="0">
                <a:solidFill>
                  <a:prstClr val="black"/>
                </a:solidFill>
                <a:latin typeface="HGP創英角ｺﾞｼｯｸUB" panose="020B0900000000000000" pitchFamily="50" charset="-128"/>
                <a:ea typeface="HGP創英角ｺﾞｼｯｸUB" panose="020B0900000000000000" pitchFamily="50" charset="-128"/>
              </a:endParaRPr>
            </a:p>
            <a:p>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　　</a:t>
              </a:r>
              <a:r>
                <a:rPr lang="ja-JP" altLang="en-US" sz="1500" dirty="0">
                  <a:solidFill>
                    <a:srgbClr val="FF0000"/>
                  </a:solidFill>
                  <a:latin typeface="HGP創英角ｺﾞｼｯｸUB" panose="020B0900000000000000" pitchFamily="50" charset="-128"/>
                  <a:ea typeface="HGP創英角ｺﾞｼｯｸUB" panose="020B0900000000000000" pitchFamily="50" charset="-128"/>
                </a:rPr>
                <a:t>顧客の料金情報</a:t>
              </a:r>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（料金体系</a:t>
              </a:r>
              <a:r>
                <a:rPr lang="ja-JP" altLang="en-US" sz="1500" dirty="0" smtClean="0">
                  <a:solidFill>
                    <a:prstClr val="black"/>
                  </a:solidFill>
                  <a:latin typeface="HGP創英角ｺﾞｼｯｸUB" panose="020B0900000000000000" pitchFamily="50" charset="-128"/>
                  <a:ea typeface="HGP創英角ｺﾞｼｯｸUB" panose="020B0900000000000000" pitchFamily="50" charset="-128"/>
                </a:rPr>
                <a:t>、使</a:t>
              </a:r>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用量、値上げ</a:t>
              </a:r>
              <a:endParaRPr lang="en-US" altLang="ja-JP" sz="1500" dirty="0">
                <a:solidFill>
                  <a:prstClr val="black"/>
                </a:solidFill>
                <a:latin typeface="HGP創英角ｺﾞｼｯｸUB" panose="020B0900000000000000" pitchFamily="50" charset="-128"/>
                <a:ea typeface="HGP創英角ｺﾞｼｯｸUB" panose="020B0900000000000000" pitchFamily="50" charset="-128"/>
              </a:endParaRPr>
            </a:p>
            <a:p>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　　のお知らせ等）</a:t>
              </a:r>
              <a:r>
                <a:rPr lang="ja-JP" altLang="en-US" sz="1500" dirty="0">
                  <a:solidFill>
                    <a:srgbClr val="FF0000"/>
                  </a:solidFill>
                  <a:latin typeface="HGP創英角ｺﾞｼｯｸUB" panose="020B0900000000000000" pitchFamily="50" charset="-128"/>
                  <a:ea typeface="HGP創英角ｺﾞｼｯｸUB" panose="020B0900000000000000" pitchFamily="50" charset="-128"/>
                </a:rPr>
                <a:t>を丁寧にお知らせする</a:t>
              </a:r>
            </a:p>
          </p:txBody>
        </p:sp>
        <p:sp>
          <p:nvSpPr>
            <p:cNvPr id="12" name="テキスト ボックス 11"/>
            <p:cNvSpPr txBox="1"/>
            <p:nvPr/>
          </p:nvSpPr>
          <p:spPr>
            <a:xfrm>
              <a:off x="4719847" y="3437221"/>
              <a:ext cx="4140460" cy="800219"/>
            </a:xfrm>
            <a:prstGeom prst="rect">
              <a:avLst/>
            </a:prstGeom>
            <a:noFill/>
          </p:spPr>
          <p:txBody>
            <a:bodyPr wrap="square" rtlCol="0">
              <a:spAutoFit/>
            </a:bodyPr>
            <a:lstStyle/>
            <a:p>
              <a:r>
                <a:rPr lang="ja-JP" altLang="en-US" sz="1600" dirty="0">
                  <a:solidFill>
                    <a:srgbClr val="0000FF"/>
                  </a:solidFill>
                  <a:latin typeface="HGP創英角ｺﾞｼｯｸUB" panose="020B0900000000000000" pitchFamily="50" charset="-128"/>
                  <a:ea typeface="HGP創英角ｺﾞｼｯｸUB" panose="020B0900000000000000" pitchFamily="50" charset="-128"/>
                </a:rPr>
                <a:t>　　</a:t>
              </a:r>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ホームページや店頭掲示等を活用して、</a:t>
              </a:r>
              <a:endParaRPr lang="en-US" altLang="ja-JP" sz="1500" dirty="0">
                <a:solidFill>
                  <a:prstClr val="black"/>
                </a:solidFill>
                <a:latin typeface="HGP創英角ｺﾞｼｯｸUB" panose="020B0900000000000000" pitchFamily="50" charset="-128"/>
                <a:ea typeface="HGP創英角ｺﾞｼｯｸUB" panose="020B0900000000000000" pitchFamily="50" charset="-128"/>
              </a:endParaRPr>
            </a:p>
            <a:p>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　　</a:t>
              </a:r>
              <a:r>
                <a:rPr lang="ja-JP" altLang="en-US" sz="1500" dirty="0">
                  <a:solidFill>
                    <a:srgbClr val="FF0000"/>
                  </a:solidFill>
                  <a:latin typeface="HGP創英角ｺﾞｼｯｸUB" panose="020B0900000000000000" pitchFamily="50" charset="-128"/>
                  <a:ea typeface="HGP創英角ｺﾞｼｯｸUB" panose="020B0900000000000000" pitchFamily="50" charset="-128"/>
                </a:rPr>
                <a:t>自社の標準的料金メニューを公表</a:t>
              </a:r>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する</a:t>
              </a:r>
              <a:endParaRPr lang="en-US" altLang="ja-JP" sz="1500" dirty="0">
                <a:solidFill>
                  <a:prstClr val="black"/>
                </a:solidFill>
                <a:latin typeface="HGP創英角ｺﾞｼｯｸUB" panose="020B0900000000000000" pitchFamily="50" charset="-128"/>
                <a:ea typeface="HGP創英角ｺﾞｼｯｸUB" panose="020B0900000000000000" pitchFamily="50" charset="-128"/>
              </a:endParaRPr>
            </a:p>
            <a:p>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　　　</a:t>
              </a:r>
              <a:r>
                <a:rPr lang="en-US" altLang="ja-JP" sz="1500" dirty="0">
                  <a:solidFill>
                    <a:prstClr val="black"/>
                  </a:solidFill>
                  <a:latin typeface="HGP創英角ｺﾞｼｯｸUB" panose="020B0900000000000000" pitchFamily="50" charset="-128"/>
                  <a:ea typeface="HGP創英角ｺﾞｼｯｸUB" panose="020B0900000000000000" pitchFamily="50" charset="-128"/>
                </a:rPr>
                <a:t>※</a:t>
              </a:r>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戸建、集合別々でも可</a:t>
              </a:r>
            </a:p>
          </p:txBody>
        </p:sp>
        <p:sp>
          <p:nvSpPr>
            <p:cNvPr id="22" name="テキスト ボックス 21"/>
            <p:cNvSpPr txBox="1"/>
            <p:nvPr/>
          </p:nvSpPr>
          <p:spPr>
            <a:xfrm>
              <a:off x="3870620" y="5021382"/>
              <a:ext cx="5227774" cy="323165"/>
            </a:xfrm>
            <a:prstGeom prst="rect">
              <a:avLst/>
            </a:prstGeom>
            <a:noFill/>
            <a:ln>
              <a:noFill/>
            </a:ln>
          </p:spPr>
          <p:txBody>
            <a:bodyPr wrap="square" rtlCol="0">
              <a:spAutoFit/>
            </a:bodyPr>
            <a:lstStyle/>
            <a:p>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　　複数ある料金メニューを標準的な料金メニューに</a:t>
              </a:r>
              <a:r>
                <a:rPr lang="ja-JP" altLang="en-US" sz="1500" dirty="0">
                  <a:solidFill>
                    <a:srgbClr val="FF0000"/>
                  </a:solidFill>
                  <a:latin typeface="HGP創英角ｺﾞｼｯｸUB" panose="020B0900000000000000" pitchFamily="50" charset="-128"/>
                  <a:ea typeface="HGP創英角ｺﾞｼｯｸUB" panose="020B0900000000000000" pitchFamily="50" charset="-128"/>
                </a:rPr>
                <a:t>集約化</a:t>
              </a:r>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する</a:t>
              </a:r>
            </a:p>
          </p:txBody>
        </p:sp>
        <p:sp>
          <p:nvSpPr>
            <p:cNvPr id="25" name="テキスト ボックス 24"/>
            <p:cNvSpPr txBox="1"/>
            <p:nvPr/>
          </p:nvSpPr>
          <p:spPr>
            <a:xfrm>
              <a:off x="1155792" y="5875237"/>
              <a:ext cx="7344083" cy="338554"/>
            </a:xfrm>
            <a:prstGeom prst="rect">
              <a:avLst/>
            </a:prstGeom>
            <a:noFill/>
          </p:spPr>
          <p:txBody>
            <a:bodyPr wrap="square" rtlCol="0">
              <a:spAutoFit/>
            </a:bodyPr>
            <a:lstStyle/>
            <a:p>
              <a:r>
                <a:rPr lang="ja-JP" altLang="en-US" sz="1600" dirty="0">
                  <a:solidFill>
                    <a:srgbClr val="0000FF"/>
                  </a:solidFill>
                  <a:latin typeface="HGP創英角ｺﾞｼｯｸUB" panose="020B0900000000000000" pitchFamily="50" charset="-128"/>
                  <a:ea typeface="HGP創英角ｺﾞｼｯｸUB" panose="020B0900000000000000" pitchFamily="50" charset="-128"/>
                </a:rPr>
                <a:t>　　</a:t>
              </a:r>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戸建と集合の従量料金単価が異なる場合には、</a:t>
              </a:r>
              <a:r>
                <a:rPr lang="ja-JP" altLang="en-US" sz="1500" dirty="0">
                  <a:solidFill>
                    <a:srgbClr val="FF0000"/>
                  </a:solidFill>
                  <a:latin typeface="HGP創英角ｺﾞｼｯｸUB" panose="020B0900000000000000" pitchFamily="50" charset="-128"/>
                  <a:ea typeface="HGP創英角ｺﾞｼｯｸUB" panose="020B0900000000000000" pitchFamily="50" charset="-128"/>
                </a:rPr>
                <a:t>差異理由を消費者（顧客）に説明</a:t>
              </a:r>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する</a:t>
              </a:r>
            </a:p>
          </p:txBody>
        </p:sp>
        <p:grpSp>
          <p:nvGrpSpPr>
            <p:cNvPr id="31" name="グループ化 30"/>
            <p:cNvGrpSpPr/>
            <p:nvPr/>
          </p:nvGrpSpPr>
          <p:grpSpPr>
            <a:xfrm>
              <a:off x="2826537" y="4177489"/>
              <a:ext cx="3513954" cy="525976"/>
              <a:chOff x="3358567" y="4254390"/>
              <a:chExt cx="3513954" cy="525976"/>
            </a:xfrm>
          </p:grpSpPr>
          <p:grpSp>
            <p:nvGrpSpPr>
              <p:cNvPr id="24" name="グループ化 23"/>
              <p:cNvGrpSpPr/>
              <p:nvPr/>
            </p:nvGrpSpPr>
            <p:grpSpPr>
              <a:xfrm>
                <a:off x="3358567" y="4254390"/>
                <a:ext cx="3513954" cy="301025"/>
                <a:chOff x="3907556" y="4254390"/>
                <a:chExt cx="3513954" cy="301025"/>
              </a:xfrm>
            </p:grpSpPr>
            <p:cxnSp>
              <p:nvCxnSpPr>
                <p:cNvPr id="15" name="直線コネクタ 14"/>
                <p:cNvCxnSpPr/>
                <p:nvPr/>
              </p:nvCxnSpPr>
              <p:spPr>
                <a:xfrm>
                  <a:off x="4112877" y="4555415"/>
                  <a:ext cx="31963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a:off x="7309203" y="4254390"/>
                  <a:ext cx="112307" cy="2915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3907556" y="4275316"/>
                  <a:ext cx="195100" cy="2706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直線矢印コネクタ 26"/>
              <p:cNvCxnSpPr/>
              <p:nvPr/>
            </p:nvCxnSpPr>
            <p:spPr>
              <a:xfrm>
                <a:off x="5136103" y="4555415"/>
                <a:ext cx="0" cy="22495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0" name="テキスト ボックス 29"/>
            <p:cNvSpPr txBox="1"/>
            <p:nvPr/>
          </p:nvSpPr>
          <p:spPr>
            <a:xfrm>
              <a:off x="52769" y="4620478"/>
              <a:ext cx="3707904" cy="1031051"/>
            </a:xfrm>
            <a:prstGeom prst="rect">
              <a:avLst/>
            </a:prstGeom>
            <a:noFill/>
          </p:spPr>
          <p:txBody>
            <a:bodyPr wrap="square" rtlCol="0">
              <a:spAutoFit/>
            </a:bodyPr>
            <a:lstStyle/>
            <a:p>
              <a:r>
                <a:rPr lang="ja-JP" altLang="en-US" sz="1600" dirty="0">
                  <a:solidFill>
                    <a:srgbClr val="0000FF"/>
                  </a:solidFill>
                  <a:latin typeface="HGP創英角ｺﾞｼｯｸUB" panose="020B0900000000000000" pitchFamily="50" charset="-128"/>
                  <a:ea typeface="HGP創英角ｺﾞｼｯｸUB" panose="020B0900000000000000" pitchFamily="50" charset="-128"/>
                </a:rPr>
                <a:t>　　</a:t>
              </a:r>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賃貸集合住宅の入居者のガス料金で</a:t>
              </a:r>
              <a:endParaRPr lang="en-US" altLang="ja-JP" sz="1500" dirty="0">
                <a:solidFill>
                  <a:prstClr val="black"/>
                </a:solidFill>
                <a:latin typeface="HGP創英角ｺﾞｼｯｸUB" panose="020B0900000000000000" pitchFamily="50" charset="-128"/>
                <a:ea typeface="HGP創英角ｺﾞｼｯｸUB" panose="020B0900000000000000" pitchFamily="50" charset="-128"/>
              </a:endParaRPr>
            </a:p>
            <a:p>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　ｶﾞｽ機器やｴｱｺﾝ等の</a:t>
              </a:r>
              <a:r>
                <a:rPr lang="ja-JP" altLang="en-US" sz="1500" dirty="0">
                  <a:solidFill>
                    <a:srgbClr val="FF0000"/>
                  </a:solidFill>
                  <a:latin typeface="HGP創英角ｺﾞｼｯｸUB" panose="020B0900000000000000" pitchFamily="50" charset="-128"/>
                  <a:ea typeface="HGP創英角ｺﾞｼｯｸUB" panose="020B0900000000000000" pitchFamily="50" charset="-128"/>
                </a:rPr>
                <a:t>設置費用を回収</a:t>
              </a:r>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する</a:t>
              </a:r>
              <a:endParaRPr lang="en-US" altLang="ja-JP" sz="1500" dirty="0">
                <a:solidFill>
                  <a:prstClr val="black"/>
                </a:solidFill>
                <a:latin typeface="HGP創英角ｺﾞｼｯｸUB" panose="020B0900000000000000" pitchFamily="50" charset="-128"/>
                <a:ea typeface="HGP創英角ｺﾞｼｯｸUB" panose="020B0900000000000000" pitchFamily="50" charset="-128"/>
              </a:endParaRPr>
            </a:p>
            <a:p>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　場合には、１４条書面等でその内容を入居</a:t>
              </a:r>
              <a:endParaRPr lang="en-US" altLang="ja-JP" sz="1500" dirty="0">
                <a:solidFill>
                  <a:prstClr val="black"/>
                </a:solidFill>
                <a:latin typeface="HGP創英角ｺﾞｼｯｸUB" panose="020B0900000000000000" pitchFamily="50" charset="-128"/>
                <a:ea typeface="HGP創英角ｺﾞｼｯｸUB" panose="020B0900000000000000" pitchFamily="50" charset="-128"/>
              </a:endParaRPr>
            </a:p>
            <a:p>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　者に</a:t>
              </a:r>
              <a:r>
                <a:rPr lang="ja-JP" altLang="en-US" sz="1500" dirty="0">
                  <a:solidFill>
                    <a:srgbClr val="FF0000"/>
                  </a:solidFill>
                  <a:latin typeface="HGP創英角ｺﾞｼｯｸUB" panose="020B0900000000000000" pitchFamily="50" charset="-128"/>
                  <a:ea typeface="HGP創英角ｺﾞｼｯｸUB" panose="020B0900000000000000" pitchFamily="50" charset="-128"/>
                </a:rPr>
                <a:t>お知らせする</a:t>
              </a:r>
            </a:p>
          </p:txBody>
        </p:sp>
        <p:cxnSp>
          <p:nvCxnSpPr>
            <p:cNvPr id="35" name="直線矢印コネクタ 34"/>
            <p:cNvCxnSpPr/>
            <p:nvPr/>
          </p:nvCxnSpPr>
          <p:spPr>
            <a:xfrm>
              <a:off x="6012160" y="5503534"/>
              <a:ext cx="0" cy="38113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正方形/長方形 39"/>
            <p:cNvSpPr/>
            <p:nvPr/>
          </p:nvSpPr>
          <p:spPr>
            <a:xfrm>
              <a:off x="3963745" y="4713619"/>
              <a:ext cx="4939742" cy="307777"/>
            </a:xfrm>
            <a:prstGeom prst="rect">
              <a:avLst/>
            </a:prstGeom>
            <a:solidFill>
              <a:srgbClr val="FFFF00"/>
            </a:solidFill>
          </p:spPr>
          <p:txBody>
            <a:bodyPr wrap="square">
              <a:spAutoFit/>
            </a:bodyPr>
            <a:lstStyle/>
            <a:p>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既存顧客の個別料金と標準料金の辻褄が合わなくならないよう、</a:t>
              </a: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p:txBody>
        </p:sp>
        <p:cxnSp>
          <p:nvCxnSpPr>
            <p:cNvPr id="41" name="直線矢印コネクタ 40"/>
            <p:cNvCxnSpPr/>
            <p:nvPr/>
          </p:nvCxnSpPr>
          <p:spPr>
            <a:xfrm>
              <a:off x="899592" y="4177489"/>
              <a:ext cx="0" cy="4787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1155610" y="6219472"/>
              <a:ext cx="7798768" cy="338554"/>
            </a:xfrm>
            <a:prstGeom prst="rect">
              <a:avLst/>
            </a:prstGeom>
            <a:noFill/>
          </p:spPr>
          <p:txBody>
            <a:bodyPr wrap="square" rtlCol="0">
              <a:spAutoFit/>
            </a:bodyPr>
            <a:lstStyle/>
            <a:p>
              <a:r>
                <a:rPr lang="ja-JP" altLang="en-US" sz="1600" dirty="0">
                  <a:solidFill>
                    <a:srgbClr val="0000FF"/>
                  </a:solidFill>
                  <a:latin typeface="HGP創英角ｺﾞｼｯｸUB" panose="020B0900000000000000" pitchFamily="50" charset="-128"/>
                  <a:ea typeface="HGP創英角ｺﾞｼｯｸUB" panose="020B0900000000000000" pitchFamily="50" charset="-128"/>
                </a:rPr>
                <a:t>　　</a:t>
              </a:r>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料金を変更（値上げ）する場合には、</a:t>
              </a:r>
              <a:r>
                <a:rPr lang="ja-JP" altLang="en-US" sz="1500" dirty="0">
                  <a:solidFill>
                    <a:srgbClr val="FF0000"/>
                  </a:solidFill>
                  <a:latin typeface="HGP創英角ｺﾞｼｯｸUB" panose="020B0900000000000000" pitchFamily="50" charset="-128"/>
                  <a:ea typeface="HGP創英角ｺﾞｼｯｸUB" panose="020B0900000000000000" pitchFamily="50" charset="-128"/>
                </a:rPr>
                <a:t>事前に変更後の価格及び理由</a:t>
              </a:r>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を</a:t>
              </a:r>
              <a:r>
                <a:rPr lang="ja-JP" altLang="en-US" sz="1500" dirty="0">
                  <a:solidFill>
                    <a:srgbClr val="FF0000"/>
                  </a:solidFill>
                  <a:latin typeface="HGP創英角ｺﾞｼｯｸUB" panose="020B0900000000000000" pitchFamily="50" charset="-128"/>
                  <a:ea typeface="HGP創英角ｺﾞｼｯｸUB" panose="020B0900000000000000" pitchFamily="50" charset="-128"/>
                </a:rPr>
                <a:t>顧客に説明</a:t>
              </a:r>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する</a:t>
              </a:r>
            </a:p>
          </p:txBody>
        </p:sp>
      </p:grpSp>
      <p:sp>
        <p:nvSpPr>
          <p:cNvPr id="26" name="スライド番号プレースホルダー 6"/>
          <p:cNvSpPr>
            <a:spLocks noGrp="1"/>
          </p:cNvSpPr>
          <p:nvPr>
            <p:ph type="sldNum" sz="quarter" idx="12"/>
          </p:nvPr>
        </p:nvSpPr>
        <p:spPr>
          <a:xfrm>
            <a:off x="7010400" y="6504600"/>
            <a:ext cx="2133600" cy="365125"/>
          </a:xfrm>
        </p:spPr>
        <p:txBody>
          <a:bodyPr/>
          <a:lstStyle/>
          <a:p>
            <a:fld id="{2D3C8E6B-077E-4A71-BE22-186BAE43F08F}" type="slidenum">
              <a:rPr lang="ja-JP" altLang="en-US" sz="1400">
                <a:solidFill>
                  <a:prstClr val="black"/>
                </a:solidFill>
                <a:latin typeface="HGP創英角ｺﾞｼｯｸUB" panose="020B0900000000000000" pitchFamily="50" charset="-128"/>
                <a:ea typeface="HGP創英角ｺﾞｼｯｸUB" panose="020B0900000000000000" pitchFamily="50" charset="-128"/>
              </a:rPr>
              <a:pPr/>
              <a:t>20</a:t>
            </a:fld>
            <a:endParaRPr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7" name="フローチャート: 処理 6"/>
          <p:cNvSpPr/>
          <p:nvPr/>
        </p:nvSpPr>
        <p:spPr>
          <a:xfrm>
            <a:off x="4769491" y="3501008"/>
            <a:ext cx="251238" cy="288032"/>
          </a:xfrm>
          <a:prstGeom prst="flowChartProcess">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white"/>
                </a:solidFill>
                <a:latin typeface="HGP創英角ｺﾞｼｯｸUB" panose="020B0900000000000000" pitchFamily="50" charset="-128"/>
                <a:ea typeface="HGP創英角ｺﾞｼｯｸUB" panose="020B0900000000000000" pitchFamily="50" charset="-128"/>
              </a:rPr>
              <a:t>１</a:t>
            </a:r>
          </a:p>
        </p:txBody>
      </p:sp>
      <p:sp>
        <p:nvSpPr>
          <p:cNvPr id="28" name="フローチャート: 処理 27"/>
          <p:cNvSpPr/>
          <p:nvPr/>
        </p:nvSpPr>
        <p:spPr>
          <a:xfrm>
            <a:off x="266054" y="3501008"/>
            <a:ext cx="251238" cy="288032"/>
          </a:xfrm>
          <a:prstGeom prst="flowChartProcess">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white"/>
                </a:solidFill>
                <a:latin typeface="HGP創英角ｺﾞｼｯｸUB" panose="020B0900000000000000" pitchFamily="50" charset="-128"/>
                <a:ea typeface="HGP創英角ｺﾞｼｯｸUB" panose="020B0900000000000000" pitchFamily="50" charset="-128"/>
              </a:rPr>
              <a:t>2</a:t>
            </a:r>
            <a:endParaRPr lang="ja-JP" altLang="en-US"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29" name="フローチャート: 処理 28"/>
          <p:cNvSpPr/>
          <p:nvPr/>
        </p:nvSpPr>
        <p:spPr>
          <a:xfrm>
            <a:off x="140435" y="4627805"/>
            <a:ext cx="251238" cy="288032"/>
          </a:xfrm>
          <a:prstGeom prst="flowChartProcess">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white"/>
                </a:solidFill>
                <a:latin typeface="HGP創英角ｺﾞｼｯｸUB" panose="020B0900000000000000" pitchFamily="50" charset="-128"/>
                <a:ea typeface="HGP創英角ｺﾞｼｯｸUB" panose="020B0900000000000000" pitchFamily="50" charset="-128"/>
              </a:rPr>
              <a:t>3</a:t>
            </a:r>
            <a:endParaRPr lang="ja-JP" altLang="en-US"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32" name="フローチャート: 処理 31"/>
          <p:cNvSpPr/>
          <p:nvPr/>
        </p:nvSpPr>
        <p:spPr>
          <a:xfrm>
            <a:off x="3915915" y="5028106"/>
            <a:ext cx="251238" cy="288032"/>
          </a:xfrm>
          <a:prstGeom prst="flowChartProcess">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white"/>
                </a:solidFill>
                <a:latin typeface="HGP創英角ｺﾞｼｯｸUB" panose="020B0900000000000000" pitchFamily="50" charset="-128"/>
                <a:ea typeface="HGP創英角ｺﾞｼｯｸUB" panose="020B0900000000000000" pitchFamily="50" charset="-128"/>
              </a:rPr>
              <a:t>4</a:t>
            </a:r>
            <a:endParaRPr lang="ja-JP" altLang="en-US"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33" name="フローチャート: 処理 32"/>
          <p:cNvSpPr/>
          <p:nvPr/>
        </p:nvSpPr>
        <p:spPr>
          <a:xfrm>
            <a:off x="1187624" y="5872089"/>
            <a:ext cx="251236" cy="288032"/>
          </a:xfrm>
          <a:prstGeom prst="flowChartProcess">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white"/>
                </a:solidFill>
                <a:latin typeface="HGP創英角ｺﾞｼｯｸUB" panose="020B0900000000000000" pitchFamily="50" charset="-128"/>
                <a:ea typeface="HGP創英角ｺﾞｼｯｸUB" panose="020B0900000000000000" pitchFamily="50" charset="-128"/>
              </a:rPr>
              <a:t>5</a:t>
            </a:r>
            <a:endParaRPr lang="ja-JP" altLang="en-US"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34" name="Text Box 902">
            <a:extLst>
              <a:ext uri="{FF2B5EF4-FFF2-40B4-BE49-F238E27FC236}">
                <a16:creationId xmlns="" xmlns:a16="http://schemas.microsoft.com/office/drawing/2014/main" id="{860C8830-2DB5-4027-BCA0-9D4AEFCD17B7}"/>
              </a:ext>
            </a:extLst>
          </p:cNvPr>
          <p:cNvSpPr txBox="1">
            <a:spLocks noChangeArrowheads="1"/>
          </p:cNvSpPr>
          <p:nvPr/>
        </p:nvSpPr>
        <p:spPr bwMode="auto">
          <a:xfrm>
            <a:off x="214313" y="115888"/>
            <a:ext cx="8750300" cy="369332"/>
          </a:xfrm>
          <a:prstGeom prst="rect">
            <a:avLst/>
          </a:prstGeom>
          <a:gradFill rotWithShape="1">
            <a:gsLst>
              <a:gs pos="0">
                <a:srgbClr val="FFFF00"/>
              </a:gs>
              <a:gs pos="50000">
                <a:srgbClr val="FFFFFF"/>
              </a:gs>
              <a:gs pos="100000">
                <a:srgbClr val="FFFF00"/>
              </a:gs>
            </a:gsLst>
            <a:lin ang="5400000" scaled="1"/>
          </a:gradFill>
          <a:ln w="9525">
            <a:noFill/>
            <a:miter lim="800000"/>
            <a:headEnd/>
            <a:tailEnd/>
          </a:ln>
        </p:spPr>
        <p:txBody>
          <a:bodyPr>
            <a:spAutoFit/>
          </a:bodyPr>
          <a:lstStyle/>
          <a:p>
            <a:pPr algn="ctr">
              <a:defRPr/>
            </a:pPr>
            <a:r>
              <a:rPr lang="ja-JP" altLang="en-US" dirty="0">
                <a:solidFill>
                  <a:prstClr val="black"/>
                </a:solidFill>
                <a:latin typeface="HGP創英角ｺﾞｼｯｸUB" pitchFamily="50" charset="-128"/>
                <a:ea typeface="HGP創英角ｺﾞｼｯｸUB" pitchFamily="50" charset="-128"/>
              </a:rPr>
              <a:t>自社が率先して望ましいスイッチング環境の整備をする　④</a:t>
            </a:r>
          </a:p>
        </p:txBody>
      </p:sp>
      <p:cxnSp>
        <p:nvCxnSpPr>
          <p:cNvPr id="8" name="直線コネクタ 7"/>
          <p:cNvCxnSpPr/>
          <p:nvPr/>
        </p:nvCxnSpPr>
        <p:spPr>
          <a:xfrm>
            <a:off x="4499992" y="1412778"/>
            <a:ext cx="0" cy="29050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フローチャート: 処理 36"/>
          <p:cNvSpPr/>
          <p:nvPr/>
        </p:nvSpPr>
        <p:spPr>
          <a:xfrm>
            <a:off x="1187624" y="6241585"/>
            <a:ext cx="251238" cy="288032"/>
          </a:xfrm>
          <a:prstGeom prst="flowChartProcess">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white"/>
                </a:solidFill>
                <a:latin typeface="HGP創英角ｺﾞｼｯｸUB" panose="020B0900000000000000" pitchFamily="50" charset="-128"/>
                <a:ea typeface="HGP創英角ｺﾞｼｯｸUB" panose="020B0900000000000000" pitchFamily="50" charset="-128"/>
              </a:rPr>
              <a:t>6</a:t>
            </a:r>
            <a:endParaRPr lang="ja-JP" altLang="en-US" dirty="0">
              <a:solidFill>
                <a:prstClr val="white"/>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9206357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 xmlns:a16="http://schemas.microsoft.com/office/drawing/2014/main" id="{8F0DD3B7-C608-4C57-91E7-9C03A2F4D08B}"/>
              </a:ext>
            </a:extLst>
          </p:cNvPr>
          <p:cNvSpPr/>
          <p:nvPr/>
        </p:nvSpPr>
        <p:spPr>
          <a:xfrm>
            <a:off x="918646" y="188640"/>
            <a:ext cx="7973833" cy="369332"/>
          </a:xfrm>
          <a:prstGeom prst="rect">
            <a:avLst/>
          </a:prstGeom>
        </p:spPr>
        <p:txBody>
          <a:bodyPr wrap="square">
            <a:spAutoFit/>
          </a:bodyPr>
          <a:lstStyle/>
          <a:p>
            <a:r>
              <a:rPr lang="ja-JP" altLang="en-US" dirty="0" smtClean="0">
                <a:latin typeface="HGP創英角ｺﾞｼｯｸUB" panose="020B0900000000000000" pitchFamily="50" charset="-128"/>
                <a:ea typeface="HGP創英角ｺﾞｼｯｸUB" panose="020B0900000000000000" pitchFamily="50" charset="-128"/>
              </a:rPr>
              <a:t>　</a:t>
            </a:r>
            <a:r>
              <a:rPr lang="ja-JP" altLang="en-US" u="sng" dirty="0" smtClean="0">
                <a:solidFill>
                  <a:srgbClr val="002060"/>
                </a:solidFill>
                <a:latin typeface="HGP創英角ｺﾞｼｯｸUB" panose="020B0900000000000000" pitchFamily="50" charset="-128"/>
                <a:ea typeface="HGP創英角ｺﾞｼｯｸUB" panose="020B0900000000000000" pitchFamily="50" charset="-128"/>
              </a:rPr>
              <a:t>ＬＰガス料金が透明になっていないと、電力とのセット割引メリットも不透明になる</a:t>
            </a:r>
            <a:endParaRPr lang="ja-JP" altLang="en-US" u="sng" dirty="0">
              <a:solidFill>
                <a:srgbClr val="002060"/>
              </a:solidFill>
            </a:endParaRPr>
          </a:p>
        </p:txBody>
      </p:sp>
      <p:sp>
        <p:nvSpPr>
          <p:cNvPr id="4" name="テキスト ボックス 3"/>
          <p:cNvSpPr txBox="1"/>
          <p:nvPr/>
        </p:nvSpPr>
        <p:spPr>
          <a:xfrm>
            <a:off x="107504" y="56038"/>
            <a:ext cx="1224136" cy="369332"/>
          </a:xfrm>
          <a:prstGeom prst="rect">
            <a:avLst/>
          </a:prstGeom>
          <a:noFill/>
        </p:spPr>
        <p:txBody>
          <a:bodyPr wrap="square" rtlCol="0">
            <a:spAutoFit/>
          </a:bodyPr>
          <a:lstStyle/>
          <a:p>
            <a:r>
              <a:rPr kumimoji="1" lang="ja-JP" altLang="en-US" dirty="0" smtClean="0">
                <a:latin typeface="HGP創英角ｺﾞｼｯｸUB" panose="020B0900000000000000" pitchFamily="50" charset="-128"/>
                <a:ea typeface="HGP創英角ｺﾞｼｯｸUB" panose="020B0900000000000000" pitchFamily="50" charset="-128"/>
              </a:rPr>
              <a:t>（参考）</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5" name="テキスト ボックス 4"/>
          <p:cNvSpPr txBox="1"/>
          <p:nvPr/>
        </p:nvSpPr>
        <p:spPr>
          <a:xfrm>
            <a:off x="163143" y="820668"/>
            <a:ext cx="4933165" cy="1446550"/>
          </a:xfrm>
          <a:prstGeom prst="rect">
            <a:avLst/>
          </a:prstGeom>
          <a:noFill/>
        </p:spPr>
        <p:txBody>
          <a:bodyPr wrap="square" rtlCol="0">
            <a:spAutoFit/>
          </a:bodyPr>
          <a:lstStyle/>
          <a:p>
            <a:pPr>
              <a:lnSpc>
                <a:spcPct val="150000"/>
              </a:lnSpc>
            </a:pPr>
            <a:r>
              <a:rPr kumimoji="1" lang="en-US" altLang="ja-JP" sz="1600" dirty="0" smtClean="0">
                <a:solidFill>
                  <a:srgbClr val="0070C0"/>
                </a:solidFill>
                <a:latin typeface="HGP創英角ｺﾞｼｯｸUB"/>
                <a:ea typeface="HGP創英角ｺﾞｼｯｸUB"/>
              </a:rPr>
              <a:t>【</a:t>
            </a:r>
            <a:r>
              <a:rPr kumimoji="1" lang="ja-JP" altLang="en-US" sz="1600" dirty="0" smtClean="0">
                <a:solidFill>
                  <a:srgbClr val="0070C0"/>
                </a:solidFill>
                <a:latin typeface="HGP創英角ｺﾞｼｯｸUB"/>
                <a:ea typeface="HGP創英角ｺﾞｼｯｸUB"/>
              </a:rPr>
              <a:t>電気</a:t>
            </a:r>
            <a:r>
              <a:rPr lang="ja-JP" altLang="en-US" sz="1600" dirty="0" smtClean="0">
                <a:solidFill>
                  <a:srgbClr val="0070C0"/>
                </a:solidFill>
                <a:latin typeface="HGP創英角ｺﾞｼｯｸUB" panose="020B0900000000000000" pitchFamily="50" charset="-128"/>
                <a:ea typeface="HGP創英角ｺﾞｼｯｸUB" panose="020B0900000000000000" pitchFamily="50" charset="-128"/>
              </a:rPr>
              <a:t>料金</a:t>
            </a:r>
            <a:r>
              <a:rPr kumimoji="1" lang="en-US" altLang="ja-JP" sz="1600" dirty="0" smtClean="0">
                <a:solidFill>
                  <a:srgbClr val="0070C0"/>
                </a:solidFill>
                <a:latin typeface="HGP創英角ｺﾞｼｯｸUB"/>
                <a:ea typeface="HGP創英角ｺﾞｼｯｸUB"/>
              </a:rPr>
              <a:t>】</a:t>
            </a:r>
          </a:p>
          <a:p>
            <a:r>
              <a:rPr kumimoji="1" lang="ja-JP" altLang="en-US" sz="1500" dirty="0" smtClean="0">
                <a:latin typeface="HGP創英角ｺﾞｼｯｸUB"/>
                <a:ea typeface="HGP創英角ｺﾞｼｯｸUB"/>
              </a:rPr>
              <a:t>＊料金の構成</a:t>
            </a:r>
            <a:endParaRPr kumimoji="1" lang="en-US" altLang="ja-JP" sz="1500" dirty="0" smtClean="0">
              <a:latin typeface="HGP創英角ｺﾞｼｯｸUB"/>
              <a:ea typeface="HGP創英角ｺﾞｼｯｸUB"/>
            </a:endParaRPr>
          </a:p>
          <a:p>
            <a:r>
              <a:rPr lang="ja-JP" altLang="en-US" sz="1400" dirty="0">
                <a:latin typeface="HGP創英角ｺﾞｼｯｸUB"/>
                <a:ea typeface="HGP創英角ｺﾞｼｯｸUB"/>
              </a:rPr>
              <a:t>　</a:t>
            </a:r>
            <a:r>
              <a:rPr lang="ja-JP" altLang="en-US" sz="1400" dirty="0" smtClean="0">
                <a:latin typeface="HGP創英角ｺﾞｼｯｸUB"/>
                <a:ea typeface="HGP創英角ｺﾞｼｯｸUB"/>
              </a:rPr>
              <a:t>基本料金＋電力量料金（</a:t>
            </a:r>
            <a:r>
              <a:rPr lang="en-US" altLang="ja-JP" sz="1400" dirty="0" smtClean="0">
                <a:latin typeface="HGP創英角ｺﾞｼｯｸUB"/>
                <a:ea typeface="HGP創英角ｺﾞｼｯｸUB"/>
              </a:rPr>
              <a:t>±</a:t>
            </a:r>
            <a:r>
              <a:rPr lang="ja-JP" altLang="en-US" sz="1400" dirty="0">
                <a:latin typeface="HGP創英角ｺﾞｼｯｸUB"/>
                <a:ea typeface="HGP創英角ｺﾞｼｯｸUB"/>
              </a:rPr>
              <a:t>燃料費</a:t>
            </a:r>
            <a:r>
              <a:rPr lang="ja-JP" altLang="en-US" sz="1400" dirty="0" smtClean="0">
                <a:latin typeface="HGP創英角ｺﾞｼｯｸUB"/>
                <a:ea typeface="HGP創英角ｺﾞｼｯｸUB"/>
              </a:rPr>
              <a:t>調整額）＋再エネ賦課金</a:t>
            </a:r>
            <a:endParaRPr kumimoji="1" lang="en-US" altLang="ja-JP" sz="1400" dirty="0" smtClean="0">
              <a:latin typeface="HGP創英角ｺﾞｼｯｸUB"/>
              <a:ea typeface="HGP創英角ｺﾞｼｯｸUB"/>
            </a:endParaRPr>
          </a:p>
          <a:p>
            <a:r>
              <a:rPr kumimoji="1" lang="ja-JP" altLang="en-US" sz="1600" dirty="0" smtClean="0">
                <a:latin typeface="HGP創英角ｺﾞｼｯｸUB"/>
                <a:ea typeface="HGP創英角ｺﾞｼｯｸUB"/>
              </a:rPr>
              <a:t>＊メリット表現</a:t>
            </a:r>
            <a:endParaRPr kumimoji="1" lang="en-US" altLang="ja-JP" sz="1600" dirty="0" smtClean="0">
              <a:latin typeface="HGP創英角ｺﾞｼｯｸUB"/>
              <a:ea typeface="HGP創英角ｺﾞｼｯｸUB"/>
            </a:endParaRPr>
          </a:p>
          <a:p>
            <a:r>
              <a:rPr lang="ja-JP" altLang="en-US" sz="1600" dirty="0">
                <a:latin typeface="HGP創英角ｺﾞｼｯｸUB"/>
                <a:ea typeface="HGP創英角ｺﾞｼｯｸUB"/>
              </a:rPr>
              <a:t>　</a:t>
            </a:r>
            <a:r>
              <a:rPr kumimoji="1" lang="ja-JP" altLang="en-US" sz="1400" dirty="0" smtClean="0">
                <a:latin typeface="HGP創英角ｺﾞｼｯｸUB"/>
                <a:ea typeface="HGP創英角ｺﾞｼｯｸUB"/>
              </a:rPr>
              <a:t>大手電力会社の一般料金より、従量料金単価が▲３％</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171445930"/>
              </p:ext>
            </p:extLst>
          </p:nvPr>
        </p:nvGraphicFramePr>
        <p:xfrm>
          <a:off x="280410" y="2267218"/>
          <a:ext cx="4865688" cy="2087880"/>
        </p:xfrm>
        <a:graphic>
          <a:graphicData uri="http://schemas.openxmlformats.org/drawingml/2006/table">
            <a:tbl>
              <a:tblPr firstRow="1" bandRow="1">
                <a:tableStyleId>{5940675A-B579-460E-94D1-54222C63F5DA}</a:tableStyleId>
              </a:tblPr>
              <a:tblGrid>
                <a:gridCol w="690880"/>
                <a:gridCol w="1438504"/>
                <a:gridCol w="1035456"/>
                <a:gridCol w="992505"/>
                <a:gridCol w="708343"/>
              </a:tblGrid>
              <a:tr h="0">
                <a:tc gridSpan="2">
                  <a:txBody>
                    <a:bodyPr/>
                    <a:lstStyle/>
                    <a:p>
                      <a:pPr algn="ctr"/>
                      <a:endParaRPr kumimoji="1" lang="ja-JP" altLang="en-US" sz="1200" dirty="0">
                        <a:latin typeface="HGP創英角ｺﾞｼｯｸUB" panose="020B0900000000000000" pitchFamily="50" charset="-128"/>
                        <a:ea typeface="HGP創英角ｺﾞｼｯｸUB" panose="020B0900000000000000" pitchFamily="50" charset="-128"/>
                      </a:endParaRPr>
                    </a:p>
                  </a:txBody>
                  <a:tcPr anchor="ctr"/>
                </a:tc>
                <a:tc hMerge="1">
                  <a:txBody>
                    <a:bodyPr/>
                    <a:lstStyle/>
                    <a:p>
                      <a:pPr algn="ctr"/>
                      <a:endParaRPr kumimoji="1" lang="ja-JP" altLang="en-US" sz="1400" dirty="0">
                        <a:latin typeface="HGP創英角ｺﾞｼｯｸUB" panose="020B0900000000000000" pitchFamily="50" charset="-128"/>
                        <a:ea typeface="HGP創英角ｺﾞｼｯｸUB" panose="020B0900000000000000"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HGP創英角ｺﾞｼｯｸUB" panose="020B0900000000000000" pitchFamily="50" charset="-128"/>
                          <a:ea typeface="HGP創英角ｺﾞｼｯｸUB" panose="020B0900000000000000" pitchFamily="50" charset="-128"/>
                        </a:rPr>
                        <a:t>電力会社</a:t>
                      </a:r>
                      <a:endParaRPr kumimoji="1" lang="ja-JP" altLang="en-US" sz="1200" dirty="0">
                        <a:latin typeface="HGP創英角ｺﾞｼｯｸUB" panose="020B0900000000000000" pitchFamily="50" charset="-128"/>
                        <a:ea typeface="HGP創英角ｺﾞｼｯｸUB" panose="020B0900000000000000" pitchFamily="50" charset="-128"/>
                      </a:endParaRPr>
                    </a:p>
                  </a:txBody>
                  <a:tcPr anchor="ctr">
                    <a:solidFill>
                      <a:srgbClr val="FFCCFF"/>
                    </a:solidFill>
                  </a:tcPr>
                </a:tc>
                <a:tc gridSpan="2">
                  <a:txBody>
                    <a:bodyPr/>
                    <a:lstStyle/>
                    <a:p>
                      <a:pPr algn="ctr"/>
                      <a:r>
                        <a:rPr kumimoji="1" lang="ja-JP" altLang="en-US" sz="1200" dirty="0" smtClean="0">
                          <a:latin typeface="HGP創英角ｺﾞｼｯｸUB" panose="020B0900000000000000" pitchFamily="50" charset="-128"/>
                          <a:ea typeface="HGP創英角ｺﾞｼｯｸUB" panose="020B0900000000000000" pitchFamily="50" charset="-128"/>
                        </a:rPr>
                        <a:t>自社</a:t>
                      </a:r>
                      <a:endParaRPr kumimoji="1" lang="en-US" altLang="ja-JP" sz="1200" dirty="0" smtClean="0">
                        <a:latin typeface="HGP創英角ｺﾞｼｯｸUB" panose="020B0900000000000000" pitchFamily="50" charset="-128"/>
                        <a:ea typeface="HGP創英角ｺﾞｼｯｸUB" panose="020B0900000000000000" pitchFamily="50" charset="-128"/>
                      </a:endParaRPr>
                    </a:p>
                  </a:txBody>
                  <a:tcPr anchor="ctr">
                    <a:solidFill>
                      <a:srgbClr val="FFFFCC"/>
                    </a:solidFill>
                  </a:tcPr>
                </a:tc>
                <a:tc hMerge="1">
                  <a:txBody>
                    <a:bodyPr/>
                    <a:lstStyle/>
                    <a:p>
                      <a:endParaRPr kumimoji="1" lang="ja-JP" altLang="en-US"/>
                    </a:p>
                  </a:txBody>
                  <a:tcPr/>
                </a:tc>
              </a:tr>
              <a:tr h="151338">
                <a:tc rowSpan="4">
                  <a:txBody>
                    <a:bodyPr/>
                    <a:lstStyle/>
                    <a:p>
                      <a:pPr algn="ctr"/>
                      <a:r>
                        <a:rPr kumimoji="1" lang="ja-JP" altLang="en-US" sz="1300" dirty="0" smtClean="0">
                          <a:latin typeface="HGP創英角ｺﾞｼｯｸUB" panose="020B0900000000000000" pitchFamily="50" charset="-128"/>
                          <a:ea typeface="HGP創英角ｺﾞｼｯｸUB" panose="020B0900000000000000" pitchFamily="50" charset="-128"/>
                        </a:rPr>
                        <a:t>基本</a:t>
                      </a:r>
                      <a:endParaRPr kumimoji="1" lang="en-US" altLang="ja-JP" sz="1300" dirty="0" smtClean="0">
                        <a:latin typeface="HGP創英角ｺﾞｼｯｸUB" panose="020B0900000000000000" pitchFamily="50" charset="-128"/>
                        <a:ea typeface="HGP創英角ｺﾞｼｯｸUB" panose="020B0900000000000000" pitchFamily="50" charset="-128"/>
                      </a:endParaRPr>
                    </a:p>
                    <a:p>
                      <a:pPr algn="ctr"/>
                      <a:r>
                        <a:rPr kumimoji="1" lang="ja-JP" altLang="en-US" sz="1300" dirty="0" smtClean="0">
                          <a:latin typeface="HGP創英角ｺﾞｼｯｸUB" panose="020B0900000000000000" pitchFamily="50" charset="-128"/>
                          <a:ea typeface="HGP創英角ｺﾞｼｯｸUB" panose="020B0900000000000000" pitchFamily="50" charset="-128"/>
                        </a:rPr>
                        <a:t>料金</a:t>
                      </a:r>
                      <a:endParaRPr kumimoji="1" lang="en-US" altLang="ja-JP" sz="1300" dirty="0" smtClean="0">
                        <a:latin typeface="HGP創英角ｺﾞｼｯｸUB" panose="020B0900000000000000" pitchFamily="50" charset="-128"/>
                        <a:ea typeface="HGP創英角ｺﾞｼｯｸUB" panose="020B0900000000000000" pitchFamily="50" charset="-128"/>
                      </a:endParaRPr>
                    </a:p>
                  </a:txBody>
                  <a:tcPr anchor="ctr">
                    <a:solidFill>
                      <a:schemeClr val="accent2">
                        <a:lumMod val="20000"/>
                        <a:lumOff val="80000"/>
                      </a:schemeClr>
                    </a:solidFill>
                  </a:tcPr>
                </a:tc>
                <a:tc>
                  <a:txBody>
                    <a:bodyPr/>
                    <a:lstStyle/>
                    <a:p>
                      <a:pPr algn="ctr"/>
                      <a:r>
                        <a:rPr kumimoji="1" lang="en-US" altLang="ja-JP" sz="1100" dirty="0" smtClean="0">
                          <a:latin typeface="HGP創英角ｺﾞｼｯｸUB" panose="020B0900000000000000" pitchFamily="50" charset="-128"/>
                          <a:ea typeface="HGP創英角ｺﾞｼｯｸUB" panose="020B0900000000000000" pitchFamily="50" charset="-128"/>
                        </a:rPr>
                        <a:t>30</a:t>
                      </a:r>
                      <a:r>
                        <a:rPr kumimoji="1" lang="ja-JP" altLang="en-US" sz="1100" dirty="0" smtClean="0">
                          <a:latin typeface="HGP創英角ｺﾞｼｯｸUB" panose="020B0900000000000000" pitchFamily="50" charset="-128"/>
                          <a:ea typeface="HGP創英角ｺﾞｼｯｸUB" panose="020B0900000000000000" pitchFamily="50" charset="-128"/>
                        </a:rPr>
                        <a:t>Ａ</a:t>
                      </a:r>
                      <a:endParaRPr kumimoji="1" lang="ja-JP" altLang="en-US" sz="1100" dirty="0">
                        <a:latin typeface="HGP創英角ｺﾞｼｯｸUB" panose="020B0900000000000000" pitchFamily="50" charset="-128"/>
                        <a:ea typeface="HGP創英角ｺﾞｼｯｸUB" panose="020B0900000000000000" pitchFamily="50" charset="-128"/>
                      </a:endParaRPr>
                    </a:p>
                  </a:txBody>
                  <a:tcPr anchor="ctr">
                    <a:solidFill>
                      <a:schemeClr val="accent2">
                        <a:lumMod val="20000"/>
                        <a:lumOff val="80000"/>
                      </a:schemeClr>
                    </a:solidFill>
                  </a:tcPr>
                </a:tc>
                <a:tc>
                  <a:txBody>
                    <a:bodyPr/>
                    <a:lstStyle/>
                    <a:p>
                      <a:pPr algn="r"/>
                      <a:r>
                        <a:rPr kumimoji="1" lang="en-US" altLang="ja-JP" sz="1100" dirty="0" smtClean="0">
                          <a:latin typeface="HGP創英角ｺﾞｼｯｸUB" panose="020B0900000000000000" pitchFamily="50" charset="-128"/>
                          <a:ea typeface="HGP創英角ｺﾞｼｯｸUB" panose="020B0900000000000000" pitchFamily="50" charset="-128"/>
                        </a:rPr>
                        <a:t>842.40</a:t>
                      </a:r>
                      <a:r>
                        <a:rPr kumimoji="1" lang="ja-JP" altLang="en-US" sz="1100" dirty="0" smtClean="0">
                          <a:latin typeface="HGP創英角ｺﾞｼｯｸUB" panose="020B0900000000000000" pitchFamily="50" charset="-128"/>
                          <a:ea typeface="HGP創英角ｺﾞｼｯｸUB" panose="020B0900000000000000" pitchFamily="50" charset="-128"/>
                        </a:rPr>
                        <a:t>円</a:t>
                      </a:r>
                      <a:endParaRPr kumimoji="1" lang="ja-JP" altLang="en-US" sz="1100" dirty="0">
                        <a:latin typeface="HGP創英角ｺﾞｼｯｸUB" panose="020B0900000000000000" pitchFamily="50" charset="-128"/>
                        <a:ea typeface="HGP創英角ｺﾞｼｯｸUB" panose="020B0900000000000000" pitchFamily="50" charset="-128"/>
                      </a:endParaRPr>
                    </a:p>
                  </a:txBody>
                  <a:tcPr anchor="ctr"/>
                </a:tc>
                <a:tc>
                  <a:txBody>
                    <a:bodyPr/>
                    <a:lstStyle/>
                    <a:p>
                      <a:pPr algn="r"/>
                      <a:r>
                        <a:rPr kumimoji="1" lang="en-US" altLang="ja-JP" sz="1100" dirty="0" smtClean="0">
                          <a:latin typeface="HGP創英角ｺﾞｼｯｸUB" panose="020B0900000000000000" pitchFamily="50" charset="-128"/>
                          <a:ea typeface="HGP創英角ｺﾞｼｯｸUB" panose="020B0900000000000000" pitchFamily="50" charset="-128"/>
                        </a:rPr>
                        <a:t>842.40</a:t>
                      </a:r>
                      <a:r>
                        <a:rPr kumimoji="1" lang="ja-JP" altLang="en-US" sz="1100" dirty="0" smtClean="0">
                          <a:latin typeface="HGP創英角ｺﾞｼｯｸUB" panose="020B0900000000000000" pitchFamily="50" charset="-128"/>
                          <a:ea typeface="HGP創英角ｺﾞｼｯｸUB" panose="020B0900000000000000" pitchFamily="50" charset="-128"/>
                        </a:rPr>
                        <a:t>円</a:t>
                      </a:r>
                      <a:endParaRPr kumimoji="1" lang="ja-JP" altLang="en-US" sz="1100" dirty="0">
                        <a:latin typeface="HGP創英角ｺﾞｼｯｸUB" panose="020B0900000000000000" pitchFamily="50" charset="-128"/>
                        <a:ea typeface="HGP創英角ｺﾞｼｯｸUB" panose="020B0900000000000000" pitchFamily="50" charset="-128"/>
                      </a:endParaRPr>
                    </a:p>
                  </a:txBody>
                  <a:tcPr anchor="ctr"/>
                </a:tc>
                <a:tc rowSpan="4">
                  <a:txBody>
                    <a:bodyPr/>
                    <a:lstStyle/>
                    <a:p>
                      <a:pPr algn="r"/>
                      <a:r>
                        <a:rPr kumimoji="1" lang="en-US" altLang="ja-JP" sz="1400" dirty="0" smtClean="0">
                          <a:solidFill>
                            <a:srgbClr val="FF0000"/>
                          </a:solidFill>
                          <a:latin typeface="HGP創英角ｺﾞｼｯｸUB" panose="020B0900000000000000" pitchFamily="50" charset="-128"/>
                          <a:ea typeface="HGP創英角ｺﾞｼｯｸUB" panose="020B0900000000000000" pitchFamily="50" charset="-128"/>
                        </a:rPr>
                        <a:t>±0</a:t>
                      </a:r>
                      <a:r>
                        <a:rPr kumimoji="1" lang="ja-JP" altLang="en-US" sz="1400" dirty="0" smtClean="0">
                          <a:solidFill>
                            <a:srgbClr val="FF0000"/>
                          </a:solidFill>
                          <a:latin typeface="HGP創英角ｺﾞｼｯｸUB" panose="020B0900000000000000" pitchFamily="50" charset="-128"/>
                          <a:ea typeface="HGP創英角ｺﾞｼｯｸUB" panose="020B0900000000000000" pitchFamily="50" charset="-128"/>
                        </a:rPr>
                        <a:t>％</a:t>
                      </a:r>
                      <a:endParaRPr kumimoji="1" lang="ja-JP" altLang="en-US" sz="1400" dirty="0">
                        <a:solidFill>
                          <a:srgbClr val="FF0000"/>
                        </a:solidFill>
                        <a:latin typeface="HGP創英角ｺﾞｼｯｸUB" panose="020B0900000000000000" pitchFamily="50" charset="-128"/>
                        <a:ea typeface="HGP創英角ｺﾞｼｯｸUB" panose="020B0900000000000000" pitchFamily="50" charset="-128"/>
                      </a:endParaRPr>
                    </a:p>
                  </a:txBody>
                  <a:tcPr anchor="ctr"/>
                </a:tc>
              </a:tr>
              <a:tr h="252946">
                <a:tc vMerge="1">
                  <a:txBody>
                    <a:bodyPr/>
                    <a:lstStyle/>
                    <a:p>
                      <a:endParaRPr kumimoji="1" lang="ja-JP" altLang="en-US"/>
                    </a:p>
                  </a:txBody>
                  <a:tcPr/>
                </a:tc>
                <a:tc>
                  <a:txBody>
                    <a:bodyPr/>
                    <a:lstStyle/>
                    <a:p>
                      <a:pPr algn="ctr"/>
                      <a:r>
                        <a:rPr kumimoji="1" lang="en-US" altLang="ja-JP" sz="1100" dirty="0" smtClean="0">
                          <a:latin typeface="HGP創英角ｺﾞｼｯｸUB" panose="020B0900000000000000" pitchFamily="50" charset="-128"/>
                          <a:ea typeface="HGP創英角ｺﾞｼｯｸUB" panose="020B0900000000000000" pitchFamily="50" charset="-128"/>
                        </a:rPr>
                        <a:t>40</a:t>
                      </a:r>
                      <a:r>
                        <a:rPr kumimoji="1" lang="ja-JP" altLang="en-US" sz="1100" dirty="0" smtClean="0">
                          <a:latin typeface="HGP創英角ｺﾞｼｯｸUB" panose="020B0900000000000000" pitchFamily="50" charset="-128"/>
                          <a:ea typeface="HGP創英角ｺﾞｼｯｸUB" panose="020B0900000000000000" pitchFamily="50" charset="-128"/>
                        </a:rPr>
                        <a:t>Ａ</a:t>
                      </a:r>
                      <a:endParaRPr kumimoji="1" lang="ja-JP" altLang="en-US" sz="1100" dirty="0">
                        <a:latin typeface="HGP創英角ｺﾞｼｯｸUB" panose="020B0900000000000000" pitchFamily="50" charset="-128"/>
                        <a:ea typeface="HGP創英角ｺﾞｼｯｸUB" panose="020B0900000000000000" pitchFamily="50" charset="-128"/>
                      </a:endParaRPr>
                    </a:p>
                  </a:txBody>
                  <a:tcPr anchor="ctr">
                    <a:solidFill>
                      <a:schemeClr val="accent2">
                        <a:lumMod val="20000"/>
                        <a:lumOff val="80000"/>
                      </a:schemeClr>
                    </a:solidFill>
                  </a:tcPr>
                </a:tc>
                <a:tc>
                  <a:txBody>
                    <a:bodyPr/>
                    <a:lstStyle/>
                    <a:p>
                      <a:pPr algn="r"/>
                      <a:r>
                        <a:rPr kumimoji="1" lang="en-US" altLang="ja-JP" sz="1100" dirty="0" smtClean="0">
                          <a:latin typeface="HGP創英角ｺﾞｼｯｸUB" panose="020B0900000000000000" pitchFamily="50" charset="-128"/>
                          <a:ea typeface="HGP創英角ｺﾞｼｯｸUB" panose="020B0900000000000000" pitchFamily="50" charset="-128"/>
                        </a:rPr>
                        <a:t>1123.20</a:t>
                      </a:r>
                      <a:r>
                        <a:rPr kumimoji="1" lang="ja-JP" altLang="en-US" sz="1100" dirty="0" smtClean="0">
                          <a:latin typeface="HGP創英角ｺﾞｼｯｸUB" panose="020B0900000000000000" pitchFamily="50" charset="-128"/>
                          <a:ea typeface="HGP創英角ｺﾞｼｯｸUB" panose="020B0900000000000000" pitchFamily="50" charset="-128"/>
                        </a:rPr>
                        <a:t>円</a:t>
                      </a:r>
                      <a:endParaRPr kumimoji="1" lang="ja-JP" altLang="en-US" sz="1100" dirty="0">
                        <a:latin typeface="HGP創英角ｺﾞｼｯｸUB" panose="020B0900000000000000" pitchFamily="50" charset="-128"/>
                        <a:ea typeface="HGP創英角ｺﾞｼｯｸUB" panose="020B0900000000000000" pitchFamily="50" charset="-128"/>
                      </a:endParaRPr>
                    </a:p>
                  </a:txBody>
                  <a:tcPr anchor="ctr"/>
                </a:tc>
                <a:tc>
                  <a:txBody>
                    <a:bodyPr/>
                    <a:lstStyle/>
                    <a:p>
                      <a:pPr algn="r"/>
                      <a:r>
                        <a:rPr kumimoji="1" lang="en-US" altLang="ja-JP" sz="1100" dirty="0" smtClean="0">
                          <a:latin typeface="HGP創英角ｺﾞｼｯｸUB" panose="020B0900000000000000" pitchFamily="50" charset="-128"/>
                          <a:ea typeface="HGP創英角ｺﾞｼｯｸUB" panose="020B0900000000000000" pitchFamily="50" charset="-128"/>
                        </a:rPr>
                        <a:t>1123.20</a:t>
                      </a:r>
                      <a:r>
                        <a:rPr kumimoji="1" lang="ja-JP" altLang="en-US" sz="1100" dirty="0" smtClean="0">
                          <a:latin typeface="HGP創英角ｺﾞｼｯｸUB" panose="020B0900000000000000" pitchFamily="50" charset="-128"/>
                          <a:ea typeface="HGP創英角ｺﾞｼｯｸUB" panose="020B0900000000000000" pitchFamily="50" charset="-128"/>
                        </a:rPr>
                        <a:t>円</a:t>
                      </a:r>
                      <a:endParaRPr kumimoji="1" lang="ja-JP" altLang="en-US" sz="1100" dirty="0">
                        <a:latin typeface="HGP創英角ｺﾞｼｯｸUB" panose="020B0900000000000000" pitchFamily="50" charset="-128"/>
                        <a:ea typeface="HGP創英角ｺﾞｼｯｸUB" panose="020B0900000000000000" pitchFamily="50" charset="-128"/>
                      </a:endParaRPr>
                    </a:p>
                  </a:txBody>
                  <a:tcPr anchor="ctr"/>
                </a:tc>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HGP創英角ｺﾞｼｯｸUB" panose="020B0900000000000000" pitchFamily="50" charset="-128"/>
                        <a:ea typeface="HGP創英角ｺﾞｼｯｸUB" panose="020B0900000000000000" pitchFamily="50" charset="-128"/>
                      </a:endParaRPr>
                    </a:p>
                  </a:txBody>
                  <a:tcPr anchor="ctr"/>
                </a:tc>
              </a:tr>
              <a:tr h="252946">
                <a:tc vMerge="1">
                  <a:txBody>
                    <a:bodyPr/>
                    <a:lstStyle/>
                    <a:p>
                      <a:endParaRPr kumimoji="1" lang="ja-JP" altLang="en-US"/>
                    </a:p>
                  </a:txBody>
                  <a:tcPr/>
                </a:tc>
                <a:tc>
                  <a:txBody>
                    <a:bodyPr/>
                    <a:lstStyle/>
                    <a:p>
                      <a:pPr algn="ctr"/>
                      <a:r>
                        <a:rPr kumimoji="1" lang="en-US" altLang="ja-JP" sz="1100" dirty="0" smtClean="0">
                          <a:latin typeface="HGP創英角ｺﾞｼｯｸUB" panose="020B0900000000000000" pitchFamily="50" charset="-128"/>
                          <a:ea typeface="HGP創英角ｺﾞｼｯｸUB" panose="020B0900000000000000" pitchFamily="50" charset="-128"/>
                        </a:rPr>
                        <a:t>50</a:t>
                      </a:r>
                      <a:r>
                        <a:rPr kumimoji="1" lang="ja-JP" altLang="en-US" sz="1100" dirty="0" smtClean="0">
                          <a:latin typeface="HGP創英角ｺﾞｼｯｸUB" panose="020B0900000000000000" pitchFamily="50" charset="-128"/>
                          <a:ea typeface="HGP創英角ｺﾞｼｯｸUB" panose="020B0900000000000000" pitchFamily="50" charset="-128"/>
                        </a:rPr>
                        <a:t>Ａ</a:t>
                      </a:r>
                      <a:endParaRPr kumimoji="1" lang="ja-JP" altLang="en-US" sz="1100" dirty="0">
                        <a:latin typeface="HGP創英角ｺﾞｼｯｸUB" panose="020B0900000000000000" pitchFamily="50" charset="-128"/>
                        <a:ea typeface="HGP創英角ｺﾞｼｯｸUB" panose="020B0900000000000000" pitchFamily="50" charset="-128"/>
                      </a:endParaRPr>
                    </a:p>
                  </a:txBody>
                  <a:tcPr anchor="ctr">
                    <a:solidFill>
                      <a:schemeClr val="accent2">
                        <a:lumMod val="20000"/>
                        <a:lumOff val="80000"/>
                      </a:schemeClr>
                    </a:solidFill>
                  </a:tcPr>
                </a:tc>
                <a:tc>
                  <a:txBody>
                    <a:bodyPr/>
                    <a:lstStyle/>
                    <a:p>
                      <a:pPr algn="r"/>
                      <a:r>
                        <a:rPr kumimoji="1" lang="en-US" altLang="ja-JP" sz="1100" dirty="0" smtClean="0">
                          <a:latin typeface="HGP創英角ｺﾞｼｯｸUB" panose="020B0900000000000000" pitchFamily="50" charset="-128"/>
                          <a:ea typeface="HGP創英角ｺﾞｼｯｸUB" panose="020B0900000000000000" pitchFamily="50" charset="-128"/>
                        </a:rPr>
                        <a:t>1404.00</a:t>
                      </a:r>
                      <a:r>
                        <a:rPr kumimoji="1" lang="ja-JP" altLang="en-US" sz="1100" dirty="0" smtClean="0">
                          <a:latin typeface="HGP創英角ｺﾞｼｯｸUB" panose="020B0900000000000000" pitchFamily="50" charset="-128"/>
                          <a:ea typeface="HGP創英角ｺﾞｼｯｸUB" panose="020B0900000000000000" pitchFamily="50" charset="-128"/>
                        </a:rPr>
                        <a:t>円</a:t>
                      </a:r>
                      <a:endParaRPr kumimoji="1" lang="ja-JP" altLang="en-US" sz="1100" dirty="0">
                        <a:latin typeface="HGP創英角ｺﾞｼｯｸUB" panose="020B0900000000000000" pitchFamily="50" charset="-128"/>
                        <a:ea typeface="HGP創英角ｺﾞｼｯｸUB" panose="020B0900000000000000" pitchFamily="50" charset="-128"/>
                      </a:endParaRPr>
                    </a:p>
                  </a:txBody>
                  <a:tcPr anchor="ctr"/>
                </a:tc>
                <a:tc>
                  <a:txBody>
                    <a:bodyPr/>
                    <a:lstStyle/>
                    <a:p>
                      <a:pPr algn="r"/>
                      <a:r>
                        <a:rPr kumimoji="1" lang="en-US" altLang="ja-JP" sz="1100" dirty="0" smtClean="0">
                          <a:latin typeface="HGP創英角ｺﾞｼｯｸUB" panose="020B0900000000000000" pitchFamily="50" charset="-128"/>
                          <a:ea typeface="HGP創英角ｺﾞｼｯｸUB" panose="020B0900000000000000" pitchFamily="50" charset="-128"/>
                        </a:rPr>
                        <a:t>1404.00</a:t>
                      </a:r>
                      <a:r>
                        <a:rPr kumimoji="1" lang="ja-JP" altLang="en-US" sz="1100" dirty="0" smtClean="0">
                          <a:latin typeface="HGP創英角ｺﾞｼｯｸUB" panose="020B0900000000000000" pitchFamily="50" charset="-128"/>
                          <a:ea typeface="HGP創英角ｺﾞｼｯｸUB" panose="020B0900000000000000" pitchFamily="50" charset="-128"/>
                        </a:rPr>
                        <a:t>円</a:t>
                      </a:r>
                      <a:endParaRPr kumimoji="1" lang="ja-JP" altLang="en-US" sz="1100" dirty="0">
                        <a:latin typeface="HGP創英角ｺﾞｼｯｸUB" panose="020B0900000000000000" pitchFamily="50" charset="-128"/>
                        <a:ea typeface="HGP創英角ｺﾞｼｯｸUB" panose="020B0900000000000000" pitchFamily="50" charset="-128"/>
                      </a:endParaRPr>
                    </a:p>
                  </a:txBody>
                  <a:tcPr anchor="ctr"/>
                </a:tc>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HGP創英角ｺﾞｼｯｸUB" panose="020B0900000000000000" pitchFamily="50" charset="-128"/>
                        <a:ea typeface="HGP創英角ｺﾞｼｯｸUB" panose="020B0900000000000000" pitchFamily="50" charset="-128"/>
                      </a:endParaRPr>
                    </a:p>
                  </a:txBody>
                  <a:tcPr anchor="ctr"/>
                </a:tc>
              </a:tr>
              <a:tr h="252946">
                <a:tc vMerge="1">
                  <a:txBody>
                    <a:bodyPr/>
                    <a:lstStyle/>
                    <a:p>
                      <a:endParaRPr kumimoji="1" lang="ja-JP" altLang="en-US"/>
                    </a:p>
                  </a:txBody>
                  <a:tcPr/>
                </a:tc>
                <a:tc>
                  <a:txBody>
                    <a:bodyPr/>
                    <a:lstStyle/>
                    <a:p>
                      <a:pPr algn="ctr"/>
                      <a:r>
                        <a:rPr kumimoji="1" lang="en-US" altLang="ja-JP" sz="1100" dirty="0" smtClean="0">
                          <a:latin typeface="HGP創英角ｺﾞｼｯｸUB" panose="020B0900000000000000" pitchFamily="50" charset="-128"/>
                          <a:ea typeface="HGP創英角ｺﾞｼｯｸUB" panose="020B0900000000000000" pitchFamily="50" charset="-128"/>
                        </a:rPr>
                        <a:t>60</a:t>
                      </a:r>
                      <a:r>
                        <a:rPr kumimoji="1" lang="ja-JP" altLang="en-US" sz="1100" dirty="0" smtClean="0">
                          <a:latin typeface="HGP創英角ｺﾞｼｯｸUB" panose="020B0900000000000000" pitchFamily="50" charset="-128"/>
                          <a:ea typeface="HGP創英角ｺﾞｼｯｸUB" panose="020B0900000000000000" pitchFamily="50" charset="-128"/>
                        </a:rPr>
                        <a:t>Ａ</a:t>
                      </a:r>
                      <a:endParaRPr kumimoji="1" lang="ja-JP" altLang="en-US" sz="1100" dirty="0">
                        <a:latin typeface="HGP創英角ｺﾞｼｯｸUB" panose="020B0900000000000000" pitchFamily="50" charset="-128"/>
                        <a:ea typeface="HGP創英角ｺﾞｼｯｸUB" panose="020B0900000000000000" pitchFamily="50" charset="-128"/>
                      </a:endParaRPr>
                    </a:p>
                  </a:txBody>
                  <a:tcPr anchor="ctr">
                    <a:solidFill>
                      <a:schemeClr val="accent2">
                        <a:lumMod val="20000"/>
                        <a:lumOff val="80000"/>
                      </a:schemeClr>
                    </a:solidFill>
                  </a:tcPr>
                </a:tc>
                <a:tc>
                  <a:txBody>
                    <a:bodyPr/>
                    <a:lstStyle/>
                    <a:p>
                      <a:pPr algn="r"/>
                      <a:r>
                        <a:rPr kumimoji="1" lang="en-US" altLang="ja-JP" sz="1100" dirty="0" smtClean="0">
                          <a:latin typeface="HGP創英角ｺﾞｼｯｸUB" panose="020B0900000000000000" pitchFamily="50" charset="-128"/>
                          <a:ea typeface="HGP創英角ｺﾞｼｯｸUB" panose="020B0900000000000000" pitchFamily="50" charset="-128"/>
                        </a:rPr>
                        <a:t>1684.80</a:t>
                      </a:r>
                      <a:r>
                        <a:rPr kumimoji="1" lang="ja-JP" altLang="en-US" sz="1100" dirty="0" smtClean="0">
                          <a:latin typeface="HGP創英角ｺﾞｼｯｸUB" panose="020B0900000000000000" pitchFamily="50" charset="-128"/>
                          <a:ea typeface="HGP創英角ｺﾞｼｯｸUB" panose="020B0900000000000000" pitchFamily="50" charset="-128"/>
                        </a:rPr>
                        <a:t>円</a:t>
                      </a:r>
                      <a:endParaRPr kumimoji="1" lang="ja-JP" altLang="en-US" sz="1100" dirty="0">
                        <a:latin typeface="HGP創英角ｺﾞｼｯｸUB" panose="020B0900000000000000" pitchFamily="50" charset="-128"/>
                        <a:ea typeface="HGP創英角ｺﾞｼｯｸUB" panose="020B0900000000000000" pitchFamily="50" charset="-128"/>
                      </a:endParaRPr>
                    </a:p>
                  </a:txBody>
                  <a:tcPr anchor="ctr"/>
                </a:tc>
                <a:tc>
                  <a:txBody>
                    <a:bodyPr/>
                    <a:lstStyle/>
                    <a:p>
                      <a:pPr algn="r"/>
                      <a:r>
                        <a:rPr kumimoji="1" lang="en-US" altLang="ja-JP" sz="1100" dirty="0" smtClean="0">
                          <a:latin typeface="HGP創英角ｺﾞｼｯｸUB" panose="020B0900000000000000" pitchFamily="50" charset="-128"/>
                          <a:ea typeface="HGP創英角ｺﾞｼｯｸUB" panose="020B0900000000000000" pitchFamily="50" charset="-128"/>
                        </a:rPr>
                        <a:t>1684.80</a:t>
                      </a:r>
                      <a:r>
                        <a:rPr kumimoji="1" lang="ja-JP" altLang="en-US" sz="1100" dirty="0" smtClean="0">
                          <a:latin typeface="HGP創英角ｺﾞｼｯｸUB" panose="020B0900000000000000" pitchFamily="50" charset="-128"/>
                          <a:ea typeface="HGP創英角ｺﾞｼｯｸUB" panose="020B0900000000000000" pitchFamily="50" charset="-128"/>
                        </a:rPr>
                        <a:t>円</a:t>
                      </a:r>
                      <a:endParaRPr kumimoji="1" lang="ja-JP" altLang="en-US" sz="1100" dirty="0">
                        <a:latin typeface="HGP創英角ｺﾞｼｯｸUB" panose="020B0900000000000000" pitchFamily="50" charset="-128"/>
                        <a:ea typeface="HGP創英角ｺﾞｼｯｸUB" panose="020B0900000000000000" pitchFamily="50" charset="-128"/>
                      </a:endParaRPr>
                    </a:p>
                  </a:txBody>
                  <a:tcPr anchor="ctr"/>
                </a:tc>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HGP創英角ｺﾞｼｯｸUB" panose="020B0900000000000000" pitchFamily="50" charset="-128"/>
                        <a:ea typeface="HGP創英角ｺﾞｼｯｸUB" panose="020B0900000000000000" pitchFamily="50" charset="-128"/>
                      </a:endParaRPr>
                    </a:p>
                  </a:txBody>
                  <a:tcPr anchor="ctr"/>
                </a:tc>
              </a:tr>
              <a:tr h="252946">
                <a:tc rowSpan="3">
                  <a:txBody>
                    <a:bodyPr/>
                    <a:lstStyle/>
                    <a:p>
                      <a:pPr algn="ctr"/>
                      <a:r>
                        <a:rPr kumimoji="1" lang="ja-JP" altLang="en-US" sz="1300" dirty="0" smtClean="0">
                          <a:latin typeface="HGP創英角ｺﾞｼｯｸUB" panose="020B0900000000000000" pitchFamily="50" charset="-128"/>
                          <a:ea typeface="HGP創英角ｺﾞｼｯｸUB" panose="020B0900000000000000" pitchFamily="50" charset="-128"/>
                        </a:rPr>
                        <a:t>電力量</a:t>
                      </a:r>
                      <a:endParaRPr kumimoji="1" lang="en-US" altLang="ja-JP" sz="1300" dirty="0" smtClean="0">
                        <a:latin typeface="HGP創英角ｺﾞｼｯｸUB" panose="020B0900000000000000" pitchFamily="50" charset="-128"/>
                        <a:ea typeface="HGP創英角ｺﾞｼｯｸUB" panose="020B0900000000000000" pitchFamily="50" charset="-128"/>
                      </a:endParaRPr>
                    </a:p>
                    <a:p>
                      <a:pPr algn="ctr"/>
                      <a:r>
                        <a:rPr kumimoji="1" lang="ja-JP" altLang="en-US" sz="1300" dirty="0" smtClean="0">
                          <a:latin typeface="HGP創英角ｺﾞｼｯｸUB" panose="020B0900000000000000" pitchFamily="50" charset="-128"/>
                          <a:ea typeface="HGP創英角ｺﾞｼｯｸUB" panose="020B0900000000000000" pitchFamily="50" charset="-128"/>
                        </a:rPr>
                        <a:t>料金</a:t>
                      </a:r>
                      <a:endParaRPr kumimoji="1" lang="en-US" altLang="ja-JP" sz="1300" dirty="0" smtClean="0">
                        <a:latin typeface="HGP創英角ｺﾞｼｯｸUB" panose="020B0900000000000000" pitchFamily="50" charset="-128"/>
                        <a:ea typeface="HGP創英角ｺﾞｼｯｸUB" panose="020B0900000000000000" pitchFamily="50" charset="-128"/>
                      </a:endParaRP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HGP創英角ｺﾞｼｯｸUB" panose="020B0900000000000000" pitchFamily="50" charset="-128"/>
                          <a:ea typeface="HGP創英角ｺﾞｼｯｸUB" panose="020B0900000000000000" pitchFamily="50" charset="-128"/>
                        </a:rPr>
                        <a:t>0〜120kWh</a:t>
                      </a:r>
                      <a:r>
                        <a:rPr kumimoji="1" lang="ja-JP" altLang="en-US" sz="1100" dirty="0" smtClean="0">
                          <a:latin typeface="HGP創英角ｺﾞｼｯｸUB" panose="020B0900000000000000" pitchFamily="50" charset="-128"/>
                          <a:ea typeface="HGP創英角ｺﾞｼｯｸUB" panose="020B0900000000000000" pitchFamily="50" charset="-128"/>
                        </a:rPr>
                        <a:t>まで</a:t>
                      </a:r>
                      <a:endParaRPr kumimoji="1" lang="ja-JP" altLang="en-US" sz="1100" dirty="0">
                        <a:latin typeface="HGP創英角ｺﾞｼｯｸUB" panose="020B0900000000000000" pitchFamily="50" charset="-128"/>
                        <a:ea typeface="HGP創英角ｺﾞｼｯｸUB" panose="020B0900000000000000" pitchFamily="50" charset="-128"/>
                      </a:endParaRPr>
                    </a:p>
                  </a:txBody>
                  <a:tcPr anchor="ctr">
                    <a:solidFill>
                      <a:schemeClr val="accent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HGP創英角ｺﾞｼｯｸUB" panose="020B0900000000000000" pitchFamily="50" charset="-128"/>
                          <a:ea typeface="HGP創英角ｺﾞｼｯｸUB" panose="020B0900000000000000" pitchFamily="50" charset="-128"/>
                        </a:rPr>
                        <a:t>19.52</a:t>
                      </a:r>
                      <a:r>
                        <a:rPr kumimoji="1" lang="ja-JP" altLang="en-US" sz="1100" dirty="0" smtClean="0">
                          <a:solidFill>
                            <a:schemeClr val="tx1"/>
                          </a:solidFill>
                          <a:latin typeface="HGP創英角ｺﾞｼｯｸUB" panose="020B0900000000000000" pitchFamily="50" charset="-128"/>
                          <a:ea typeface="HGP創英角ｺﾞｼｯｸUB" panose="020B0900000000000000" pitchFamily="50" charset="-128"/>
                        </a:rPr>
                        <a:t>円</a:t>
                      </a:r>
                      <a:endParaRPr kumimoji="1" lang="ja-JP" altLang="en-US" sz="1100" dirty="0">
                        <a:latin typeface="HGP創英角ｺﾞｼｯｸUB" panose="020B0900000000000000" pitchFamily="50" charset="-128"/>
                        <a:ea typeface="HGP創英角ｺﾞｼｯｸUB" panose="020B0900000000000000" pitchFamily="50" charset="-128"/>
                      </a:endParaRPr>
                    </a:p>
                  </a:txBody>
                  <a:tcPr anchor="ctr"/>
                </a:tc>
                <a:tc>
                  <a:txBody>
                    <a:bodyPr/>
                    <a:lstStyle/>
                    <a:p>
                      <a:pPr algn="r"/>
                      <a:r>
                        <a:rPr kumimoji="1" lang="en-US" altLang="ja-JP" sz="1100" dirty="0" smtClean="0">
                          <a:latin typeface="HGP創英角ｺﾞｼｯｸUB" panose="020B0900000000000000" pitchFamily="50" charset="-128"/>
                          <a:ea typeface="HGP創英角ｺﾞｼｯｸUB" panose="020B0900000000000000" pitchFamily="50" charset="-128"/>
                        </a:rPr>
                        <a:t>18.93</a:t>
                      </a:r>
                      <a:r>
                        <a:rPr kumimoji="1" lang="ja-JP" altLang="en-US" sz="1100" dirty="0" smtClean="0">
                          <a:latin typeface="HGP創英角ｺﾞｼｯｸUB" panose="020B0900000000000000" pitchFamily="50" charset="-128"/>
                          <a:ea typeface="HGP創英角ｺﾞｼｯｸUB" panose="020B0900000000000000" pitchFamily="50" charset="-128"/>
                        </a:rPr>
                        <a:t>円</a:t>
                      </a:r>
                      <a:endParaRPr kumimoji="1" lang="ja-JP" altLang="en-US" sz="1100" dirty="0">
                        <a:latin typeface="HGP創英角ｺﾞｼｯｸUB" panose="020B0900000000000000" pitchFamily="50" charset="-128"/>
                        <a:ea typeface="HGP創英角ｺﾞｼｯｸUB" panose="020B0900000000000000" pitchFamily="50" charset="-128"/>
                      </a:endParaRPr>
                    </a:p>
                  </a:txBody>
                  <a:tcPr anchor="ctr"/>
                </a:tc>
                <a:tc row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rgbClr val="FF0000"/>
                          </a:solidFill>
                          <a:latin typeface="HGP創英角ｺﾞｼｯｸUB" panose="020B0900000000000000" pitchFamily="50" charset="-128"/>
                          <a:ea typeface="HGP創英角ｺﾞｼｯｸUB" panose="020B0900000000000000" pitchFamily="50" charset="-128"/>
                        </a:rPr>
                        <a:t>▲</a:t>
                      </a:r>
                      <a:r>
                        <a:rPr kumimoji="1" lang="en-US" altLang="ja-JP" sz="1400" dirty="0" smtClean="0">
                          <a:solidFill>
                            <a:srgbClr val="FF0000"/>
                          </a:solidFill>
                          <a:latin typeface="HGP創英角ｺﾞｼｯｸUB" panose="020B0900000000000000" pitchFamily="50" charset="-128"/>
                          <a:ea typeface="HGP創英角ｺﾞｼｯｸUB" panose="020B0900000000000000" pitchFamily="50" charset="-128"/>
                        </a:rPr>
                        <a:t>3</a:t>
                      </a:r>
                      <a:r>
                        <a:rPr kumimoji="1" lang="ja-JP" altLang="en-US" sz="1400" dirty="0" smtClean="0">
                          <a:solidFill>
                            <a:srgbClr val="FF0000"/>
                          </a:solidFill>
                          <a:latin typeface="HGP創英角ｺﾞｼｯｸUB" panose="020B0900000000000000" pitchFamily="50" charset="-128"/>
                          <a:ea typeface="HGP創英角ｺﾞｼｯｸUB" panose="020B0900000000000000" pitchFamily="50" charset="-128"/>
                        </a:rPr>
                        <a:t>％</a:t>
                      </a:r>
                      <a:endParaRPr kumimoji="1" lang="ja-JP" altLang="en-US" sz="1400" dirty="0">
                        <a:solidFill>
                          <a:srgbClr val="FF0000"/>
                        </a:solidFill>
                        <a:latin typeface="HGP創英角ｺﾞｼｯｸUB" panose="020B0900000000000000" pitchFamily="50" charset="-128"/>
                        <a:ea typeface="HGP創英角ｺﾞｼｯｸUB" panose="020B0900000000000000" pitchFamily="50" charset="-128"/>
                      </a:endParaRPr>
                    </a:p>
                  </a:txBody>
                  <a:tcPr anchor="ctr"/>
                </a:tc>
              </a:tr>
              <a:tr h="252946">
                <a:tc vMerge="1">
                  <a:txBody>
                    <a:bodyPr/>
                    <a:lstStyle/>
                    <a:p>
                      <a:pPr algn="ctr"/>
                      <a:endParaRPr kumimoji="1" lang="en-US" altLang="ja-JP" sz="1200" dirty="0" smtClean="0">
                        <a:latin typeface="HGP創英角ｺﾞｼｯｸUB" panose="020B0900000000000000" pitchFamily="50" charset="-128"/>
                        <a:ea typeface="HGP創英角ｺﾞｼｯｸUB" panose="020B0900000000000000" pitchFamily="50" charset="-128"/>
                      </a:endParaRPr>
                    </a:p>
                  </a:txBody>
                  <a:tcPr anchor="ctr">
                    <a:solidFill>
                      <a:schemeClr val="accent2">
                        <a:lumMod val="20000"/>
                        <a:lumOff val="80000"/>
                      </a:schemeClr>
                    </a:solidFill>
                  </a:tcPr>
                </a:tc>
                <a:tc>
                  <a:txBody>
                    <a:bodyPr/>
                    <a:lstStyle/>
                    <a:p>
                      <a:pPr algn="ctr"/>
                      <a:r>
                        <a:rPr kumimoji="1" lang="en-US" altLang="ja-JP" sz="1100" dirty="0" smtClean="0">
                          <a:solidFill>
                            <a:schemeClr val="tx1"/>
                          </a:solidFill>
                          <a:latin typeface="HGP創英角ｺﾞｼｯｸUB" panose="020B0900000000000000" pitchFamily="50" charset="-128"/>
                          <a:ea typeface="HGP創英角ｺﾞｼｯｸUB" panose="020B0900000000000000" pitchFamily="50" charset="-128"/>
                        </a:rPr>
                        <a:t>120〜300kWh</a:t>
                      </a:r>
                      <a:r>
                        <a:rPr kumimoji="1" lang="ja-JP" altLang="en-US" sz="1100" dirty="0" smtClean="0">
                          <a:solidFill>
                            <a:schemeClr val="tx1"/>
                          </a:solidFill>
                          <a:latin typeface="HGP創英角ｺﾞｼｯｸUB" panose="020B0900000000000000" pitchFamily="50" charset="-128"/>
                          <a:ea typeface="HGP創英角ｺﾞｼｯｸUB" panose="020B0900000000000000" pitchFamily="50" charset="-128"/>
                        </a:rPr>
                        <a:t>まで</a:t>
                      </a:r>
                      <a:endParaRPr kumimoji="1" lang="ja-JP" altLang="en-US" sz="1100" dirty="0">
                        <a:solidFill>
                          <a:srgbClr val="FF0000"/>
                        </a:solidFill>
                        <a:latin typeface="HGP創英角ｺﾞｼｯｸUB" panose="020B0900000000000000" pitchFamily="50" charset="-128"/>
                        <a:ea typeface="HGP創英角ｺﾞｼｯｸUB" panose="020B0900000000000000" pitchFamily="50" charset="-128"/>
                      </a:endParaRPr>
                    </a:p>
                  </a:txBody>
                  <a:tcPr anchor="ctr">
                    <a:solidFill>
                      <a:schemeClr val="accent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HGP創英角ｺﾞｼｯｸUB" panose="020B0900000000000000" pitchFamily="50" charset="-128"/>
                          <a:ea typeface="HGP創英角ｺﾞｼｯｸUB" panose="020B0900000000000000" pitchFamily="50" charset="-128"/>
                        </a:rPr>
                        <a:t>26.00</a:t>
                      </a:r>
                      <a:r>
                        <a:rPr kumimoji="1" lang="ja-JP" altLang="en-US" sz="1100" dirty="0" smtClean="0">
                          <a:solidFill>
                            <a:schemeClr val="tx1"/>
                          </a:solidFill>
                          <a:latin typeface="HGP創英角ｺﾞｼｯｸUB" panose="020B0900000000000000" pitchFamily="50" charset="-128"/>
                          <a:ea typeface="HGP創英角ｺﾞｼｯｸUB" panose="020B0900000000000000" pitchFamily="50" charset="-128"/>
                        </a:rPr>
                        <a:t>円</a:t>
                      </a:r>
                      <a:endParaRPr kumimoji="1" lang="ja-JP" altLang="en-US" sz="1100" dirty="0">
                        <a:latin typeface="HGP創英角ｺﾞｼｯｸUB" panose="020B0900000000000000" pitchFamily="50" charset="-128"/>
                        <a:ea typeface="HGP創英角ｺﾞｼｯｸUB" panose="020B0900000000000000" pitchFamily="50" charset="-128"/>
                      </a:endParaRPr>
                    </a:p>
                  </a:txBody>
                  <a:tcPr anchor="ctr"/>
                </a:tc>
                <a:tc>
                  <a:txBody>
                    <a:bodyPr/>
                    <a:lstStyle/>
                    <a:p>
                      <a:pPr algn="r"/>
                      <a:r>
                        <a:rPr kumimoji="1" lang="en-US" altLang="ja-JP" sz="1100" dirty="0" smtClean="0">
                          <a:latin typeface="HGP創英角ｺﾞｼｯｸUB" panose="020B0900000000000000" pitchFamily="50" charset="-128"/>
                          <a:ea typeface="HGP創英角ｺﾞｼｯｸUB" panose="020B0900000000000000" pitchFamily="50" charset="-128"/>
                        </a:rPr>
                        <a:t>25.22</a:t>
                      </a:r>
                      <a:r>
                        <a:rPr kumimoji="1" lang="ja-JP" altLang="en-US" sz="1100" dirty="0" smtClean="0">
                          <a:latin typeface="HGP創英角ｺﾞｼｯｸUB" panose="020B0900000000000000" pitchFamily="50" charset="-128"/>
                          <a:ea typeface="HGP創英角ｺﾞｼｯｸUB" panose="020B0900000000000000" pitchFamily="50" charset="-128"/>
                        </a:rPr>
                        <a:t>円</a:t>
                      </a:r>
                      <a:endParaRPr kumimoji="1" lang="ja-JP" altLang="en-US" sz="1100" dirty="0">
                        <a:latin typeface="HGP創英角ｺﾞｼｯｸUB" panose="020B0900000000000000" pitchFamily="50" charset="-128"/>
                        <a:ea typeface="HGP創英角ｺﾞｼｯｸUB" panose="020B0900000000000000" pitchFamily="50" charset="-128"/>
                      </a:endParaRPr>
                    </a:p>
                  </a:txBody>
                  <a:tcPr anchor="ctr"/>
                </a:tc>
                <a:tc vMerge="1">
                  <a:txBody>
                    <a:bodyPr/>
                    <a:lstStyle/>
                    <a:p>
                      <a:pPr algn="r"/>
                      <a:endParaRPr kumimoji="1" lang="ja-JP" altLang="en-US" sz="1600" dirty="0">
                        <a:solidFill>
                          <a:srgbClr val="FF0000"/>
                        </a:solidFill>
                        <a:latin typeface="HGP創英角ｺﾞｼｯｸUB" panose="020B0900000000000000" pitchFamily="50" charset="-128"/>
                        <a:ea typeface="HGP創英角ｺﾞｼｯｸUB" panose="020B0900000000000000" pitchFamily="50" charset="-128"/>
                      </a:endParaRPr>
                    </a:p>
                  </a:txBody>
                  <a:tcPr anchor="ctr"/>
                </a:tc>
              </a:tr>
              <a:tr h="136024">
                <a:tc vMerge="1">
                  <a:txBody>
                    <a:bodyPr/>
                    <a:lstStyle/>
                    <a:p>
                      <a:pPr algn="ctr"/>
                      <a:endParaRPr kumimoji="1" lang="en-US" altLang="ja-JP" sz="1200" dirty="0" smtClean="0">
                        <a:latin typeface="HGP創英角ｺﾞｼｯｸUB" panose="020B0900000000000000" pitchFamily="50" charset="-128"/>
                        <a:ea typeface="HGP創英角ｺﾞｼｯｸUB" panose="020B0900000000000000" pitchFamily="50" charset="-128"/>
                      </a:endParaRP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HGP創英角ｺﾞｼｯｸUB" panose="020B0900000000000000" pitchFamily="50" charset="-128"/>
                          <a:ea typeface="HGP創英角ｺﾞｼｯｸUB" panose="020B0900000000000000" pitchFamily="50" charset="-128"/>
                        </a:rPr>
                        <a:t>300kWh</a:t>
                      </a:r>
                      <a:r>
                        <a:rPr kumimoji="1" lang="ja-JP" altLang="en-US" sz="1100" dirty="0" smtClean="0">
                          <a:solidFill>
                            <a:schemeClr val="tx1"/>
                          </a:solidFill>
                          <a:latin typeface="HGP創英角ｺﾞｼｯｸUB" panose="020B0900000000000000" pitchFamily="50" charset="-128"/>
                          <a:ea typeface="HGP創英角ｺﾞｼｯｸUB" panose="020B0900000000000000" pitchFamily="50" charset="-128"/>
                        </a:rPr>
                        <a:t>以上</a:t>
                      </a:r>
                      <a:endParaRPr kumimoji="1" lang="ja-JP" altLang="en-US" sz="1100" dirty="0">
                        <a:latin typeface="HGP創英角ｺﾞｼｯｸUB" panose="020B0900000000000000" pitchFamily="50" charset="-128"/>
                        <a:ea typeface="HGP創英角ｺﾞｼｯｸUB" panose="020B0900000000000000" pitchFamily="50" charset="-128"/>
                      </a:endParaRPr>
                    </a:p>
                  </a:txBody>
                  <a:tcPr anchor="ctr">
                    <a:solidFill>
                      <a:schemeClr val="accent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HGP創英角ｺﾞｼｯｸUB" panose="020B0900000000000000" pitchFamily="50" charset="-128"/>
                          <a:ea typeface="HGP創英角ｺﾞｼｯｸUB" panose="020B0900000000000000" pitchFamily="50" charset="-128"/>
                        </a:rPr>
                        <a:t>30.02</a:t>
                      </a:r>
                      <a:r>
                        <a:rPr kumimoji="1" lang="ja-JP" altLang="en-US" sz="1100" dirty="0" smtClean="0">
                          <a:solidFill>
                            <a:schemeClr val="tx1"/>
                          </a:solidFill>
                          <a:latin typeface="HGP創英角ｺﾞｼｯｸUB" panose="020B0900000000000000" pitchFamily="50" charset="-128"/>
                          <a:ea typeface="HGP創英角ｺﾞｼｯｸUB" panose="020B0900000000000000" pitchFamily="50" charset="-128"/>
                        </a:rPr>
                        <a:t>円</a:t>
                      </a:r>
                      <a:endParaRPr kumimoji="1" lang="ja-JP" altLang="en-US" sz="1100" dirty="0">
                        <a:latin typeface="HGP創英角ｺﾞｼｯｸUB" panose="020B0900000000000000" pitchFamily="50" charset="-128"/>
                        <a:ea typeface="HGP創英角ｺﾞｼｯｸUB" panose="020B0900000000000000" pitchFamily="50" charset="-128"/>
                      </a:endParaRPr>
                    </a:p>
                  </a:txBody>
                  <a:tcPr anchor="ctr"/>
                </a:tc>
                <a:tc>
                  <a:txBody>
                    <a:bodyPr/>
                    <a:lstStyle/>
                    <a:p>
                      <a:pPr algn="r"/>
                      <a:r>
                        <a:rPr kumimoji="1" lang="en-US" altLang="ja-JP" sz="1100" dirty="0" smtClean="0">
                          <a:latin typeface="HGP創英角ｺﾞｼｯｸUB" panose="020B0900000000000000" pitchFamily="50" charset="-128"/>
                          <a:ea typeface="HGP創英角ｺﾞｼｯｸUB" panose="020B0900000000000000" pitchFamily="50" charset="-128"/>
                        </a:rPr>
                        <a:t>29.11</a:t>
                      </a:r>
                      <a:r>
                        <a:rPr kumimoji="1" lang="ja-JP" altLang="en-US" sz="1100" dirty="0" smtClean="0">
                          <a:latin typeface="HGP創英角ｺﾞｼｯｸUB" panose="020B0900000000000000" pitchFamily="50" charset="-128"/>
                          <a:ea typeface="HGP創英角ｺﾞｼｯｸUB" panose="020B0900000000000000" pitchFamily="50" charset="-128"/>
                        </a:rPr>
                        <a:t>円</a:t>
                      </a:r>
                      <a:endParaRPr kumimoji="1" lang="ja-JP" altLang="en-US" sz="1100" dirty="0">
                        <a:latin typeface="HGP創英角ｺﾞｼｯｸUB" panose="020B0900000000000000" pitchFamily="50" charset="-128"/>
                        <a:ea typeface="HGP創英角ｺﾞｼｯｸUB" panose="020B0900000000000000" pitchFamily="50" charset="-128"/>
                      </a:endParaRPr>
                    </a:p>
                  </a:txBody>
                  <a:tcPr anchor="ctr"/>
                </a:tc>
                <a:tc vMerge="1">
                  <a:txBody>
                    <a:bodyPr/>
                    <a:lstStyle/>
                    <a:p>
                      <a:pPr algn="r"/>
                      <a:endParaRPr kumimoji="1" lang="ja-JP" altLang="en-US" sz="1600" dirty="0">
                        <a:solidFill>
                          <a:srgbClr val="FF0000"/>
                        </a:solidFill>
                        <a:latin typeface="HGP創英角ｺﾞｼｯｸUB" panose="020B0900000000000000" pitchFamily="50" charset="-128"/>
                        <a:ea typeface="HGP創英角ｺﾞｼｯｸUB" panose="020B0900000000000000" pitchFamily="50" charset="-128"/>
                      </a:endParaRPr>
                    </a:p>
                  </a:txBody>
                  <a:tcPr anchor="ctr"/>
                </a:tc>
              </a:tr>
            </a:tbl>
          </a:graphicData>
        </a:graphic>
      </p:graphicFrame>
      <p:sp>
        <p:nvSpPr>
          <p:cNvPr id="7" name="テキスト ボックス 6"/>
          <p:cNvSpPr txBox="1"/>
          <p:nvPr/>
        </p:nvSpPr>
        <p:spPr>
          <a:xfrm>
            <a:off x="5531986" y="820668"/>
            <a:ext cx="3216478" cy="692497"/>
          </a:xfrm>
          <a:prstGeom prst="rect">
            <a:avLst/>
          </a:prstGeom>
          <a:noFill/>
        </p:spPr>
        <p:txBody>
          <a:bodyPr wrap="square" rtlCol="0">
            <a:spAutoFit/>
          </a:bodyPr>
          <a:lstStyle/>
          <a:p>
            <a:pPr>
              <a:lnSpc>
                <a:spcPct val="150000"/>
              </a:lnSpc>
            </a:pPr>
            <a:r>
              <a:rPr kumimoji="1" lang="en-US" altLang="ja-JP" sz="1600" dirty="0" smtClean="0">
                <a:solidFill>
                  <a:srgbClr val="CC3399"/>
                </a:solidFill>
                <a:latin typeface="HGP創英角ｺﾞｼｯｸUB"/>
                <a:ea typeface="HGP創英角ｺﾞｼｯｸUB"/>
              </a:rPr>
              <a:t>【</a:t>
            </a:r>
            <a:r>
              <a:rPr kumimoji="1" lang="ja-JP" altLang="en-US" sz="1600" dirty="0" smtClean="0">
                <a:solidFill>
                  <a:srgbClr val="CC3399"/>
                </a:solidFill>
                <a:latin typeface="HGP創英角ｺﾞｼｯｸUB"/>
                <a:ea typeface="HGP創英角ｺﾞｼｯｸUB"/>
              </a:rPr>
              <a:t>ＬＰガス</a:t>
            </a:r>
            <a:r>
              <a:rPr lang="ja-JP" altLang="en-US" sz="1600" dirty="0" smtClean="0">
                <a:solidFill>
                  <a:srgbClr val="CC3399"/>
                </a:solidFill>
                <a:latin typeface="HGP創英角ｺﾞｼｯｸUB" panose="020B0900000000000000" pitchFamily="50" charset="-128"/>
                <a:ea typeface="HGP創英角ｺﾞｼｯｸUB" panose="020B0900000000000000" pitchFamily="50" charset="-128"/>
              </a:rPr>
              <a:t>料金</a:t>
            </a:r>
            <a:r>
              <a:rPr kumimoji="1" lang="en-US" altLang="ja-JP" sz="1600" dirty="0" smtClean="0">
                <a:solidFill>
                  <a:srgbClr val="CC3399"/>
                </a:solidFill>
                <a:latin typeface="HGP創英角ｺﾞｼｯｸUB"/>
                <a:ea typeface="HGP創英角ｺﾞｼｯｸUB"/>
              </a:rPr>
              <a:t>】</a:t>
            </a:r>
            <a:r>
              <a:rPr kumimoji="1" lang="ja-JP" altLang="en-US" sz="1600" dirty="0" smtClean="0">
                <a:solidFill>
                  <a:srgbClr val="CC3399"/>
                </a:solidFill>
                <a:latin typeface="HGP創英角ｺﾞｼｯｸUB"/>
                <a:ea typeface="HGP創英角ｺﾞｼｯｸUB"/>
              </a:rPr>
              <a:t>　</a:t>
            </a:r>
            <a:endParaRPr kumimoji="1" lang="en-US" altLang="ja-JP" sz="1600" dirty="0" smtClean="0">
              <a:solidFill>
                <a:srgbClr val="CC3399"/>
              </a:solidFill>
              <a:latin typeface="HGP創英角ｺﾞｼｯｸUB"/>
              <a:ea typeface="HGP創英角ｺﾞｼｯｸUB"/>
            </a:endParaRPr>
          </a:p>
          <a:p>
            <a:r>
              <a:rPr kumimoji="1" lang="ja-JP" altLang="en-US" sz="1400" dirty="0" smtClean="0">
                <a:latin typeface="HGP創英角ｺﾞｼｯｸUB"/>
                <a:ea typeface="HGP創英角ｺﾞｼｯｸUB"/>
              </a:rPr>
              <a:t>　</a:t>
            </a:r>
            <a:r>
              <a:rPr kumimoji="1" lang="ja-JP" altLang="en-US" sz="1500" dirty="0" smtClean="0">
                <a:latin typeface="HGP創英角ｺﾞｼｯｸUB"/>
                <a:ea typeface="HGP創英角ｺﾞｼｯｸUB"/>
              </a:rPr>
              <a:t>標準的な料金メニュー（ＨＰ公表）</a:t>
            </a:r>
            <a:endParaRPr kumimoji="1" lang="ja-JP" altLang="en-US" sz="1500" dirty="0">
              <a:latin typeface="HGP創英角ｺﾞｼｯｸUB" panose="020B0900000000000000" pitchFamily="50" charset="-128"/>
              <a:ea typeface="HGP創英角ｺﾞｼｯｸUB" panose="020B0900000000000000"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461569615"/>
              </p:ext>
            </p:extLst>
          </p:nvPr>
        </p:nvGraphicFramePr>
        <p:xfrm>
          <a:off x="5613215" y="2267218"/>
          <a:ext cx="3063240" cy="960120"/>
        </p:xfrm>
        <a:graphic>
          <a:graphicData uri="http://schemas.openxmlformats.org/drawingml/2006/table">
            <a:tbl>
              <a:tblPr firstRow="1" bandRow="1">
                <a:tableStyleId>{5940675A-B579-460E-94D1-54222C63F5DA}</a:tableStyleId>
              </a:tblPr>
              <a:tblGrid>
                <a:gridCol w="716280"/>
                <a:gridCol w="1173480"/>
                <a:gridCol w="1173480"/>
              </a:tblGrid>
              <a:tr h="144016">
                <a:tc>
                  <a:txBody>
                    <a:bodyPr/>
                    <a:lstStyle/>
                    <a:p>
                      <a:pPr algn="ctr"/>
                      <a:endParaRPr kumimoji="1" lang="ja-JP" altLang="en-US" sz="1500" dirty="0">
                        <a:latin typeface="HGP創英角ｺﾞｼｯｸUB" panose="020B0900000000000000" pitchFamily="50" charset="-128"/>
                        <a:ea typeface="HGP創英角ｺﾞｼｯｸUB" panose="020B0900000000000000" pitchFamily="50" charset="-128"/>
                      </a:endParaRPr>
                    </a:p>
                  </a:txBody>
                  <a:tcPr/>
                </a:tc>
                <a:tc>
                  <a:txBody>
                    <a:bodyPr/>
                    <a:lstStyle/>
                    <a:p>
                      <a:pPr algn="ctr"/>
                      <a:r>
                        <a:rPr kumimoji="1" lang="ja-JP" altLang="en-US" sz="1500" dirty="0" smtClean="0">
                          <a:latin typeface="HGP創英角ｺﾞｼｯｸUB" panose="020B0900000000000000" pitchFamily="50" charset="-128"/>
                          <a:ea typeface="HGP創英角ｺﾞｼｯｸUB" panose="020B0900000000000000" pitchFamily="50" charset="-128"/>
                        </a:rPr>
                        <a:t>基本料金</a:t>
                      </a:r>
                      <a:endParaRPr kumimoji="1" lang="ja-JP" altLang="en-US" sz="1500" dirty="0">
                        <a:latin typeface="HGP創英角ｺﾞｼｯｸUB" panose="020B0900000000000000" pitchFamily="50" charset="-128"/>
                        <a:ea typeface="HGP創英角ｺﾞｼｯｸUB" panose="020B0900000000000000" pitchFamily="50" charset="-128"/>
                      </a:endParaRPr>
                    </a:p>
                  </a:txBody>
                  <a:tcPr>
                    <a:solidFill>
                      <a:srgbClr val="FFFFCC"/>
                    </a:solidFill>
                  </a:tcPr>
                </a:tc>
                <a:tc>
                  <a:txBody>
                    <a:bodyPr/>
                    <a:lstStyle/>
                    <a:p>
                      <a:pPr algn="ctr"/>
                      <a:r>
                        <a:rPr kumimoji="1" lang="ja-JP" altLang="en-US" sz="1500" dirty="0" smtClean="0">
                          <a:latin typeface="HGP創英角ｺﾞｼｯｸUB" panose="020B0900000000000000" pitchFamily="50" charset="-128"/>
                          <a:ea typeface="HGP創英角ｺﾞｼｯｸUB" panose="020B0900000000000000" pitchFamily="50" charset="-128"/>
                        </a:rPr>
                        <a:t>従量単価</a:t>
                      </a:r>
                      <a:endParaRPr kumimoji="1" lang="ja-JP" altLang="en-US" sz="1500" dirty="0">
                        <a:latin typeface="HGP創英角ｺﾞｼｯｸUB" panose="020B0900000000000000" pitchFamily="50" charset="-128"/>
                        <a:ea typeface="HGP創英角ｺﾞｼｯｸUB" panose="020B0900000000000000" pitchFamily="50" charset="-128"/>
                      </a:endParaRPr>
                    </a:p>
                  </a:txBody>
                  <a:tcPr>
                    <a:solidFill>
                      <a:srgbClr val="FFFFCC"/>
                    </a:solidFill>
                  </a:tcPr>
                </a:tc>
              </a:tr>
              <a:tr h="168776">
                <a:tc>
                  <a:txBody>
                    <a:bodyPr/>
                    <a:lstStyle/>
                    <a:p>
                      <a:pPr algn="ctr"/>
                      <a:r>
                        <a:rPr kumimoji="1" lang="ja-JP" altLang="en-US" sz="1500" dirty="0" smtClean="0">
                          <a:latin typeface="HGP創英角ｺﾞｼｯｸUB" panose="020B0900000000000000" pitchFamily="50" charset="-128"/>
                          <a:ea typeface="HGP創英角ｺﾞｼｯｸUB" panose="020B0900000000000000" pitchFamily="50" charset="-128"/>
                        </a:rPr>
                        <a:t>戸建</a:t>
                      </a:r>
                      <a:endParaRPr kumimoji="1" lang="ja-JP" altLang="en-US" sz="1500" dirty="0">
                        <a:latin typeface="HGP創英角ｺﾞｼｯｸUB" panose="020B0900000000000000" pitchFamily="50" charset="-128"/>
                        <a:ea typeface="HGP創英角ｺﾞｼｯｸUB" panose="020B0900000000000000" pitchFamily="50" charset="-128"/>
                      </a:endParaRPr>
                    </a:p>
                  </a:txBody>
                  <a:tcPr>
                    <a:solidFill>
                      <a:schemeClr val="accent2">
                        <a:lumMod val="20000"/>
                        <a:lumOff val="80000"/>
                      </a:schemeClr>
                    </a:solidFill>
                  </a:tcPr>
                </a:tc>
                <a:tc>
                  <a:txBody>
                    <a:bodyPr/>
                    <a:lstStyle/>
                    <a:p>
                      <a:pPr algn="ctr"/>
                      <a:r>
                        <a:rPr kumimoji="1" lang="ja-JP" altLang="en-US" sz="1400" dirty="0" smtClean="0">
                          <a:latin typeface="HGP創英角ｺﾞｼｯｸUB" panose="020B0900000000000000" pitchFamily="50" charset="-128"/>
                          <a:ea typeface="HGP創英角ｺﾞｼｯｸUB" panose="020B0900000000000000" pitchFamily="50" charset="-128"/>
                        </a:rPr>
                        <a:t>■■</a:t>
                      </a:r>
                      <a:r>
                        <a:rPr kumimoji="1" lang="ja-JP" altLang="en-US" sz="1500" dirty="0" smtClean="0">
                          <a:latin typeface="HGP創英角ｺﾞｼｯｸUB" panose="020B0900000000000000" pitchFamily="50" charset="-128"/>
                          <a:ea typeface="HGP創英角ｺﾞｼｯｸUB" panose="020B0900000000000000" pitchFamily="50" charset="-128"/>
                        </a:rPr>
                        <a:t> 円</a:t>
                      </a:r>
                      <a:endParaRPr kumimoji="1" lang="ja-JP" altLang="en-US" sz="1500" dirty="0">
                        <a:latin typeface="HGP創英角ｺﾞｼｯｸUB" panose="020B0900000000000000" pitchFamily="50" charset="-128"/>
                        <a:ea typeface="HGP創英角ｺﾞｼｯｸUB" panose="020B0900000000000000" pitchFamily="50" charset="-128"/>
                      </a:endParaRPr>
                    </a:p>
                  </a:txBody>
                  <a:tcPr/>
                </a:tc>
                <a:tc>
                  <a:txBody>
                    <a:bodyPr/>
                    <a:lstStyle/>
                    <a:p>
                      <a:pPr algn="ctr"/>
                      <a:r>
                        <a:rPr kumimoji="1" lang="ja-JP" altLang="en-US" sz="1400" dirty="0" smtClean="0">
                          <a:latin typeface="HGP創英角ｺﾞｼｯｸUB" panose="020B0900000000000000" pitchFamily="50" charset="-128"/>
                          <a:ea typeface="HGP創英角ｺﾞｼｯｸUB" panose="020B0900000000000000" pitchFamily="50" charset="-128"/>
                        </a:rPr>
                        <a:t>□□</a:t>
                      </a:r>
                      <a:r>
                        <a:rPr kumimoji="1" lang="ja-JP" altLang="en-US" sz="1500" dirty="0" smtClean="0">
                          <a:latin typeface="HGP創英角ｺﾞｼｯｸUB" panose="020B0900000000000000" pitchFamily="50" charset="-128"/>
                          <a:ea typeface="HGP創英角ｺﾞｼｯｸUB" panose="020B0900000000000000" pitchFamily="50" charset="-128"/>
                        </a:rPr>
                        <a:t> 円</a:t>
                      </a:r>
                      <a:endParaRPr kumimoji="1" lang="ja-JP" altLang="en-US" sz="1500" dirty="0">
                        <a:latin typeface="HGP創英角ｺﾞｼｯｸUB" panose="020B0900000000000000" pitchFamily="50" charset="-128"/>
                        <a:ea typeface="HGP創英角ｺﾞｼｯｸUB" panose="020B0900000000000000" pitchFamily="50" charset="-128"/>
                      </a:endParaRPr>
                    </a:p>
                  </a:txBody>
                  <a:tcPr/>
                </a:tc>
              </a:tr>
              <a:tr h="168776">
                <a:tc>
                  <a:txBody>
                    <a:bodyPr/>
                    <a:lstStyle/>
                    <a:p>
                      <a:pPr algn="ctr"/>
                      <a:r>
                        <a:rPr kumimoji="1" lang="ja-JP" altLang="en-US" sz="1500" dirty="0" smtClean="0">
                          <a:latin typeface="HGP創英角ｺﾞｼｯｸUB" panose="020B0900000000000000" pitchFamily="50" charset="-128"/>
                          <a:ea typeface="HGP創英角ｺﾞｼｯｸUB" panose="020B0900000000000000" pitchFamily="50" charset="-128"/>
                        </a:rPr>
                        <a:t>集合</a:t>
                      </a:r>
                      <a:endParaRPr kumimoji="1" lang="ja-JP" altLang="en-US" sz="1500" dirty="0">
                        <a:latin typeface="HGP創英角ｺﾞｼｯｸUB" panose="020B0900000000000000" pitchFamily="50" charset="-128"/>
                        <a:ea typeface="HGP創英角ｺﾞｼｯｸUB" panose="020B0900000000000000" pitchFamily="50" charset="-128"/>
                      </a:endParaRPr>
                    </a:p>
                  </a:txBody>
                  <a:tcPr>
                    <a:solidFill>
                      <a:schemeClr val="accent2">
                        <a:lumMod val="20000"/>
                        <a:lumOff val="80000"/>
                      </a:schemeClr>
                    </a:solidFill>
                  </a:tcPr>
                </a:tc>
                <a:tc>
                  <a:txBody>
                    <a:bodyPr/>
                    <a:lstStyle/>
                    <a:p>
                      <a:pPr algn="ctr"/>
                      <a:r>
                        <a:rPr kumimoji="1" lang="ja-JP" altLang="en-US" sz="1500" dirty="0" smtClean="0">
                          <a:latin typeface="HGP創英角ｺﾞｼｯｸUB" panose="020B0900000000000000" pitchFamily="50" charset="-128"/>
                          <a:ea typeface="HGP創英角ｺﾞｼｯｸUB" panose="020B0900000000000000" pitchFamily="50" charset="-128"/>
                        </a:rPr>
                        <a:t>◆◆ 円</a:t>
                      </a:r>
                      <a:endParaRPr kumimoji="1" lang="ja-JP" altLang="en-US" sz="1500" dirty="0">
                        <a:latin typeface="HGP創英角ｺﾞｼｯｸUB" panose="020B0900000000000000" pitchFamily="50" charset="-128"/>
                        <a:ea typeface="HGP創英角ｺﾞｼｯｸUB" panose="020B0900000000000000" pitchFamily="50" charset="-128"/>
                      </a:endParaRPr>
                    </a:p>
                  </a:txBody>
                  <a:tcPr/>
                </a:tc>
                <a:tc>
                  <a:txBody>
                    <a:bodyPr/>
                    <a:lstStyle/>
                    <a:p>
                      <a:pPr algn="ctr"/>
                      <a:r>
                        <a:rPr kumimoji="1" lang="ja-JP" altLang="en-US" sz="1500" dirty="0" smtClean="0">
                          <a:latin typeface="HGP創英角ｺﾞｼｯｸUB" panose="020B0900000000000000" pitchFamily="50" charset="-128"/>
                          <a:ea typeface="HGP創英角ｺﾞｼｯｸUB" panose="020B0900000000000000" pitchFamily="50" charset="-128"/>
                        </a:rPr>
                        <a:t>◇◇ 円</a:t>
                      </a:r>
                      <a:endParaRPr kumimoji="1" lang="ja-JP" altLang="en-US" sz="1500" dirty="0">
                        <a:latin typeface="HGP創英角ｺﾞｼｯｸUB" panose="020B0900000000000000" pitchFamily="50" charset="-128"/>
                        <a:ea typeface="HGP創英角ｺﾞｼｯｸUB" panose="020B0900000000000000" pitchFamily="50" charset="-128"/>
                      </a:endParaRPr>
                    </a:p>
                  </a:txBody>
                  <a:tcPr/>
                </a:tc>
              </a:tr>
            </a:tbl>
          </a:graphicData>
        </a:graphic>
      </p:graphicFrame>
      <p:sp>
        <p:nvSpPr>
          <p:cNvPr id="10" name="テキスト ボックス 9"/>
          <p:cNvSpPr txBox="1"/>
          <p:nvPr/>
        </p:nvSpPr>
        <p:spPr>
          <a:xfrm>
            <a:off x="334961" y="4437112"/>
            <a:ext cx="8689086" cy="461665"/>
          </a:xfrm>
          <a:prstGeom prst="rect">
            <a:avLst/>
          </a:prstGeom>
          <a:noFill/>
        </p:spPr>
        <p:txBody>
          <a:bodyPr wrap="square" rtlCol="0">
            <a:spAutoFit/>
          </a:bodyPr>
          <a:lstStyle/>
          <a:p>
            <a:pPr algn="ctr">
              <a:lnSpc>
                <a:spcPct val="150000"/>
              </a:lnSpc>
            </a:pPr>
            <a:r>
              <a:rPr kumimoji="1" lang="en-US" altLang="ja-JP" sz="1600" dirty="0" smtClean="0">
                <a:latin typeface="HGP創英角ｺﾞｼｯｸUB"/>
                <a:ea typeface="HGP創英角ｺﾞｼｯｸUB"/>
              </a:rPr>
              <a:t>【</a:t>
            </a:r>
            <a:r>
              <a:rPr kumimoji="1" lang="ja-JP" altLang="en-US" sz="1600" dirty="0" smtClean="0">
                <a:latin typeface="HGP創英角ｺﾞｼｯｸUB"/>
                <a:ea typeface="HGP創英角ｺﾞｼｯｸUB"/>
              </a:rPr>
              <a:t>電気＋ＬＰガスのセット契約メリット表示</a:t>
            </a:r>
            <a:r>
              <a:rPr kumimoji="1" lang="en-US" altLang="ja-JP" sz="1600" dirty="0" smtClean="0">
                <a:latin typeface="HGP創英角ｺﾞｼｯｸUB"/>
                <a:ea typeface="HGP創英角ｺﾞｼｯｸUB"/>
              </a:rPr>
              <a:t>】</a:t>
            </a:r>
          </a:p>
        </p:txBody>
      </p:sp>
      <p:sp>
        <p:nvSpPr>
          <p:cNvPr id="16" name="テキスト ボックス 15"/>
          <p:cNvSpPr txBox="1"/>
          <p:nvPr/>
        </p:nvSpPr>
        <p:spPr>
          <a:xfrm>
            <a:off x="307685" y="4835462"/>
            <a:ext cx="8743637" cy="1423467"/>
          </a:xfrm>
          <a:prstGeom prst="rect">
            <a:avLst/>
          </a:prstGeom>
          <a:noFill/>
        </p:spPr>
        <p:txBody>
          <a:bodyPr wrap="square" rtlCol="0">
            <a:spAutoFit/>
          </a:bodyPr>
          <a:lstStyle/>
          <a:p>
            <a:pPr>
              <a:spcAft>
                <a:spcPts val="600"/>
              </a:spcAft>
            </a:pPr>
            <a:r>
              <a:rPr lang="ja-JP" altLang="en-US" sz="1600" u="sng" dirty="0" smtClean="0">
                <a:solidFill>
                  <a:srgbClr val="0000FF"/>
                </a:solidFill>
                <a:latin typeface="HGP創英角ｺﾞｼｯｸUB" panose="020B0900000000000000" pitchFamily="50" charset="-128"/>
                <a:ea typeface="HGP創英角ｺﾞｼｯｸUB" panose="020B0900000000000000" pitchFamily="50" charset="-128"/>
              </a:rPr>
              <a:t>「セットにした場合、電気で○○円、ガスで▲▲円、お得になります」という根拠を示すことが難しい</a:t>
            </a:r>
            <a:endParaRPr lang="en-US" altLang="ja-JP" sz="1600" u="sng" dirty="0" smtClean="0">
              <a:solidFill>
                <a:srgbClr val="0000FF"/>
              </a:solidFill>
              <a:latin typeface="HGP創英角ｺﾞｼｯｸUB" panose="020B0900000000000000" pitchFamily="50" charset="-128"/>
              <a:ea typeface="HGP創英角ｺﾞｼｯｸUB" panose="020B0900000000000000" pitchFamily="50" charset="-128"/>
            </a:endParaRPr>
          </a:p>
          <a:p>
            <a:r>
              <a:rPr kumimoji="1" lang="ja-JP" altLang="en-US" sz="1600" dirty="0">
                <a:latin typeface="HGP創英角ｺﾞｼｯｸUB" panose="020B0900000000000000" pitchFamily="50" charset="-128"/>
                <a:ea typeface="HGP創英角ｺﾞｼｯｸUB" panose="020B0900000000000000" pitchFamily="50" charset="-128"/>
              </a:rPr>
              <a:t>　</a:t>
            </a:r>
            <a:r>
              <a:rPr kumimoji="1" lang="ja-JP" altLang="en-US" sz="1400" dirty="0" smtClean="0">
                <a:latin typeface="HGP創英角ｺﾞｼｯｸUB"/>
                <a:ea typeface="HGP創英角ｺﾞｼｯｸUB"/>
              </a:rPr>
              <a:t>☞電気料金は</a:t>
            </a:r>
            <a:r>
              <a:rPr kumimoji="1" lang="ja-JP" altLang="en-US" sz="1400" dirty="0" smtClean="0">
                <a:solidFill>
                  <a:srgbClr val="FF0000"/>
                </a:solidFill>
                <a:latin typeface="HGP創英角ｺﾞｼｯｸUB"/>
                <a:ea typeface="HGP創英角ｺﾞｼｯｸUB"/>
              </a:rPr>
              <a:t>透明性が保たれており</a:t>
            </a:r>
            <a:r>
              <a:rPr kumimoji="1" lang="ja-JP" altLang="en-US" sz="1400" dirty="0" smtClean="0">
                <a:latin typeface="HGP創英角ｺﾞｼｯｸUB"/>
                <a:ea typeface="HGP創英角ｺﾞｼｯｸUB"/>
              </a:rPr>
              <a:t>、使用条件を明示すれば割引メリットははっきり表示できる</a:t>
            </a:r>
            <a:endParaRPr kumimoji="1" lang="en-US" altLang="ja-JP" sz="1400" dirty="0" smtClean="0">
              <a:latin typeface="HGP創英角ｺﾞｼｯｸUB"/>
              <a:ea typeface="HGP創英角ｺﾞｼｯｸUB"/>
            </a:endParaRPr>
          </a:p>
          <a:p>
            <a:pPr>
              <a:spcBef>
                <a:spcPts val="300"/>
              </a:spcBef>
            </a:pPr>
            <a:r>
              <a:rPr lang="ja-JP" altLang="en-US" sz="1400" dirty="0">
                <a:latin typeface="HGP創英角ｺﾞｼｯｸUB"/>
                <a:ea typeface="HGP創英角ｺﾞｼｯｸUB"/>
              </a:rPr>
              <a:t>　</a:t>
            </a:r>
            <a:r>
              <a:rPr lang="ja-JP" altLang="en-US" sz="1400" dirty="0" smtClean="0">
                <a:latin typeface="HGP創英角ｺﾞｼｯｸUB"/>
                <a:ea typeface="HGP創英角ｺﾞｼｯｸUB"/>
              </a:rPr>
              <a:t>☞それに比べてＬＰガス料金は、たとえば個々のお客さまの料金が</a:t>
            </a:r>
            <a:r>
              <a:rPr lang="ja-JP" altLang="en-US" sz="1400" dirty="0">
                <a:latin typeface="HGP創英角ｺﾞｼｯｸUB"/>
                <a:ea typeface="HGP創英角ｺﾞｼｯｸUB"/>
              </a:rPr>
              <a:t>標準的な料金</a:t>
            </a:r>
            <a:r>
              <a:rPr lang="ja-JP" altLang="en-US" sz="1400" dirty="0" smtClean="0">
                <a:latin typeface="HGP創英角ｺﾞｼｯｸUB"/>
                <a:ea typeface="HGP創英角ｺﾞｼｯｸUB"/>
              </a:rPr>
              <a:t>メニューに集約化され、これしか</a:t>
            </a:r>
            <a:endParaRPr lang="en-US" altLang="ja-JP" sz="1400" dirty="0" smtClean="0">
              <a:latin typeface="HGP創英角ｺﾞｼｯｸUB"/>
              <a:ea typeface="HGP創英角ｺﾞｼｯｸUB"/>
            </a:endParaRPr>
          </a:p>
          <a:p>
            <a:pPr>
              <a:spcBef>
                <a:spcPts val="300"/>
              </a:spcBef>
            </a:pPr>
            <a:r>
              <a:rPr lang="ja-JP" altLang="en-US" sz="1400" dirty="0">
                <a:latin typeface="HGP創英角ｺﾞｼｯｸUB"/>
                <a:ea typeface="HGP創英角ｺﾞｼｯｸUB"/>
              </a:rPr>
              <a:t>　</a:t>
            </a:r>
            <a:r>
              <a:rPr lang="ja-JP" altLang="en-US" sz="1400" dirty="0" smtClean="0">
                <a:latin typeface="HGP創英角ｺﾞｼｯｸUB"/>
                <a:ea typeface="HGP創英角ｺﾞｼｯｸUB"/>
              </a:rPr>
              <a:t>　　適用がなければ、はっきりメリット表示（セットの場合、■％引）できるが、</a:t>
            </a:r>
            <a:r>
              <a:rPr lang="ja-JP" altLang="en-US" sz="1400" dirty="0" smtClean="0">
                <a:solidFill>
                  <a:srgbClr val="FF0000"/>
                </a:solidFill>
                <a:latin typeface="HGP創英角ｺﾞｼｯｸUB"/>
                <a:ea typeface="HGP創英角ｺﾞｼｯｸUB"/>
              </a:rPr>
              <a:t>そうでない場合</a:t>
            </a:r>
            <a:r>
              <a:rPr lang="ja-JP" altLang="en-US" sz="1400" dirty="0" smtClean="0">
                <a:latin typeface="HGP創英角ｺﾞｼｯｸUB"/>
                <a:ea typeface="HGP創英角ｺﾞｼｯｸUB"/>
              </a:rPr>
              <a:t>、ＨＰで公表するにしても、</a:t>
            </a:r>
            <a:endParaRPr lang="en-US" altLang="ja-JP" sz="1400" dirty="0" smtClean="0">
              <a:latin typeface="HGP創英角ｺﾞｼｯｸUB"/>
              <a:ea typeface="HGP創英角ｺﾞｼｯｸUB"/>
            </a:endParaRPr>
          </a:p>
          <a:p>
            <a:pPr>
              <a:spcBef>
                <a:spcPts val="300"/>
              </a:spcBef>
            </a:pPr>
            <a:r>
              <a:rPr lang="ja-JP" altLang="en-US" sz="1400" dirty="0">
                <a:latin typeface="HGP創英角ｺﾞｼｯｸUB"/>
                <a:ea typeface="HGP創英角ｺﾞｼｯｸUB"/>
              </a:rPr>
              <a:t>　</a:t>
            </a:r>
            <a:r>
              <a:rPr lang="ja-JP" altLang="en-US" sz="1400" dirty="0" smtClean="0">
                <a:latin typeface="HGP創英角ｺﾞｼｯｸUB"/>
                <a:ea typeface="HGP創英角ｺﾞｼｯｸUB"/>
              </a:rPr>
              <a:t>　　</a:t>
            </a:r>
            <a:r>
              <a:rPr lang="ja-JP" altLang="en-US" sz="1400" dirty="0" smtClean="0">
                <a:solidFill>
                  <a:srgbClr val="FF0000"/>
                </a:solidFill>
                <a:latin typeface="HGP創英角ｺﾞｼｯｸUB"/>
                <a:ea typeface="HGP創英角ｺﾞｼｯｸUB"/>
              </a:rPr>
              <a:t>メリット表示が法律（独禁法、景表法）や電力小売営業ガイドラインに抵触しないよう、工夫</a:t>
            </a:r>
            <a:r>
              <a:rPr lang="ja-JP" altLang="en-US" sz="1400" dirty="0">
                <a:solidFill>
                  <a:srgbClr val="FF0000"/>
                </a:solidFill>
                <a:latin typeface="HGP創英角ｺﾞｼｯｸUB"/>
                <a:ea typeface="HGP創英角ｺﾞｼｯｸUB"/>
              </a:rPr>
              <a:t>が</a:t>
            </a:r>
            <a:r>
              <a:rPr lang="ja-JP" altLang="en-US" sz="1400" dirty="0" smtClean="0">
                <a:solidFill>
                  <a:srgbClr val="FF0000"/>
                </a:solidFill>
                <a:latin typeface="HGP創英角ｺﾞｼｯｸUB"/>
                <a:ea typeface="HGP創英角ｺﾞｼｯｸUB"/>
              </a:rPr>
              <a:t>必要</a:t>
            </a:r>
            <a:r>
              <a:rPr lang="ja-JP" altLang="en-US" sz="1400" dirty="0" smtClean="0">
                <a:latin typeface="HGP創英角ｺﾞｼｯｸUB"/>
                <a:ea typeface="HGP創英角ｺﾞｼｯｸUB"/>
              </a:rPr>
              <a:t>となる</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2" name="テキスト ボックス 1"/>
          <p:cNvSpPr txBox="1"/>
          <p:nvPr/>
        </p:nvSpPr>
        <p:spPr>
          <a:xfrm>
            <a:off x="280410" y="548680"/>
            <a:ext cx="504056" cy="338554"/>
          </a:xfrm>
          <a:prstGeom prst="rect">
            <a:avLst/>
          </a:prstGeom>
          <a:solidFill>
            <a:schemeClr val="accent6">
              <a:lumMod val="75000"/>
            </a:schemeClr>
          </a:solidFill>
          <a:ln>
            <a:noFill/>
          </a:ln>
        </p:spPr>
        <p:txBody>
          <a:bodyPr wrap="square" rtlCol="0">
            <a:spAutoFit/>
          </a:bodyPr>
          <a:lstStyle/>
          <a:p>
            <a:pPr algn="ctr"/>
            <a:r>
              <a:rPr kumimoji="1" lang="ja-JP" altLang="en-US" sz="1600" dirty="0" smtClean="0">
                <a:solidFill>
                  <a:schemeClr val="bg1"/>
                </a:solidFill>
                <a:latin typeface="HGP創英角ｺﾞｼｯｸUB" panose="020B0900000000000000" pitchFamily="50" charset="-128"/>
                <a:ea typeface="HGP創英角ｺﾞｼｯｸUB" panose="020B0900000000000000" pitchFamily="50" charset="-128"/>
              </a:rPr>
              <a:t>例</a:t>
            </a:r>
            <a:endParaRPr kumimoji="1" lang="ja-JP" altLang="en-US" sz="16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9" name="正方形/長方形 8"/>
          <p:cNvSpPr/>
          <p:nvPr/>
        </p:nvSpPr>
        <p:spPr>
          <a:xfrm>
            <a:off x="5626158" y="1518593"/>
            <a:ext cx="3050297" cy="553998"/>
          </a:xfrm>
          <a:prstGeom prst="rect">
            <a:avLst/>
          </a:prstGeom>
        </p:spPr>
        <p:txBody>
          <a:bodyPr wrap="square">
            <a:spAutoFit/>
          </a:bodyPr>
          <a:lstStyle/>
          <a:p>
            <a:pPr lvl="0"/>
            <a:r>
              <a:rPr lang="ja-JP" altLang="en-US" sz="1500" dirty="0">
                <a:solidFill>
                  <a:prstClr val="black"/>
                </a:solidFill>
                <a:latin typeface="HGP創英角ｺﾞｼｯｸUB"/>
                <a:ea typeface="HGP創英角ｺﾞｼｯｸUB"/>
              </a:rPr>
              <a:t>＊料金の</a:t>
            </a:r>
            <a:r>
              <a:rPr lang="ja-JP" altLang="en-US" sz="1500" dirty="0" smtClean="0">
                <a:solidFill>
                  <a:prstClr val="black"/>
                </a:solidFill>
                <a:latin typeface="HGP創英角ｺﾞｼｯｸUB"/>
                <a:ea typeface="HGP創英角ｺﾞｼｯｸUB"/>
              </a:rPr>
              <a:t>構成</a:t>
            </a:r>
            <a:endParaRPr lang="en-US" altLang="ja-JP" sz="1500" dirty="0" smtClean="0">
              <a:solidFill>
                <a:prstClr val="black"/>
              </a:solidFill>
              <a:latin typeface="HGP創英角ｺﾞｼｯｸUB"/>
              <a:ea typeface="HGP創英角ｺﾞｼｯｸUB"/>
            </a:endParaRPr>
          </a:p>
          <a:p>
            <a:pPr lvl="0"/>
            <a:r>
              <a:rPr lang="ja-JP" altLang="en-US" sz="1500" dirty="0" smtClean="0">
                <a:solidFill>
                  <a:prstClr val="black"/>
                </a:solidFill>
                <a:latin typeface="HGP創英角ｺﾞｼｯｸUB"/>
                <a:ea typeface="HGP創英角ｺﾞｼｯｸUB"/>
              </a:rPr>
              <a:t>　</a:t>
            </a:r>
            <a:r>
              <a:rPr lang="ja-JP" altLang="en-US" sz="1400" dirty="0" smtClean="0">
                <a:solidFill>
                  <a:prstClr val="black"/>
                </a:solidFill>
                <a:latin typeface="HGP創英角ｺﾞｼｯｸUB"/>
                <a:ea typeface="HGP創英角ｺﾞｼｯｸUB"/>
              </a:rPr>
              <a:t>基本料金＋従量料金</a:t>
            </a:r>
            <a:endParaRPr lang="en-US" altLang="ja-JP" sz="1400" dirty="0">
              <a:solidFill>
                <a:prstClr val="black"/>
              </a:solidFill>
              <a:latin typeface="HGP創英角ｺﾞｼｯｸUB"/>
              <a:ea typeface="HGP創英角ｺﾞｼｯｸUB"/>
            </a:endParaRPr>
          </a:p>
        </p:txBody>
      </p:sp>
      <p:cxnSp>
        <p:nvCxnSpPr>
          <p:cNvPr id="27" name="直線コネクタ 26"/>
          <p:cNvCxnSpPr/>
          <p:nvPr/>
        </p:nvCxnSpPr>
        <p:spPr>
          <a:xfrm>
            <a:off x="142891" y="4437112"/>
            <a:ext cx="874958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334961" y="6295572"/>
            <a:ext cx="8809039" cy="338554"/>
          </a:xfrm>
          <a:prstGeom prst="rect">
            <a:avLst/>
          </a:prstGeom>
          <a:noFill/>
        </p:spPr>
        <p:txBody>
          <a:bodyPr wrap="square" rtlCol="0">
            <a:spAutoFit/>
          </a:bodyPr>
          <a:lstStyle/>
          <a:p>
            <a:r>
              <a:rPr kumimoji="1" lang="ja-JP" altLang="en-US" sz="1600" i="1" u="sng" dirty="0" smtClean="0">
                <a:solidFill>
                  <a:srgbClr val="008000"/>
                </a:solidFill>
                <a:latin typeface="HGP創英角ｺﾞｼｯｸUB" panose="020B0900000000000000" pitchFamily="50" charset="-128"/>
                <a:ea typeface="HGP創英角ｺﾞｼｯｸUB" panose="020B0900000000000000" pitchFamily="50" charset="-128"/>
              </a:rPr>
              <a:t>電力とのセット営業を行う事業者には、ＬＰガス料金でも</a:t>
            </a:r>
            <a:r>
              <a:rPr lang="ja-JP" altLang="en-US" sz="1600" i="1" u="sng" dirty="0" smtClean="0">
                <a:solidFill>
                  <a:srgbClr val="008000"/>
                </a:solidFill>
                <a:latin typeface="HGP創英角ｺﾞｼｯｸUB" panose="020B0900000000000000" pitchFamily="50" charset="-128"/>
                <a:ea typeface="HGP創英角ｺﾞｼｯｸUB" panose="020B0900000000000000" pitchFamily="50" charset="-128"/>
              </a:rPr>
              <a:t>電力・都市ガス並みの透明化が求められる</a:t>
            </a:r>
            <a:endParaRPr kumimoji="1" lang="ja-JP" altLang="en-US" sz="1600" i="1" u="sng" dirty="0">
              <a:solidFill>
                <a:srgbClr val="008000"/>
              </a:solidFill>
              <a:latin typeface="HGP創英角ｺﾞｼｯｸUB" panose="020B0900000000000000" pitchFamily="50" charset="-128"/>
              <a:ea typeface="HGP創英角ｺﾞｼｯｸUB" panose="020B0900000000000000" pitchFamily="50" charset="-128"/>
            </a:endParaRPr>
          </a:p>
        </p:txBody>
      </p:sp>
      <p:sp>
        <p:nvSpPr>
          <p:cNvPr id="29" name="スライド番号プレースホルダー 6"/>
          <p:cNvSpPr>
            <a:spLocks noGrp="1"/>
          </p:cNvSpPr>
          <p:nvPr>
            <p:ph type="sldNum" sz="quarter" idx="12"/>
          </p:nvPr>
        </p:nvSpPr>
        <p:spPr>
          <a:xfrm>
            <a:off x="7010400" y="6504600"/>
            <a:ext cx="2133600" cy="365125"/>
          </a:xfrm>
        </p:spPr>
        <p:txBody>
          <a:bodyPr/>
          <a:lstStyle/>
          <a:p>
            <a:fld id="{2D3C8E6B-077E-4A71-BE22-186BAE43F08F}" type="slidenum">
              <a:rPr lang="ja-JP" altLang="en-US" sz="1400">
                <a:solidFill>
                  <a:prstClr val="black"/>
                </a:solidFill>
                <a:latin typeface="HGP創英角ｺﾞｼｯｸUB" panose="020B0900000000000000" pitchFamily="50" charset="-128"/>
                <a:ea typeface="HGP創英角ｺﾞｼｯｸUB" panose="020B0900000000000000" pitchFamily="50" charset="-128"/>
              </a:rPr>
              <a:pPr/>
              <a:t>21</a:t>
            </a:fld>
            <a:endParaRPr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0374790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441918" y="1268760"/>
            <a:ext cx="6840760" cy="369332"/>
          </a:xfrm>
          <a:prstGeom prst="rect">
            <a:avLst/>
          </a:prstGeom>
          <a:noFill/>
        </p:spPr>
        <p:txBody>
          <a:bodyPr wrap="square" rtlCol="0">
            <a:spAutoFit/>
          </a:bodyPr>
          <a:lstStyle/>
          <a:p>
            <a:r>
              <a:rPr lang="ja-JP" altLang="en-US" u="sng" dirty="0">
                <a:solidFill>
                  <a:prstClr val="black"/>
                </a:solidFill>
                <a:latin typeface="HGP創英角ｺﾞｼｯｸUB" panose="020B0900000000000000" pitchFamily="50" charset="-128"/>
                <a:ea typeface="HGP創英角ｺﾞｼｯｸUB" panose="020B0900000000000000" pitchFamily="50" charset="-128"/>
              </a:rPr>
              <a:t>「</a:t>
            </a:r>
            <a:r>
              <a:rPr lang="ja-JP" altLang="en-US" u="sng" dirty="0">
                <a:solidFill>
                  <a:srgbClr val="6600CC"/>
                </a:solidFill>
                <a:latin typeface="HGP創英角ｺﾞｼｯｸUB" panose="020B0900000000000000" pitchFamily="50" charset="-128"/>
                <a:ea typeface="HGP創英角ｺﾞｼｯｸUB" panose="020B0900000000000000" pitchFamily="50" charset="-128"/>
              </a:rPr>
              <a:t>事業者による改革状況の民間認証制度  </a:t>
            </a:r>
            <a:r>
              <a:rPr lang="ja-JP" altLang="en-US" sz="1600" u="sng" dirty="0">
                <a:solidFill>
                  <a:prstClr val="black"/>
                </a:solidFill>
                <a:latin typeface="HGP創英角ｺﾞｼｯｸUB" panose="020B0900000000000000" pitchFamily="50" charset="-128"/>
                <a:ea typeface="HGP創英角ｺﾞｼｯｸUB" panose="020B0900000000000000" pitchFamily="50" charset="-128"/>
              </a:rPr>
              <a:t>（ＬＰガス版ミシュラン制度）」</a:t>
            </a:r>
            <a:endParaRPr lang="ja-JP" altLang="en-US" u="sng"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11" name="テキスト ボックス 10"/>
          <p:cNvSpPr txBox="1"/>
          <p:nvPr/>
        </p:nvSpPr>
        <p:spPr>
          <a:xfrm>
            <a:off x="331148" y="1284148"/>
            <a:ext cx="720080" cy="307777"/>
          </a:xfrm>
          <a:prstGeom prst="rect">
            <a:avLst/>
          </a:prstGeom>
          <a:solidFill>
            <a:srgbClr val="CCFFCC"/>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提案</a:t>
            </a:r>
          </a:p>
        </p:txBody>
      </p:sp>
      <p:grpSp>
        <p:nvGrpSpPr>
          <p:cNvPr id="58" name="グループ化 57"/>
          <p:cNvGrpSpPr/>
          <p:nvPr/>
        </p:nvGrpSpPr>
        <p:grpSpPr>
          <a:xfrm>
            <a:off x="331149" y="1772816"/>
            <a:ext cx="8273300" cy="977191"/>
            <a:chOff x="331149" y="1602235"/>
            <a:chExt cx="8273300" cy="977191"/>
          </a:xfrm>
        </p:grpSpPr>
        <p:grpSp>
          <p:nvGrpSpPr>
            <p:cNvPr id="20" name="グループ化 19"/>
            <p:cNvGrpSpPr/>
            <p:nvPr/>
          </p:nvGrpSpPr>
          <p:grpSpPr>
            <a:xfrm>
              <a:off x="331149" y="1602235"/>
              <a:ext cx="8273300" cy="977191"/>
              <a:chOff x="539835" y="621462"/>
              <a:chExt cx="7707471" cy="977191"/>
            </a:xfrm>
          </p:grpSpPr>
          <p:sp>
            <p:nvSpPr>
              <p:cNvPr id="21" name="テキスト ボックス 20"/>
              <p:cNvSpPr txBox="1"/>
              <p:nvPr/>
            </p:nvSpPr>
            <p:spPr>
              <a:xfrm>
                <a:off x="539835" y="621462"/>
                <a:ext cx="7707471" cy="977191"/>
              </a:xfrm>
              <a:prstGeom prst="rect">
                <a:avLst/>
              </a:prstGeom>
              <a:noFill/>
              <a:ln>
                <a:solidFill>
                  <a:schemeClr val="tx1"/>
                </a:solidFill>
              </a:ln>
            </p:spPr>
            <p:txBody>
              <a:bodyPr wrap="square" rtlCol="0">
                <a:spAutoFit/>
              </a:bodyPr>
              <a:lstStyle/>
              <a:p>
                <a:pPr>
                  <a:lnSpc>
                    <a:spcPts val="2100"/>
                  </a:lnSpc>
                  <a:spcAft>
                    <a:spcPts val="600"/>
                  </a:spcAft>
                </a:pPr>
                <a:r>
                  <a:rPr lang="ja-JP" altLang="en-US" sz="1600" dirty="0">
                    <a:solidFill>
                      <a:srgbClr val="008000"/>
                    </a:solidFill>
                    <a:latin typeface="HGP創英角ｺﾞｼｯｸUB"/>
                    <a:ea typeface="HGP創英角ｺﾞｼｯｸUB"/>
                  </a:rPr>
                  <a:t>　</a:t>
                </a:r>
                <a:r>
                  <a:rPr lang="ja-JP" altLang="en-US" sz="1400" dirty="0">
                    <a:solidFill>
                      <a:srgbClr val="008000"/>
                    </a:solidFill>
                    <a:latin typeface="HGP創英角ｺﾞｼｯｸUB"/>
                    <a:ea typeface="HGP創英角ｺﾞｼｯｸUB"/>
                  </a:rPr>
                  <a:t>　　</a:t>
                </a:r>
                <a:r>
                  <a:rPr lang="ja-JP" altLang="en-US" sz="1500" dirty="0">
                    <a:solidFill>
                      <a:srgbClr val="0070C0"/>
                    </a:solidFill>
                    <a:latin typeface="HGP創英角ｺﾞｼｯｸUB"/>
                    <a:ea typeface="HGP創英角ｺﾞｼｯｸUB"/>
                  </a:rPr>
                  <a:t>＜狙い＞</a:t>
                </a:r>
                <a:r>
                  <a:rPr lang="ja-JP" altLang="en-US" sz="1400" dirty="0">
                    <a:solidFill>
                      <a:srgbClr val="008000"/>
                    </a:solidFill>
                    <a:latin typeface="HGP創英角ｺﾞｼｯｸUB"/>
                    <a:ea typeface="HGP創英角ｺﾞｼｯｸUB"/>
                  </a:rPr>
                  <a:t>　</a:t>
                </a:r>
                <a:r>
                  <a:rPr lang="ja-JP" altLang="en-US" sz="1500" u="sng" dirty="0">
                    <a:solidFill>
                      <a:srgbClr val="FF0000"/>
                    </a:solidFill>
                    <a:latin typeface="HGP創英角ｺﾞｼｯｸUB" panose="020B0900000000000000" pitchFamily="50" charset="-128"/>
                    <a:ea typeface="HGP創英角ｺﾞｼｯｸUB" panose="020B0900000000000000" pitchFamily="50" charset="-128"/>
                  </a:rPr>
                  <a:t>ちゃんとやっている事業者に光を当て、伸ばすことをもって底上げを図る</a:t>
                </a:r>
                <a:endParaRPr lang="en-US" altLang="ja-JP" sz="1500" u="sng" dirty="0">
                  <a:solidFill>
                    <a:srgbClr val="FF0000"/>
                  </a:solidFill>
                  <a:latin typeface="HGP創英角ｺﾞｼｯｸUB" panose="020B0900000000000000" pitchFamily="50" charset="-128"/>
                  <a:ea typeface="HGP創英角ｺﾞｼｯｸUB" panose="020B0900000000000000" pitchFamily="50" charset="-128"/>
                </a:endParaRPr>
              </a:p>
              <a:p>
                <a:pPr>
                  <a:lnSpc>
                    <a:spcPts val="2100"/>
                  </a:lnSpc>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① 地域における改革状況の見える化　　　　　　</a:t>
                </a:r>
                <a:r>
                  <a:rPr lang="ja-JP" altLang="en-US" sz="1200" dirty="0">
                    <a:solidFill>
                      <a:prstClr val="black"/>
                    </a:solidFill>
                    <a:latin typeface="HGP創英角ｺﾞｼｯｸUB" panose="020B0900000000000000" pitchFamily="50" charset="-128"/>
                    <a:ea typeface="HGP創英角ｺﾞｼｯｸUB" panose="020B0900000000000000" pitchFamily="50" charset="-128"/>
                  </a:rPr>
                  <a:t>　　</a:t>
                </a: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③ 地域の消費者の関心度・理解度を高める</a:t>
                </a: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a:p>
                <a:pPr>
                  <a:lnSpc>
                    <a:spcPts val="2100"/>
                  </a:lnSpc>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② 先行して取り組んだ事業者の適切な評価　　</a:t>
                </a:r>
                <a:r>
                  <a:rPr lang="ja-JP" altLang="en-US" sz="1100" dirty="0">
                    <a:solidFill>
                      <a:prstClr val="black"/>
                    </a:solidFill>
                    <a:latin typeface="HGP創英角ｺﾞｼｯｸUB" panose="020B0900000000000000" pitchFamily="50" charset="-128"/>
                    <a:ea typeface="HGP創英角ｺﾞｼｯｸUB" panose="020B0900000000000000" pitchFamily="50" charset="-128"/>
                  </a:rPr>
                  <a:t>　　</a:t>
                </a: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④ 他事業者の改革意欲を高める</a:t>
                </a:r>
              </a:p>
            </p:txBody>
          </p:sp>
          <p:grpSp>
            <p:nvGrpSpPr>
              <p:cNvPr id="22" name="グループ化 21"/>
              <p:cNvGrpSpPr/>
              <p:nvPr/>
            </p:nvGrpSpPr>
            <p:grpSpPr>
              <a:xfrm>
                <a:off x="3685925" y="1125518"/>
                <a:ext cx="331913" cy="360040"/>
                <a:chOff x="1757175" y="1544631"/>
                <a:chExt cx="331913" cy="360040"/>
              </a:xfrm>
            </p:grpSpPr>
            <p:cxnSp>
              <p:nvCxnSpPr>
                <p:cNvPr id="23" name="直線コネクタ 22"/>
                <p:cNvCxnSpPr/>
                <p:nvPr/>
              </p:nvCxnSpPr>
              <p:spPr>
                <a:xfrm flipV="1">
                  <a:off x="1757175" y="1544631"/>
                  <a:ext cx="116847" cy="43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1773938" y="1904671"/>
                  <a:ext cx="117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H="1">
                  <a:off x="1887807" y="1544631"/>
                  <a:ext cx="1" cy="3420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1891066" y="1688647"/>
                  <a:ext cx="198022"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sp>
          <p:nvSpPr>
            <p:cNvPr id="27" name="正方形/長方形 26"/>
            <p:cNvSpPr/>
            <p:nvPr/>
          </p:nvSpPr>
          <p:spPr>
            <a:xfrm>
              <a:off x="7542472" y="2117559"/>
              <a:ext cx="990977" cy="310341"/>
            </a:xfrm>
            <a:prstGeom prst="rect">
              <a:avLst/>
            </a:prstGeom>
          </p:spPr>
          <p:txBody>
            <a:bodyPr wrap="none">
              <a:spAutoFit/>
            </a:bodyPr>
            <a:lstStyle/>
            <a:p>
              <a:pPr>
                <a:lnSpc>
                  <a:spcPts val="1700"/>
                </a:lnSpc>
              </a:pPr>
              <a:r>
                <a:rPr lang="ja-JP" altLang="en-US" sz="1400" dirty="0">
                  <a:solidFill>
                    <a:srgbClr val="6600CC"/>
                  </a:solidFill>
                  <a:latin typeface="HGP創英角ｺﾞｼｯｸUB"/>
                  <a:ea typeface="HGP創英角ｺﾞｼｯｸUB"/>
                </a:rPr>
                <a:t>ナッジ効果</a:t>
              </a:r>
              <a:endParaRPr lang="en-US" altLang="ja-JP" sz="1400" dirty="0">
                <a:solidFill>
                  <a:srgbClr val="6600CC"/>
                </a:solidFill>
                <a:latin typeface="HGP創英角ｺﾞｼｯｸUB"/>
                <a:ea typeface="HGP創英角ｺﾞｼｯｸUB"/>
              </a:endParaRPr>
            </a:p>
          </p:txBody>
        </p:sp>
        <p:sp>
          <p:nvSpPr>
            <p:cNvPr id="28" name="右中かっこ 27"/>
            <p:cNvSpPr/>
            <p:nvPr/>
          </p:nvSpPr>
          <p:spPr>
            <a:xfrm>
              <a:off x="7363052" y="2106291"/>
              <a:ext cx="161276" cy="332875"/>
            </a:xfrm>
            <a:prstGeom prst="rightBrace">
              <a:avLst/>
            </a:prstGeom>
            <a:ln>
              <a:solidFill>
                <a:srgbClr val="66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grpSp>
      <p:sp>
        <p:nvSpPr>
          <p:cNvPr id="30" name="テキスト ボックス 29"/>
          <p:cNvSpPr txBox="1"/>
          <p:nvPr/>
        </p:nvSpPr>
        <p:spPr>
          <a:xfrm>
            <a:off x="339119" y="2996952"/>
            <a:ext cx="5817058" cy="656590"/>
          </a:xfrm>
          <a:prstGeom prst="rect">
            <a:avLst/>
          </a:prstGeom>
          <a:noFill/>
          <a:ln>
            <a:solidFill>
              <a:schemeClr val="tx1"/>
            </a:solidFill>
          </a:ln>
        </p:spPr>
        <p:txBody>
          <a:bodyPr wrap="square" rtlCol="0">
            <a:spAutoFit/>
          </a:bodyPr>
          <a:lstStyle/>
          <a:p>
            <a:pPr>
              <a:lnSpc>
                <a:spcPts val="2200"/>
              </a:lnSpc>
            </a:pPr>
            <a:r>
              <a:rPr lang="ja-JP" altLang="en-US" sz="900" dirty="0">
                <a:solidFill>
                  <a:srgbClr val="FF0000"/>
                </a:solidFill>
                <a:latin typeface="HGP創英角ｺﾞｼｯｸUB" panose="020B0900000000000000" pitchFamily="50" charset="-128"/>
                <a:ea typeface="HGP創英角ｺﾞｼｯｸUB" panose="020B0900000000000000" pitchFamily="50" charset="-128"/>
              </a:rPr>
              <a:t>　　　</a:t>
            </a:r>
            <a:r>
              <a:rPr lang="ja-JP" altLang="en-US" sz="1500" dirty="0">
                <a:solidFill>
                  <a:srgbClr val="0070C0"/>
                </a:solidFill>
                <a:latin typeface="HGP創英角ｺﾞｼｯｸUB" panose="020B0900000000000000" pitchFamily="50" charset="-128"/>
                <a:ea typeface="HGP創英角ｺﾞｼｯｸUB" panose="020B0900000000000000" pitchFamily="50" charset="-128"/>
              </a:rPr>
              <a:t>＜実施体制＞</a:t>
            </a:r>
            <a:r>
              <a:rPr lang="ja-JP" altLang="en-US" sz="1500" dirty="0">
                <a:solidFill>
                  <a:srgbClr val="FF0000"/>
                </a:solidFill>
                <a:latin typeface="HGP創英角ｺﾞｼｯｸUB" panose="020B0900000000000000" pitchFamily="50" charset="-128"/>
                <a:ea typeface="HGP創英角ｺﾞｼｯｸUB" panose="020B0900000000000000" pitchFamily="50" charset="-128"/>
              </a:rPr>
              <a:t>　◆地域の消費者団体等　　◆地域の事業者団体</a:t>
            </a:r>
            <a:endParaRPr lang="en-US" altLang="ja-JP" sz="1500" dirty="0">
              <a:solidFill>
                <a:srgbClr val="FF0000"/>
              </a:solidFill>
              <a:latin typeface="HGP創英角ｺﾞｼｯｸUB" panose="020B0900000000000000" pitchFamily="50" charset="-128"/>
              <a:ea typeface="HGP創英角ｺﾞｼｯｸUB" panose="020B0900000000000000" pitchFamily="50" charset="-128"/>
            </a:endParaRPr>
          </a:p>
          <a:p>
            <a:pPr>
              <a:lnSpc>
                <a:spcPts val="2200"/>
              </a:lnSpc>
            </a:pPr>
            <a:r>
              <a:rPr lang="ja-JP" altLang="en-US" sz="1500" dirty="0">
                <a:solidFill>
                  <a:srgbClr val="FF0000"/>
                </a:solidFill>
                <a:latin typeface="HGP創英角ｺﾞｼｯｸUB" panose="020B0900000000000000" pitchFamily="50" charset="-128"/>
                <a:ea typeface="HGP創英角ｺﾞｼｯｸUB" panose="020B0900000000000000" pitchFamily="50" charset="-128"/>
              </a:rPr>
              <a:t>　　　　　　　　　　　　</a:t>
            </a:r>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（オブザーバ</a:t>
            </a:r>
            <a:r>
              <a:rPr lang="en-US" altLang="ja-JP" sz="1500" dirty="0">
                <a:solidFill>
                  <a:prstClr val="black"/>
                </a:solidFill>
                <a:latin typeface="HGP創英角ｺﾞｼｯｸUB" panose="020B0900000000000000" pitchFamily="50" charset="-128"/>
                <a:ea typeface="HGP創英角ｺﾞｼｯｸUB" panose="020B0900000000000000" pitchFamily="50" charset="-128"/>
              </a:rPr>
              <a:t>-)</a:t>
            </a:r>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地域行政、経産省、有識者、その他</a:t>
            </a:r>
          </a:p>
        </p:txBody>
      </p:sp>
      <p:graphicFrame>
        <p:nvGraphicFramePr>
          <p:cNvPr id="32" name="表 31"/>
          <p:cNvGraphicFramePr>
            <a:graphicFrameLocks noGrp="1"/>
          </p:cNvGraphicFramePr>
          <p:nvPr>
            <p:extLst>
              <p:ext uri="{D42A27DB-BD31-4B8C-83A1-F6EECF244321}">
                <p14:modId xmlns:p14="http://schemas.microsoft.com/office/powerpoint/2010/main" val="733061732"/>
              </p:ext>
            </p:extLst>
          </p:nvPr>
        </p:nvGraphicFramePr>
        <p:xfrm>
          <a:off x="339119" y="4090453"/>
          <a:ext cx="8344116" cy="2506899"/>
        </p:xfrm>
        <a:graphic>
          <a:graphicData uri="http://schemas.openxmlformats.org/drawingml/2006/table">
            <a:tbl>
              <a:tblPr firstRow="1" bandRow="1">
                <a:tableStyleId>{5940675A-B579-460E-94D1-54222C63F5DA}</a:tableStyleId>
              </a:tblPr>
              <a:tblGrid>
                <a:gridCol w="4743716">
                  <a:extLst>
                    <a:ext uri="{9D8B030D-6E8A-4147-A177-3AD203B41FA5}">
                      <a16:colId xmlns="" xmlns:a16="http://schemas.microsoft.com/office/drawing/2014/main" val="20000"/>
                    </a:ext>
                  </a:extLst>
                </a:gridCol>
                <a:gridCol w="3600400">
                  <a:extLst>
                    <a:ext uri="{9D8B030D-6E8A-4147-A177-3AD203B41FA5}">
                      <a16:colId xmlns="" xmlns:a16="http://schemas.microsoft.com/office/drawing/2014/main" val="20001"/>
                    </a:ext>
                  </a:extLst>
                </a:gridCol>
              </a:tblGrid>
              <a:tr h="286630">
                <a:tc>
                  <a:txBody>
                    <a:bodyPr/>
                    <a:lstStyle/>
                    <a:p>
                      <a:pPr algn="ctr"/>
                      <a:r>
                        <a:rPr kumimoji="1" lang="ja-JP" altLang="en-US" sz="1400" dirty="0">
                          <a:latin typeface="HGP創英角ｺﾞｼｯｸUB" panose="020B0900000000000000" pitchFamily="50" charset="-128"/>
                          <a:ea typeface="HGP創英角ｺﾞｼｯｸUB" panose="020B0900000000000000" pitchFamily="50" charset="-128"/>
                        </a:rPr>
                        <a:t>業界関係者</a:t>
                      </a:r>
                    </a:p>
                  </a:txBody>
                  <a:tcPr>
                    <a:solidFill>
                      <a:srgbClr val="DDDDDD"/>
                    </a:solidFill>
                  </a:tcPr>
                </a:tc>
                <a:tc>
                  <a:txBody>
                    <a:bodyPr/>
                    <a:lstStyle/>
                    <a:p>
                      <a:pPr algn="ctr"/>
                      <a:r>
                        <a:rPr kumimoji="1" lang="ja-JP" altLang="en-US" sz="1400" dirty="0">
                          <a:latin typeface="HGP創英角ｺﾞｼｯｸUB" panose="020B0900000000000000" pitchFamily="50" charset="-128"/>
                          <a:ea typeface="HGP創英角ｺﾞｼｯｸUB" panose="020B0900000000000000" pitchFamily="50" charset="-128"/>
                        </a:rPr>
                        <a:t>事業者</a:t>
                      </a:r>
                    </a:p>
                  </a:txBody>
                  <a:tcPr>
                    <a:solidFill>
                      <a:srgbClr val="DDDDDD"/>
                    </a:solidFill>
                  </a:tcPr>
                </a:tc>
                <a:extLst>
                  <a:ext uri="{0D108BD9-81ED-4DB2-BD59-A6C34878D82A}">
                    <a16:rowId xmlns="" xmlns:a16="http://schemas.microsoft.com/office/drawing/2014/main" val="10000"/>
                  </a:ext>
                </a:extLst>
              </a:tr>
              <a:tr h="2202099">
                <a:tc>
                  <a:txBody>
                    <a:bodyPr/>
                    <a:lstStyle/>
                    <a:p>
                      <a:endParaRPr kumimoji="1" lang="en-US" altLang="ja-JP" sz="1400" dirty="0">
                        <a:latin typeface="HGP創英角ｺﾞｼｯｸUB" panose="020B0900000000000000" pitchFamily="50" charset="-128"/>
                        <a:ea typeface="HGP創英角ｺﾞｼｯｸUB" panose="020B0900000000000000" pitchFamily="50" charset="-128"/>
                      </a:endParaRPr>
                    </a:p>
                    <a:p>
                      <a:endParaRPr kumimoji="1" lang="en-US" altLang="ja-JP" sz="1400" dirty="0">
                        <a:latin typeface="HGP創英角ｺﾞｼｯｸUB" panose="020B0900000000000000" pitchFamily="50" charset="-128"/>
                        <a:ea typeface="HGP創英角ｺﾞｼｯｸUB" panose="020B0900000000000000" pitchFamily="50" charset="-128"/>
                      </a:endParaRPr>
                    </a:p>
                    <a:p>
                      <a:endParaRPr kumimoji="1" lang="en-US" altLang="ja-JP" sz="1400" dirty="0">
                        <a:latin typeface="HGP創英角ｺﾞｼｯｸUB" panose="020B0900000000000000" pitchFamily="50" charset="-128"/>
                        <a:ea typeface="HGP創英角ｺﾞｼｯｸUB" panose="020B0900000000000000" pitchFamily="50" charset="-128"/>
                      </a:endParaRPr>
                    </a:p>
                    <a:p>
                      <a:endParaRPr kumimoji="1" lang="en-US" altLang="ja-JP" sz="1400" dirty="0">
                        <a:latin typeface="HGP創英角ｺﾞｼｯｸUB" panose="020B0900000000000000" pitchFamily="50" charset="-128"/>
                        <a:ea typeface="HGP創英角ｺﾞｼｯｸUB" panose="020B0900000000000000" pitchFamily="50" charset="-128"/>
                      </a:endParaRPr>
                    </a:p>
                    <a:p>
                      <a:endParaRPr kumimoji="1" lang="en-US" altLang="ja-JP" sz="1400" dirty="0">
                        <a:latin typeface="HGP創英角ｺﾞｼｯｸUB" panose="020B0900000000000000" pitchFamily="50" charset="-128"/>
                        <a:ea typeface="HGP創英角ｺﾞｼｯｸUB" panose="020B0900000000000000" pitchFamily="50" charset="-128"/>
                      </a:endParaRPr>
                    </a:p>
                    <a:p>
                      <a:endParaRPr kumimoji="1" lang="en-US" altLang="ja-JP" sz="1400" dirty="0">
                        <a:latin typeface="HGP創英角ｺﾞｼｯｸUB" panose="020B0900000000000000" pitchFamily="50" charset="-128"/>
                        <a:ea typeface="HGP創英角ｺﾞｼｯｸUB" panose="020B0900000000000000" pitchFamily="50" charset="-128"/>
                      </a:endParaRPr>
                    </a:p>
                    <a:p>
                      <a:endParaRPr kumimoji="1" lang="en-US" altLang="ja-JP" sz="1400" dirty="0">
                        <a:latin typeface="HGP創英角ｺﾞｼｯｸUB" panose="020B0900000000000000" pitchFamily="50" charset="-128"/>
                        <a:ea typeface="HGP創英角ｺﾞｼｯｸUB" panose="020B0900000000000000" pitchFamily="50" charset="-128"/>
                      </a:endParaRPr>
                    </a:p>
                    <a:p>
                      <a:endParaRPr kumimoji="1" lang="ja-JP" altLang="en-US" sz="1400" dirty="0">
                        <a:latin typeface="HGP創英角ｺﾞｼｯｸUB" panose="020B0900000000000000" pitchFamily="50" charset="-128"/>
                        <a:ea typeface="HGP創英角ｺﾞｼｯｸUB" panose="020B0900000000000000" pitchFamily="50" charset="-128"/>
                      </a:endParaRPr>
                    </a:p>
                  </a:txBody>
                  <a:tcPr/>
                </a:tc>
                <a:tc>
                  <a:txBody>
                    <a:bodyPr/>
                    <a:lstStyle/>
                    <a:p>
                      <a:endParaRPr kumimoji="1" lang="ja-JP" altLang="en-US" sz="1400" dirty="0">
                        <a:latin typeface="HGP創英角ｺﾞｼｯｸUB" panose="020B0900000000000000" pitchFamily="50" charset="-128"/>
                        <a:ea typeface="HGP創英角ｺﾞｼｯｸUB" panose="020B0900000000000000" pitchFamily="50" charset="-128"/>
                      </a:endParaRPr>
                    </a:p>
                  </a:txBody>
                  <a:tcPr/>
                </a:tc>
                <a:extLst>
                  <a:ext uri="{0D108BD9-81ED-4DB2-BD59-A6C34878D82A}">
                    <a16:rowId xmlns="" xmlns:a16="http://schemas.microsoft.com/office/drawing/2014/main" val="10001"/>
                  </a:ext>
                </a:extLst>
              </a:tr>
            </a:tbl>
          </a:graphicData>
        </a:graphic>
      </p:graphicFrame>
      <p:grpSp>
        <p:nvGrpSpPr>
          <p:cNvPr id="33" name="グループ化 32"/>
          <p:cNvGrpSpPr/>
          <p:nvPr/>
        </p:nvGrpSpPr>
        <p:grpSpPr>
          <a:xfrm>
            <a:off x="507072" y="4581128"/>
            <a:ext cx="7885737" cy="1933639"/>
            <a:chOff x="562347" y="4219068"/>
            <a:chExt cx="7885737" cy="1933639"/>
          </a:xfrm>
        </p:grpSpPr>
        <p:cxnSp>
          <p:nvCxnSpPr>
            <p:cNvPr id="34" name="直線矢印コネクタ 33"/>
            <p:cNvCxnSpPr/>
            <p:nvPr/>
          </p:nvCxnSpPr>
          <p:spPr>
            <a:xfrm>
              <a:off x="4919692" y="4372956"/>
              <a:ext cx="504056" cy="4455"/>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563934" y="4220392"/>
              <a:ext cx="4355758" cy="307777"/>
            </a:xfrm>
            <a:prstGeom prst="rect">
              <a:avLst/>
            </a:prstGeom>
            <a:solidFill>
              <a:srgbClr val="FFFFCC"/>
            </a:solidFill>
            <a:ln>
              <a:solidFill>
                <a:schemeClr val="tx1"/>
              </a:solidFill>
            </a:ln>
          </p:spPr>
          <p:txBody>
            <a:bodyPr wrap="square" rtlCol="0">
              <a:spAutoFit/>
            </a:bodyPr>
            <a:lstStyle/>
            <a:p>
              <a:pPr algn="ct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Ａ．改革状況の自主的公表ルール（ガイドライン）の作成</a:t>
              </a:r>
            </a:p>
          </p:txBody>
        </p:sp>
        <p:sp>
          <p:nvSpPr>
            <p:cNvPr id="36" name="テキスト ボックス 35"/>
            <p:cNvSpPr txBox="1"/>
            <p:nvPr/>
          </p:nvSpPr>
          <p:spPr>
            <a:xfrm>
              <a:off x="569586" y="4939148"/>
              <a:ext cx="4355758" cy="307777"/>
            </a:xfrm>
            <a:prstGeom prst="rect">
              <a:avLst/>
            </a:prstGeom>
            <a:solidFill>
              <a:srgbClr val="FFFFCC"/>
            </a:solidFill>
            <a:ln>
              <a:solidFill>
                <a:schemeClr val="tx1"/>
              </a:solidFill>
            </a:ln>
          </p:spPr>
          <p:txBody>
            <a:bodyPr wrap="square" rtlCol="0">
              <a:spAutoFit/>
            </a:bodyPr>
            <a:lstStyle/>
            <a:p>
              <a:pPr algn="ct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Ｃ．事業者における自主的公表内容の審査・定期確認</a:t>
              </a:r>
            </a:p>
          </p:txBody>
        </p:sp>
        <p:sp>
          <p:nvSpPr>
            <p:cNvPr id="37" name="テキスト ボックス 36"/>
            <p:cNvSpPr txBox="1"/>
            <p:nvPr/>
          </p:nvSpPr>
          <p:spPr>
            <a:xfrm>
              <a:off x="563934" y="5579818"/>
              <a:ext cx="4355758" cy="307777"/>
            </a:xfrm>
            <a:prstGeom prst="rect">
              <a:avLst/>
            </a:prstGeom>
            <a:solidFill>
              <a:srgbClr val="FFFFCC"/>
            </a:solidFill>
            <a:ln>
              <a:solidFill>
                <a:schemeClr val="tx1"/>
              </a:solidFill>
            </a:ln>
          </p:spPr>
          <p:txBody>
            <a:bodyPr wrap="square" rtlCol="0">
              <a:spAutoFit/>
            </a:bodyPr>
            <a:lstStyle/>
            <a:p>
              <a:pPr algn="ct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Ｄ．事業者における自主的公表内容をまとめて公表</a:t>
              </a:r>
            </a:p>
          </p:txBody>
        </p:sp>
        <p:sp>
          <p:nvSpPr>
            <p:cNvPr id="38" name="テキスト ボックス 37"/>
            <p:cNvSpPr txBox="1"/>
            <p:nvPr/>
          </p:nvSpPr>
          <p:spPr>
            <a:xfrm>
              <a:off x="5423748" y="4219068"/>
              <a:ext cx="3024336" cy="307777"/>
            </a:xfrm>
            <a:prstGeom prst="rect">
              <a:avLst/>
            </a:prstGeom>
            <a:solidFill>
              <a:srgbClr val="CCECFF"/>
            </a:solidFill>
            <a:ln>
              <a:solidFill>
                <a:schemeClr val="tx1"/>
              </a:solidFill>
            </a:ln>
          </p:spPr>
          <p:txBody>
            <a:bodyPr wrap="square" rtlCol="0">
              <a:spAutoFit/>
            </a:bodyPr>
            <a:lstStyle/>
            <a:p>
              <a:pPr algn="ct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Ｂ．改革状況の自主的公表（ＨＰ掲載）</a:t>
              </a:r>
            </a:p>
          </p:txBody>
        </p:sp>
        <p:sp>
          <p:nvSpPr>
            <p:cNvPr id="39" name="テキスト ボックス 38"/>
            <p:cNvSpPr txBox="1"/>
            <p:nvPr/>
          </p:nvSpPr>
          <p:spPr>
            <a:xfrm>
              <a:off x="5398451" y="4889726"/>
              <a:ext cx="3019400" cy="307777"/>
            </a:xfrm>
            <a:prstGeom prst="rect">
              <a:avLst/>
            </a:prstGeom>
            <a:solidFill>
              <a:srgbClr val="CCECFF"/>
            </a:solidFill>
            <a:ln>
              <a:solidFill>
                <a:schemeClr val="tx1"/>
              </a:solidFill>
            </a:ln>
          </p:spPr>
          <p:txBody>
            <a:bodyPr wrap="square" rtlCol="0">
              <a:spAutoFit/>
            </a:bodyPr>
            <a:lstStyle/>
            <a:p>
              <a:pPr algn="ct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Ｅ．自主的公表内容の維持・向上努力</a:t>
              </a:r>
            </a:p>
          </p:txBody>
        </p:sp>
        <p:cxnSp>
          <p:nvCxnSpPr>
            <p:cNvPr id="40" name="直線矢印コネクタ 39"/>
            <p:cNvCxnSpPr/>
            <p:nvPr/>
          </p:nvCxnSpPr>
          <p:spPr>
            <a:xfrm>
              <a:off x="3995936" y="4650523"/>
              <a:ext cx="3571" cy="288625"/>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a:off x="3999507" y="4653129"/>
              <a:ext cx="2848482" cy="21051"/>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6844418" y="4526845"/>
              <a:ext cx="0" cy="147335"/>
            </a:xfrm>
            <a:prstGeom prst="straightConnector1">
              <a:avLst/>
            </a:prstGeom>
            <a:ln w="38100">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a:off x="3059832" y="5246925"/>
              <a:ext cx="1" cy="340295"/>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7079932" y="4528169"/>
              <a:ext cx="0" cy="361558"/>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a:off x="4919692" y="5043615"/>
              <a:ext cx="504056" cy="4455"/>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604152" y="4497899"/>
              <a:ext cx="3528392" cy="292388"/>
            </a:xfrm>
            <a:prstGeom prst="rect">
              <a:avLst/>
            </a:prstGeom>
            <a:noFill/>
          </p:spPr>
          <p:txBody>
            <a:bodyPr wrap="square" rtlCol="0">
              <a:spAutoFit/>
            </a:bodyPr>
            <a:lstStyle/>
            <a:p>
              <a:r>
                <a:rPr lang="ja-JP" altLang="en-US" sz="1300" i="1" dirty="0">
                  <a:solidFill>
                    <a:srgbClr val="002060"/>
                  </a:solidFill>
                  <a:latin typeface="HGP創英角ｺﾞｼｯｸUB" panose="020B0900000000000000" pitchFamily="50" charset="-128"/>
                  <a:ea typeface="HGP創英角ｺﾞｼｯｸUB" panose="020B0900000000000000" pitchFamily="50" charset="-128"/>
                </a:rPr>
                <a:t>ルールの標準化→事業者ごとのバラツキを防止</a:t>
              </a:r>
            </a:p>
          </p:txBody>
        </p:sp>
        <p:sp>
          <p:nvSpPr>
            <p:cNvPr id="47" name="テキスト ボックス 46"/>
            <p:cNvSpPr txBox="1"/>
            <p:nvPr/>
          </p:nvSpPr>
          <p:spPr>
            <a:xfrm>
              <a:off x="562347" y="5222824"/>
              <a:ext cx="2497486" cy="292388"/>
            </a:xfrm>
            <a:prstGeom prst="rect">
              <a:avLst/>
            </a:prstGeom>
            <a:noFill/>
          </p:spPr>
          <p:txBody>
            <a:bodyPr wrap="square" rtlCol="0">
              <a:spAutoFit/>
            </a:bodyPr>
            <a:lstStyle/>
            <a:p>
              <a:r>
                <a:rPr lang="ja-JP" altLang="en-US" sz="1300" i="1" dirty="0">
                  <a:solidFill>
                    <a:srgbClr val="002060"/>
                  </a:solidFill>
                  <a:latin typeface="HGP創英角ｺﾞｼｯｸUB" panose="020B0900000000000000" pitchFamily="50" charset="-128"/>
                  <a:ea typeface="HGP創英角ｺﾞｼｯｸUB" panose="020B0900000000000000" pitchFamily="50" charset="-128"/>
                </a:rPr>
                <a:t>制度の有効性を保つために必要</a:t>
              </a:r>
            </a:p>
          </p:txBody>
        </p:sp>
        <p:sp>
          <p:nvSpPr>
            <p:cNvPr id="48" name="テキスト ボックス 47"/>
            <p:cNvSpPr txBox="1"/>
            <p:nvPr/>
          </p:nvSpPr>
          <p:spPr>
            <a:xfrm>
              <a:off x="594842" y="5860319"/>
              <a:ext cx="3606820" cy="292388"/>
            </a:xfrm>
            <a:prstGeom prst="rect">
              <a:avLst/>
            </a:prstGeom>
            <a:noFill/>
          </p:spPr>
          <p:txBody>
            <a:bodyPr wrap="square" rtlCol="0">
              <a:spAutoFit/>
            </a:bodyPr>
            <a:lstStyle/>
            <a:p>
              <a:r>
                <a:rPr lang="ja-JP" altLang="en-US" sz="1300" i="1" dirty="0">
                  <a:solidFill>
                    <a:srgbClr val="002060"/>
                  </a:solidFill>
                  <a:latin typeface="HGP創英角ｺﾞｼｯｸUB" panose="020B0900000000000000" pitchFamily="50" charset="-128"/>
                  <a:ea typeface="HGP創英角ｺﾞｼｯｸUB" panose="020B0900000000000000" pitchFamily="50" charset="-128"/>
                </a:rPr>
                <a:t>消費者に提供する情報の精度が格段に高まる</a:t>
              </a:r>
            </a:p>
          </p:txBody>
        </p:sp>
      </p:grpSp>
      <p:sp>
        <p:nvSpPr>
          <p:cNvPr id="57" name="正方形/長方形 56"/>
          <p:cNvSpPr/>
          <p:nvPr/>
        </p:nvSpPr>
        <p:spPr>
          <a:xfrm>
            <a:off x="580961" y="3730644"/>
            <a:ext cx="1048685" cy="323165"/>
          </a:xfrm>
          <a:prstGeom prst="rect">
            <a:avLst/>
          </a:prstGeom>
        </p:spPr>
        <p:txBody>
          <a:bodyPr wrap="none">
            <a:spAutoFit/>
          </a:bodyPr>
          <a:lstStyle/>
          <a:p>
            <a:r>
              <a:rPr lang="ja-JP" altLang="en-US" sz="1500" dirty="0">
                <a:solidFill>
                  <a:srgbClr val="0070C0"/>
                </a:solidFill>
                <a:latin typeface="HGP創英角ｺﾞｼｯｸUB" panose="020B0900000000000000" pitchFamily="50" charset="-128"/>
                <a:ea typeface="HGP創英角ｺﾞｼｯｸUB" panose="020B0900000000000000" pitchFamily="50" charset="-128"/>
              </a:rPr>
              <a:t>＜フロー＞</a:t>
            </a:r>
          </a:p>
        </p:txBody>
      </p:sp>
      <p:sp>
        <p:nvSpPr>
          <p:cNvPr id="59" name="スライド番号プレースホルダー 4"/>
          <p:cNvSpPr>
            <a:spLocks noGrp="1"/>
          </p:cNvSpPr>
          <p:nvPr>
            <p:ph type="sldNum" sz="quarter" idx="12"/>
          </p:nvPr>
        </p:nvSpPr>
        <p:spPr>
          <a:xfrm>
            <a:off x="7010400" y="6542205"/>
            <a:ext cx="2133600" cy="365125"/>
          </a:xfrm>
        </p:spPr>
        <p:txBody>
          <a:bodyPr/>
          <a:lstStyle/>
          <a:p>
            <a:fld id="{569E12D5-EF36-4EE8-8619-44120493F0C8}" type="slidenum">
              <a:rPr lang="ja-JP" altLang="en-US" sz="1400" smtClean="0">
                <a:solidFill>
                  <a:prstClr val="black"/>
                </a:solidFill>
                <a:latin typeface="HGP創英角ｺﾞｼｯｸUB" panose="020B0900000000000000" pitchFamily="50" charset="-128"/>
                <a:ea typeface="HGP創英角ｺﾞｼｯｸUB" panose="020B0900000000000000" pitchFamily="50" charset="-128"/>
              </a:rPr>
              <a:pPr/>
              <a:t>22</a:t>
            </a:fld>
            <a:endParaRPr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49" name="Text Box 902">
            <a:extLst>
              <a:ext uri="{FF2B5EF4-FFF2-40B4-BE49-F238E27FC236}">
                <a16:creationId xmlns="" xmlns:a16="http://schemas.microsoft.com/office/drawing/2014/main" id="{EE7804EF-3DD8-4370-9081-E58BD56590DC}"/>
              </a:ext>
            </a:extLst>
          </p:cNvPr>
          <p:cNvSpPr txBox="1">
            <a:spLocks noChangeArrowheads="1"/>
          </p:cNvSpPr>
          <p:nvPr/>
        </p:nvSpPr>
        <p:spPr bwMode="auto">
          <a:xfrm>
            <a:off x="214313" y="115888"/>
            <a:ext cx="8750300" cy="369332"/>
          </a:xfrm>
          <a:prstGeom prst="rect">
            <a:avLst/>
          </a:prstGeom>
          <a:gradFill rotWithShape="1">
            <a:gsLst>
              <a:gs pos="0">
                <a:srgbClr val="FFFF00"/>
              </a:gs>
              <a:gs pos="50000">
                <a:srgbClr val="FFFFFF"/>
              </a:gs>
              <a:gs pos="100000">
                <a:srgbClr val="FFFF00"/>
              </a:gs>
            </a:gsLst>
            <a:lin ang="5400000" scaled="1"/>
          </a:gradFill>
          <a:ln w="9525">
            <a:noFill/>
            <a:miter lim="800000"/>
            <a:headEnd/>
            <a:tailEnd/>
          </a:ln>
        </p:spPr>
        <p:txBody>
          <a:bodyPr>
            <a:spAutoFit/>
          </a:bodyPr>
          <a:lstStyle/>
          <a:p>
            <a:pPr algn="ctr">
              <a:defRPr/>
            </a:pPr>
            <a:r>
              <a:rPr lang="ja-JP" altLang="en-US" dirty="0">
                <a:solidFill>
                  <a:prstClr val="black"/>
                </a:solidFill>
                <a:latin typeface="HGP創英角ｺﾞｼｯｸUB" pitchFamily="50" charset="-128"/>
                <a:ea typeface="HGP創英角ｺﾞｼｯｸUB" pitchFamily="50" charset="-128"/>
              </a:rPr>
              <a:t>自社が率先して望ましいスイッチング環境の整備をする　⑤</a:t>
            </a:r>
          </a:p>
        </p:txBody>
      </p:sp>
      <p:sp>
        <p:nvSpPr>
          <p:cNvPr id="50" name="テキスト ボックス 49">
            <a:extLst>
              <a:ext uri="{FF2B5EF4-FFF2-40B4-BE49-F238E27FC236}">
                <a16:creationId xmlns="" xmlns:a16="http://schemas.microsoft.com/office/drawing/2014/main" id="{090B83C8-CC87-4336-9339-49E7FC53D078}"/>
              </a:ext>
            </a:extLst>
          </p:cNvPr>
          <p:cNvSpPr txBox="1"/>
          <p:nvPr/>
        </p:nvSpPr>
        <p:spPr>
          <a:xfrm>
            <a:off x="214569" y="716797"/>
            <a:ext cx="8750043" cy="353943"/>
          </a:xfrm>
          <a:prstGeom prst="rect">
            <a:avLst/>
          </a:prstGeom>
          <a:noFill/>
        </p:spPr>
        <p:txBody>
          <a:bodyPr wrap="square" rtlCol="0">
            <a:spAutoFit/>
          </a:bodyPr>
          <a:lstStyle/>
          <a:p>
            <a:r>
              <a:rPr lang="ja-JP" altLang="en-US" sz="1700" u="sng" dirty="0">
                <a:solidFill>
                  <a:srgbClr val="0000FF"/>
                </a:solidFill>
                <a:latin typeface="HGP創英角ｺﾞｼｯｸUB" panose="020B0900000000000000" pitchFamily="50" charset="-128"/>
                <a:ea typeface="HGP創英角ｺﾞｼｯｸUB" panose="020B0900000000000000" pitchFamily="50" charset="-128"/>
              </a:rPr>
              <a:t>■ 消費者が料金透明化・取引適正化に努める事業者を率先して選ぶ仕組みを地域ごとに作る</a:t>
            </a:r>
            <a:endParaRPr lang="en-US" altLang="ja-JP" sz="1700" u="sng" dirty="0">
              <a:solidFill>
                <a:srgbClr val="0000FF"/>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6706209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94270" y="548680"/>
            <a:ext cx="4309948" cy="323165"/>
          </a:xfrm>
          <a:prstGeom prst="rect">
            <a:avLst/>
          </a:prstGeom>
          <a:noFill/>
        </p:spPr>
        <p:txBody>
          <a:bodyPr wrap="square" rtlCol="0">
            <a:spAutoFit/>
          </a:bodyPr>
          <a:lstStyle/>
          <a:p>
            <a:r>
              <a:rPr lang="ja-JP" altLang="en-US" sz="1500" dirty="0">
                <a:solidFill>
                  <a:srgbClr val="008000"/>
                </a:solidFill>
                <a:latin typeface="HGP創英角ｺﾞｼｯｸUB" panose="020B0900000000000000" pitchFamily="50" charset="-128"/>
                <a:ea typeface="HGP創英角ｺﾞｼｯｸUB" panose="020B0900000000000000" pitchFamily="50" charset="-128"/>
              </a:rPr>
              <a:t>　</a:t>
            </a:r>
            <a:r>
              <a:rPr lang="ja-JP" altLang="en-US" sz="1500" dirty="0">
                <a:solidFill>
                  <a:srgbClr val="0070C0"/>
                </a:solidFill>
                <a:latin typeface="HGP創英角ｺﾞｼｯｸUB" panose="020B0900000000000000" pitchFamily="50" charset="-128"/>
                <a:ea typeface="HGP創英角ｺﾞｼｯｸUB" panose="020B0900000000000000" pitchFamily="50" charset="-128"/>
              </a:rPr>
              <a:t>＜ＬＰガス事業者の自主的公表内容のイメージ＞</a:t>
            </a:r>
          </a:p>
        </p:txBody>
      </p:sp>
      <p:sp>
        <p:nvSpPr>
          <p:cNvPr id="8" name="テキスト ボックス 7"/>
          <p:cNvSpPr txBox="1"/>
          <p:nvPr/>
        </p:nvSpPr>
        <p:spPr>
          <a:xfrm>
            <a:off x="239907" y="908720"/>
            <a:ext cx="8756650" cy="5363007"/>
          </a:xfrm>
          <a:prstGeom prst="rect">
            <a:avLst/>
          </a:prstGeom>
          <a:solidFill>
            <a:schemeClr val="bg1"/>
          </a:solidFill>
          <a:ln w="19050">
            <a:solidFill>
              <a:srgbClr val="008000"/>
            </a:solidFill>
          </a:ln>
          <a:effectLst>
            <a:outerShdw blurRad="50800" dist="38100" dir="2700000" algn="tl" rotWithShape="0">
              <a:prstClr val="black">
                <a:alpha val="40000"/>
              </a:prstClr>
            </a:outerShdw>
          </a:effectLst>
        </p:spPr>
        <p:txBody>
          <a:bodyPr wrap="square" rtlCol="0">
            <a:spAutoFit/>
          </a:bodyPr>
          <a:lstStyle/>
          <a:p>
            <a:pPr algn="ctr">
              <a:spcAft>
                <a:spcPts val="600"/>
              </a:spcAft>
            </a:pPr>
            <a:r>
              <a:rPr lang="ja-JP" altLang="en-US" sz="1600" u="sng" dirty="0">
                <a:solidFill>
                  <a:srgbClr val="008000"/>
                </a:solidFill>
                <a:latin typeface="HGP創英角ｺﾞｼｯｸUB" panose="020B0900000000000000" pitchFamily="50" charset="-128"/>
                <a:ea typeface="HGP創英角ｺﾞｼｯｸUB" panose="020B0900000000000000" pitchFamily="50" charset="-128"/>
              </a:rPr>
              <a:t>当社（グループ）は、お客さまが安心してＬＰガス販売事業者を選択できる環境の整備に向けて、</a:t>
            </a:r>
            <a:endParaRPr lang="en-US" altLang="ja-JP" sz="1600" u="sng" dirty="0">
              <a:solidFill>
                <a:srgbClr val="008000"/>
              </a:solidFill>
              <a:latin typeface="HGP創英角ｺﾞｼｯｸUB" panose="020B0900000000000000" pitchFamily="50" charset="-128"/>
              <a:ea typeface="HGP創英角ｺﾞｼｯｸUB" panose="020B0900000000000000" pitchFamily="50" charset="-128"/>
            </a:endParaRPr>
          </a:p>
          <a:p>
            <a:pPr algn="ctr">
              <a:spcAft>
                <a:spcPts val="600"/>
              </a:spcAft>
            </a:pPr>
            <a:r>
              <a:rPr lang="ja-JP" altLang="en-US" sz="1600" u="sng" dirty="0">
                <a:solidFill>
                  <a:srgbClr val="008000"/>
                </a:solidFill>
                <a:latin typeface="HGP創英角ｺﾞｼｯｸUB" panose="020B0900000000000000" pitchFamily="50" charset="-128"/>
                <a:ea typeface="HGP創英角ｺﾞｼｯｸUB" panose="020B0900000000000000" pitchFamily="50" charset="-128"/>
              </a:rPr>
              <a:t>このように取り組んでいます</a:t>
            </a:r>
          </a:p>
          <a:p>
            <a:pPr>
              <a:spcAft>
                <a:spcPts val="300"/>
              </a:spcAft>
            </a:pPr>
            <a:r>
              <a:rPr lang="ja-JP" altLang="en-US" sz="1500" u="sng" dirty="0">
                <a:solidFill>
                  <a:srgbClr val="0000FF"/>
                </a:solidFill>
                <a:latin typeface="HGP創英角ｺﾞｼｯｸUB" panose="020B0900000000000000" pitchFamily="50" charset="-128"/>
                <a:ea typeface="HGP創英角ｺﾞｼｯｸUB" panose="020B0900000000000000" pitchFamily="50" charset="-128"/>
              </a:rPr>
              <a:t>●お客さまから選ばれるための料金公表の透明化</a:t>
            </a:r>
            <a:endParaRPr lang="en-US" altLang="ja-JP" sz="1500" u="sng" dirty="0">
              <a:solidFill>
                <a:srgbClr val="0000FF"/>
              </a:solidFill>
              <a:latin typeface="HGP創英角ｺﾞｼｯｸUB" panose="020B0900000000000000" pitchFamily="50" charset="-128"/>
              <a:ea typeface="HGP創英角ｺﾞｼｯｸUB" panose="020B0900000000000000" pitchFamily="50" charset="-128"/>
            </a:endParaRPr>
          </a:p>
          <a:p>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　</a:t>
            </a: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　</a:t>
            </a:r>
            <a:r>
              <a:rPr lang="ja-JP" altLang="en-US" sz="1400" dirty="0">
                <a:solidFill>
                  <a:prstClr val="black"/>
                </a:solidFill>
                <a:latin typeface="HGP創英角ｺﾞｼｯｸUB"/>
                <a:ea typeface="HGP創英角ｺﾞｼｯｸUB"/>
              </a:rPr>
              <a:t>☞</a:t>
            </a: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標準的な料金メニュー、平均的な使用量による月額料金はこのようになっています</a:t>
            </a: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a:p>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　　</a:t>
            </a:r>
            <a:r>
              <a:rPr lang="ja-JP" altLang="en-US" sz="1400" dirty="0">
                <a:solidFill>
                  <a:prstClr val="black"/>
                </a:solidFill>
                <a:latin typeface="HGP創英角ｺﾞｼｯｸUB"/>
                <a:ea typeface="HGP創英角ｺﾞｼｯｸUB"/>
              </a:rPr>
              <a:t>☞戸建と集合では、このような理由により従量単価が異なっています</a:t>
            </a: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a:p>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　　</a:t>
            </a:r>
            <a:r>
              <a:rPr lang="ja-JP" altLang="en-US" sz="1400" dirty="0">
                <a:solidFill>
                  <a:prstClr val="black"/>
                </a:solidFill>
                <a:latin typeface="HGP創英角ｺﾞｼｯｸUB"/>
                <a:ea typeface="HGP創英角ｺﾞｼｯｸUB"/>
              </a:rPr>
              <a:t>☞</a:t>
            </a: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ＨＰ等で料金公表していることを、お使いのお客さまにもお伝えしています</a:t>
            </a: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a:p>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　　</a:t>
            </a:r>
            <a:r>
              <a:rPr lang="ja-JP" altLang="en-US" sz="1400" dirty="0">
                <a:solidFill>
                  <a:prstClr val="black"/>
                </a:solidFill>
                <a:latin typeface="HGP創英角ｺﾞｼｯｸUB"/>
                <a:ea typeface="HGP創英角ｺﾞｼｯｸUB"/>
              </a:rPr>
              <a:t>☞</a:t>
            </a: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ＨＰ等で料金公表している料金メニュー以外の適用はありません（料金表の集約化は完了しています）</a:t>
            </a: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a:p>
            <a:endParaRPr lang="en-US" altLang="ja-JP" sz="1000" dirty="0">
              <a:solidFill>
                <a:prstClr val="black"/>
              </a:solidFill>
              <a:latin typeface="HGP創英角ｺﾞｼｯｸUB" panose="020B0900000000000000" pitchFamily="50" charset="-128"/>
              <a:ea typeface="HGP創英角ｺﾞｼｯｸUB" panose="020B0900000000000000" pitchFamily="50" charset="-128"/>
            </a:endParaRPr>
          </a:p>
          <a:p>
            <a:pPr>
              <a:spcAft>
                <a:spcPts val="300"/>
              </a:spcAft>
            </a:pPr>
            <a:r>
              <a:rPr lang="ja-JP" altLang="en-US" sz="1500" u="sng" dirty="0">
                <a:solidFill>
                  <a:srgbClr val="0000FF"/>
                </a:solidFill>
                <a:latin typeface="HGP創英角ｺﾞｼｯｸUB" panose="020B0900000000000000" pitchFamily="50" charset="-128"/>
                <a:ea typeface="HGP創英角ｺﾞｼｯｸUB" panose="020B0900000000000000" pitchFamily="50" charset="-128"/>
              </a:rPr>
              <a:t>●賃貸型住宅の入居者様とのご契約時における料金透明化</a:t>
            </a:r>
            <a:endParaRPr lang="en-US" altLang="ja-JP" sz="1500" u="sng" dirty="0">
              <a:solidFill>
                <a:srgbClr val="0000FF"/>
              </a:solidFill>
              <a:latin typeface="HGP創英角ｺﾞｼｯｸUB" panose="020B0900000000000000" pitchFamily="50" charset="-128"/>
              <a:ea typeface="HGP創英角ｺﾞｼｯｸUB" panose="020B0900000000000000" pitchFamily="50" charset="-128"/>
            </a:endParaRPr>
          </a:p>
          <a:p>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　　</a:t>
            </a:r>
            <a:r>
              <a:rPr lang="ja-JP" altLang="en-US" sz="1400" dirty="0">
                <a:solidFill>
                  <a:prstClr val="black"/>
                </a:solidFill>
                <a:latin typeface="HGP創英角ｺﾞｼｯｸUB"/>
                <a:ea typeface="HGP創英角ｺﾞｼｯｸUB"/>
              </a:rPr>
              <a:t>☞</a:t>
            </a: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賃貸型住宅の入居者向け料金は、このようになっております</a:t>
            </a: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a:p>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　　　　（基本料金、従量料金の他に設備料金がある場合は、３部料金になります）</a:t>
            </a: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a:p>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　　</a:t>
            </a:r>
            <a:r>
              <a:rPr lang="ja-JP" altLang="en-US" sz="1400" dirty="0">
                <a:solidFill>
                  <a:prstClr val="black"/>
                </a:solidFill>
                <a:latin typeface="HGP創英角ｺﾞｼｯｸUB"/>
                <a:ea typeface="HGP創英角ｺﾞｼｯｸUB"/>
              </a:rPr>
              <a:t>☞</a:t>
            </a: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賃貸型住宅の入居者には、このようなご説明をしています</a:t>
            </a: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a:p>
            <a:endParaRPr lang="en-US" altLang="ja-JP" sz="1000" dirty="0">
              <a:solidFill>
                <a:prstClr val="black"/>
              </a:solidFill>
              <a:latin typeface="HGP創英角ｺﾞｼｯｸUB" panose="020B0900000000000000" pitchFamily="50" charset="-128"/>
              <a:ea typeface="HGP創英角ｺﾞｼｯｸUB" panose="020B0900000000000000" pitchFamily="50" charset="-128"/>
            </a:endParaRPr>
          </a:p>
          <a:p>
            <a:pPr>
              <a:spcAft>
                <a:spcPts val="300"/>
              </a:spcAft>
            </a:pPr>
            <a:r>
              <a:rPr lang="ja-JP" altLang="en-US" sz="1500" u="sng" dirty="0">
                <a:solidFill>
                  <a:srgbClr val="0000FF"/>
                </a:solidFill>
                <a:latin typeface="HGP創英角ｺﾞｼｯｸUB" panose="020B0900000000000000" pitchFamily="50" charset="-128"/>
                <a:ea typeface="HGP創英角ｺﾞｼｯｸUB" panose="020B0900000000000000" pitchFamily="50" charset="-128"/>
              </a:rPr>
              <a:t>●お客さまとのご契約時や料金請求時、料金変更時における料金透明化</a:t>
            </a:r>
            <a:endParaRPr lang="en-US" altLang="ja-JP" sz="1500" u="sng" dirty="0">
              <a:solidFill>
                <a:srgbClr val="0000FF"/>
              </a:solidFill>
              <a:latin typeface="HGP創英角ｺﾞｼｯｸUB" panose="020B0900000000000000" pitchFamily="50" charset="-128"/>
              <a:ea typeface="HGP創英角ｺﾞｼｯｸUB" panose="020B0900000000000000" pitchFamily="50" charset="-128"/>
            </a:endParaRPr>
          </a:p>
          <a:p>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　　</a:t>
            </a:r>
            <a:r>
              <a:rPr lang="ja-JP" altLang="en-US" sz="1400" dirty="0">
                <a:solidFill>
                  <a:prstClr val="black"/>
                </a:solidFill>
                <a:latin typeface="HGP創英角ｺﾞｼｯｸUB"/>
                <a:ea typeface="HGP創英角ｺﾞｼｯｸUB"/>
              </a:rPr>
              <a:t>☞ご契約時には１４条書面を交付するだけでなく、お客さまにお支払いただく料金や設備等に関する費用について</a:t>
            </a:r>
            <a:endParaRPr lang="en-US" altLang="ja-JP" sz="1400" dirty="0">
              <a:solidFill>
                <a:prstClr val="black"/>
              </a:solidFill>
              <a:latin typeface="HGP創英角ｺﾞｼｯｸUB"/>
              <a:ea typeface="HGP創英角ｺﾞｼｯｸUB"/>
            </a:endParaRPr>
          </a:p>
          <a:p>
            <a:r>
              <a:rPr lang="ja-JP" altLang="en-US" sz="1400" dirty="0">
                <a:solidFill>
                  <a:prstClr val="black"/>
                </a:solidFill>
                <a:latin typeface="HGP創英角ｺﾞｼｯｸUB"/>
                <a:ea typeface="HGP創英角ｺﾞｼｯｸUB"/>
              </a:rPr>
              <a:t>　　　　丁寧な説明を行っています</a:t>
            </a:r>
            <a:endParaRPr lang="en-US" altLang="ja-JP" sz="1400" dirty="0">
              <a:solidFill>
                <a:prstClr val="black"/>
              </a:solidFill>
              <a:latin typeface="HGP創英角ｺﾞｼｯｸUB"/>
              <a:ea typeface="HGP創英角ｺﾞｼｯｸUB"/>
            </a:endParaRPr>
          </a:p>
          <a:p>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　　</a:t>
            </a:r>
            <a:r>
              <a:rPr lang="ja-JP" altLang="en-US" sz="1400" dirty="0">
                <a:solidFill>
                  <a:prstClr val="black"/>
                </a:solidFill>
                <a:latin typeface="HGP創英角ｺﾞｼｯｸUB"/>
                <a:ea typeface="HGP創英角ｺﾞｼｯｸUB"/>
              </a:rPr>
              <a:t>☞</a:t>
            </a: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ご請求時には、請求書に料金算定根拠（請求価格の計算方法、基本料金の金額、従量料金の単価等）を明示</a:t>
            </a: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a:p>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　　　　しています</a:t>
            </a: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a:p>
            <a:r>
              <a:rPr lang="ja-JP" altLang="en-US" sz="1400" dirty="0">
                <a:solidFill>
                  <a:prstClr val="black"/>
                </a:solidFill>
                <a:latin typeface="HGP創英角ｺﾞｼｯｸUB"/>
                <a:ea typeface="HGP創英角ｺﾞｼｯｸUB"/>
              </a:rPr>
              <a:t>　　☞お客さまの料金を変更する場合には、事前に（変更する○ヶ月前に）、変更後の価格及び理由をこういう方法に</a:t>
            </a:r>
            <a:endParaRPr lang="en-US" altLang="ja-JP" sz="1400" dirty="0">
              <a:solidFill>
                <a:prstClr val="black"/>
              </a:solidFill>
              <a:latin typeface="HGP創英角ｺﾞｼｯｸUB"/>
              <a:ea typeface="HGP創英角ｺﾞｼｯｸUB"/>
            </a:endParaRPr>
          </a:p>
          <a:p>
            <a:r>
              <a:rPr lang="ja-JP" altLang="en-US" sz="1400" dirty="0">
                <a:solidFill>
                  <a:prstClr val="black"/>
                </a:solidFill>
                <a:latin typeface="HGP創英角ｺﾞｼｯｸUB"/>
                <a:ea typeface="HGP創英角ｺﾞｼｯｸUB"/>
              </a:rPr>
              <a:t>　　　　よりお伝えしています</a:t>
            </a:r>
            <a:endParaRPr lang="en-US" altLang="ja-JP" sz="1400" dirty="0">
              <a:solidFill>
                <a:prstClr val="black"/>
              </a:solidFill>
              <a:latin typeface="HGP創英角ｺﾞｼｯｸUB"/>
              <a:ea typeface="HGP創英角ｺﾞｼｯｸUB"/>
            </a:endParaRPr>
          </a:p>
          <a:p>
            <a:pPr>
              <a:spcAft>
                <a:spcPts val="300"/>
              </a:spcAft>
            </a:pPr>
            <a:endParaRPr lang="en-US" altLang="ja-JP" sz="400" u="sng" dirty="0">
              <a:solidFill>
                <a:srgbClr val="0000FF"/>
              </a:solidFill>
              <a:latin typeface="HGP創英角ｺﾞｼｯｸUB" panose="020B0900000000000000" pitchFamily="50" charset="-128"/>
              <a:ea typeface="HGP創英角ｺﾞｼｯｸUB" panose="020B0900000000000000" pitchFamily="50" charset="-128"/>
            </a:endParaRPr>
          </a:p>
          <a:p>
            <a:pPr>
              <a:spcAft>
                <a:spcPts val="300"/>
              </a:spcAft>
            </a:pPr>
            <a:r>
              <a:rPr lang="ja-JP" altLang="en-US" sz="1500" u="sng" dirty="0">
                <a:solidFill>
                  <a:srgbClr val="0000FF"/>
                </a:solidFill>
                <a:latin typeface="HGP創英角ｺﾞｼｯｸUB" panose="020B0900000000000000" pitchFamily="50" charset="-128"/>
                <a:ea typeface="HGP創英角ｺﾞｼｯｸUB" panose="020B0900000000000000" pitchFamily="50" charset="-128"/>
              </a:rPr>
              <a:t>●お客さまからの料金照会及び苦情･相談への適切な対応</a:t>
            </a:r>
          </a:p>
          <a:p>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　　</a:t>
            </a:r>
            <a:r>
              <a:rPr lang="ja-JP" altLang="en-US" sz="1400" dirty="0">
                <a:solidFill>
                  <a:prstClr val="black"/>
                </a:solidFill>
                <a:latin typeface="HGP創英角ｺﾞｼｯｸUB"/>
                <a:ea typeface="HGP創英角ｺﾞｼｯｸUB"/>
              </a:rPr>
              <a:t>☞</a:t>
            </a: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お客さまからのお問い合せや苦情・相談等に適切かつ迅速に対応するため、このような体制をとっています。</a:t>
            </a: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10" name="スライド番号プレースホルダー 4"/>
          <p:cNvSpPr>
            <a:spLocks noGrp="1"/>
          </p:cNvSpPr>
          <p:nvPr>
            <p:ph type="sldNum" sz="quarter" idx="12"/>
          </p:nvPr>
        </p:nvSpPr>
        <p:spPr>
          <a:xfrm>
            <a:off x="7010400" y="6542205"/>
            <a:ext cx="2133600" cy="365125"/>
          </a:xfrm>
        </p:spPr>
        <p:txBody>
          <a:bodyPr/>
          <a:lstStyle/>
          <a:p>
            <a:fld id="{569E12D5-EF36-4EE8-8619-44120493F0C8}" type="slidenum">
              <a:rPr lang="ja-JP" altLang="en-US" sz="1400" smtClean="0">
                <a:solidFill>
                  <a:prstClr val="black"/>
                </a:solidFill>
                <a:latin typeface="HGP創英角ｺﾞｼｯｸUB" panose="020B0900000000000000" pitchFamily="50" charset="-128"/>
                <a:ea typeface="HGP創英角ｺﾞｼｯｸUB" panose="020B0900000000000000" pitchFamily="50" charset="-128"/>
              </a:rPr>
              <a:pPr/>
              <a:t>23</a:t>
            </a:fld>
            <a:endParaRPr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7" name="Text Box 902">
            <a:extLst>
              <a:ext uri="{FF2B5EF4-FFF2-40B4-BE49-F238E27FC236}">
                <a16:creationId xmlns="" xmlns:a16="http://schemas.microsoft.com/office/drawing/2014/main" id="{E3E34F4E-D33F-4F1B-972E-B319D00C2B6D}"/>
              </a:ext>
            </a:extLst>
          </p:cNvPr>
          <p:cNvSpPr txBox="1">
            <a:spLocks noChangeArrowheads="1"/>
          </p:cNvSpPr>
          <p:nvPr/>
        </p:nvSpPr>
        <p:spPr bwMode="auto">
          <a:xfrm>
            <a:off x="214313" y="115888"/>
            <a:ext cx="8750300" cy="369332"/>
          </a:xfrm>
          <a:prstGeom prst="rect">
            <a:avLst/>
          </a:prstGeom>
          <a:gradFill rotWithShape="1">
            <a:gsLst>
              <a:gs pos="0">
                <a:srgbClr val="FFFF00"/>
              </a:gs>
              <a:gs pos="50000">
                <a:srgbClr val="FFFFFF"/>
              </a:gs>
              <a:gs pos="100000">
                <a:srgbClr val="FFFF00"/>
              </a:gs>
            </a:gsLst>
            <a:lin ang="5400000" scaled="1"/>
          </a:gradFill>
          <a:ln w="9525">
            <a:noFill/>
            <a:miter lim="800000"/>
            <a:headEnd/>
            <a:tailEnd/>
          </a:ln>
        </p:spPr>
        <p:txBody>
          <a:bodyPr>
            <a:spAutoFit/>
          </a:bodyPr>
          <a:lstStyle/>
          <a:p>
            <a:pPr algn="ctr">
              <a:defRPr/>
            </a:pPr>
            <a:r>
              <a:rPr lang="ja-JP" altLang="en-US" dirty="0">
                <a:solidFill>
                  <a:prstClr val="black"/>
                </a:solidFill>
                <a:latin typeface="HGP創英角ｺﾞｼｯｸUB" pitchFamily="50" charset="-128"/>
                <a:ea typeface="HGP創英角ｺﾞｼｯｸUB" pitchFamily="50" charset="-128"/>
              </a:rPr>
              <a:t>自社が率先して望ましいスイッチング環境の整備をする　</a:t>
            </a:r>
            <a:r>
              <a:rPr lang="ja-JP" altLang="en-US" dirty="0" smtClean="0">
                <a:solidFill>
                  <a:prstClr val="black"/>
                </a:solidFill>
                <a:latin typeface="HGP創英角ｺﾞｼｯｸUB" pitchFamily="50" charset="-128"/>
                <a:ea typeface="HGP創英角ｺﾞｼｯｸUB" pitchFamily="50" charset="-128"/>
              </a:rPr>
              <a:t>⑥</a:t>
            </a:r>
            <a:endParaRPr lang="ja-JP" altLang="en-US" dirty="0">
              <a:solidFill>
                <a:prstClr val="black"/>
              </a:solidFill>
              <a:latin typeface="HGP創英角ｺﾞｼｯｸUB" pitchFamily="50" charset="-128"/>
              <a:ea typeface="HGP創英角ｺﾞｼｯｸUB" pitchFamily="50" charset="-128"/>
            </a:endParaRPr>
          </a:p>
        </p:txBody>
      </p:sp>
      <p:sp>
        <p:nvSpPr>
          <p:cNvPr id="9" name="テキスト ボックス 8">
            <a:extLst>
              <a:ext uri="{FF2B5EF4-FFF2-40B4-BE49-F238E27FC236}">
                <a16:creationId xmlns="" xmlns:a16="http://schemas.microsoft.com/office/drawing/2014/main" id="{41CD49B5-786D-48FE-B9F1-5B5752F04060}"/>
              </a:ext>
            </a:extLst>
          </p:cNvPr>
          <p:cNvSpPr txBox="1"/>
          <p:nvPr/>
        </p:nvSpPr>
        <p:spPr>
          <a:xfrm>
            <a:off x="276661" y="6372036"/>
            <a:ext cx="8677846" cy="369332"/>
          </a:xfrm>
          <a:prstGeom prst="rect">
            <a:avLst/>
          </a:prstGeom>
          <a:noFill/>
        </p:spPr>
        <p:txBody>
          <a:bodyPr wrap="square" rtlCol="0">
            <a:spAutoFit/>
          </a:bodyPr>
          <a:lstStyle/>
          <a:p>
            <a:pPr algn="ctr"/>
            <a:r>
              <a:rPr lang="ja-JP" altLang="en-US" u="sng" dirty="0">
                <a:solidFill>
                  <a:srgbClr val="FF0000"/>
                </a:solidFill>
                <a:latin typeface="HGP創英角ｺﾞｼｯｸUB" panose="020B0900000000000000" pitchFamily="50" charset="-128"/>
                <a:ea typeface="HGP創英角ｺﾞｼｯｸUB" panose="020B0900000000000000" pitchFamily="50" charset="-128"/>
              </a:rPr>
              <a:t>ここまで公表できれば、理不尽なスイッチングも阻止できるはず</a:t>
            </a:r>
          </a:p>
        </p:txBody>
      </p:sp>
    </p:spTree>
    <p:extLst>
      <p:ext uri="{BB962C8B-B14F-4D97-AF65-F5344CB8AC3E}">
        <p14:creationId xmlns:p14="http://schemas.microsoft.com/office/powerpoint/2010/main" val="14802321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8504" y="620688"/>
            <a:ext cx="8659148" cy="369332"/>
          </a:xfrm>
          <a:prstGeom prst="rect">
            <a:avLst/>
          </a:prstGeom>
          <a:noFill/>
          <a:ln w="12700" cmpd="dbl">
            <a:noFill/>
            <a:prstDash val="solid"/>
          </a:ln>
        </p:spPr>
        <p:txBody>
          <a:bodyPr wrap="square" rtlCol="0">
            <a:spAutoFit/>
          </a:bodyPr>
          <a:lstStyle/>
          <a:p>
            <a:pPr algn="ctr"/>
            <a:r>
              <a:rPr lang="ja-JP" altLang="en-US" u="sng" dirty="0" smtClean="0">
                <a:solidFill>
                  <a:srgbClr val="FF0000"/>
                </a:solidFill>
                <a:latin typeface="HGP創英角ｺﾞｼｯｸUB" panose="020B0900000000000000" pitchFamily="50" charset="-128"/>
                <a:ea typeface="HGP創英角ｺﾞｼｯｸUB" panose="020B0900000000000000" pitchFamily="50" charset="-128"/>
              </a:rPr>
              <a:t>賃貸集合住宅における問題の解決に向けて</a:t>
            </a:r>
          </a:p>
        </p:txBody>
      </p:sp>
      <p:sp>
        <p:nvSpPr>
          <p:cNvPr id="4" name="テキスト ボックス 3"/>
          <p:cNvSpPr txBox="1"/>
          <p:nvPr/>
        </p:nvSpPr>
        <p:spPr>
          <a:xfrm>
            <a:off x="214313" y="1086762"/>
            <a:ext cx="8537622" cy="369332"/>
          </a:xfrm>
          <a:prstGeom prst="rect">
            <a:avLst/>
          </a:prstGeom>
          <a:noFill/>
        </p:spPr>
        <p:txBody>
          <a:bodyPr wrap="square" rtlCol="0">
            <a:spAutoFit/>
          </a:bodyPr>
          <a:lstStyle/>
          <a:p>
            <a:r>
              <a:rPr lang="ja-JP" altLang="en-US" u="sng" dirty="0" smtClean="0">
                <a:solidFill>
                  <a:srgbClr val="0000FF"/>
                </a:solidFill>
                <a:latin typeface="HGP創英角ｺﾞｼｯｸUB" panose="020B0900000000000000" pitchFamily="50" charset="-128"/>
                <a:ea typeface="HGP創英角ｺﾞｼｯｸUB" panose="020B0900000000000000" pitchFamily="50" charset="-128"/>
              </a:rPr>
              <a:t>■ 今般の施行規則改正に関して、</a:t>
            </a:r>
            <a:r>
              <a:rPr lang="ja-JP" altLang="ja-JP" u="sng" dirty="0" smtClean="0">
                <a:solidFill>
                  <a:srgbClr val="0000FF"/>
                </a:solidFill>
                <a:latin typeface="HGP創英角ｺﾞｼｯｸUB" panose="020B0900000000000000" pitchFamily="50" charset="-128"/>
                <a:ea typeface="HGP創英角ｺﾞｼｯｸUB" panose="020B0900000000000000" pitchFamily="50" charset="-128"/>
                <a:cs typeface="Times New Roman"/>
              </a:rPr>
              <a:t>管理</a:t>
            </a:r>
            <a:r>
              <a:rPr lang="ja-JP" altLang="ja-JP" u="sng" dirty="0">
                <a:solidFill>
                  <a:srgbClr val="0000FF"/>
                </a:solidFill>
                <a:latin typeface="HGP創英角ｺﾞｼｯｸUB" panose="020B0900000000000000" pitchFamily="50" charset="-128"/>
                <a:ea typeface="HGP創英角ｺﾞｼｯｸUB" panose="020B0900000000000000" pitchFamily="50" charset="-128"/>
                <a:cs typeface="Times New Roman"/>
              </a:rPr>
              <a:t>会社</a:t>
            </a:r>
            <a:r>
              <a:rPr lang="ja-JP" altLang="ja-JP" u="sng" dirty="0" smtClean="0">
                <a:solidFill>
                  <a:srgbClr val="0000FF"/>
                </a:solidFill>
                <a:latin typeface="HGP創英角ｺﾞｼｯｸUB" panose="020B0900000000000000" pitchFamily="50" charset="-128"/>
                <a:ea typeface="HGP創英角ｺﾞｼｯｸUB" panose="020B0900000000000000" pitchFamily="50" charset="-128"/>
                <a:cs typeface="Times New Roman"/>
              </a:rPr>
              <a:t>・</a:t>
            </a:r>
            <a:r>
              <a:rPr lang="ja-JP" altLang="ja-JP" u="sng" dirty="0">
                <a:solidFill>
                  <a:srgbClr val="0000FF"/>
                </a:solidFill>
                <a:latin typeface="HGP創英角ｺﾞｼｯｸUB" panose="020B0900000000000000" pitchFamily="50" charset="-128"/>
                <a:ea typeface="HGP創英角ｺﾞｼｯｸUB" panose="020B0900000000000000" pitchFamily="50" charset="-128"/>
                <a:cs typeface="Times New Roman"/>
              </a:rPr>
              <a:t>オーナー</a:t>
            </a:r>
            <a:r>
              <a:rPr lang="ja-JP" altLang="ja-JP" u="sng" dirty="0" smtClean="0">
                <a:solidFill>
                  <a:srgbClr val="0000FF"/>
                </a:solidFill>
                <a:latin typeface="HGP創英角ｺﾞｼｯｸUB" panose="020B0900000000000000" pitchFamily="50" charset="-128"/>
                <a:ea typeface="HGP創英角ｺﾞｼｯｸUB" panose="020B0900000000000000" pitchFamily="50" charset="-128"/>
                <a:cs typeface="Times New Roman"/>
              </a:rPr>
              <a:t>等</a:t>
            </a:r>
            <a:r>
              <a:rPr lang="ja-JP" altLang="ja-JP" u="sng" dirty="0">
                <a:solidFill>
                  <a:srgbClr val="0000FF"/>
                </a:solidFill>
                <a:latin typeface="HGP創英角ｺﾞｼｯｸUB" panose="020B0900000000000000" pitchFamily="50" charset="-128"/>
                <a:ea typeface="HGP創英角ｺﾞｼｯｸUB" panose="020B0900000000000000" pitchFamily="50" charset="-128"/>
                <a:cs typeface="Times New Roman"/>
              </a:rPr>
              <a:t>はどんな対策を</a:t>
            </a:r>
            <a:r>
              <a:rPr lang="ja-JP" altLang="ja-JP" u="sng" dirty="0" smtClean="0">
                <a:solidFill>
                  <a:srgbClr val="0000FF"/>
                </a:solidFill>
                <a:latin typeface="HGP創英角ｺﾞｼｯｸUB" panose="020B0900000000000000" pitchFamily="50" charset="-128"/>
                <a:ea typeface="HGP創英角ｺﾞｼｯｸUB" panose="020B0900000000000000" pitchFamily="50" charset="-128"/>
                <a:cs typeface="Times New Roman"/>
              </a:rPr>
              <a:t>講じられる</a:t>
            </a:r>
            <a:r>
              <a:rPr lang="ja-JP" altLang="en-US" u="sng" dirty="0" smtClean="0">
                <a:solidFill>
                  <a:srgbClr val="0000FF"/>
                </a:solidFill>
                <a:latin typeface="HGP創英角ｺﾞｼｯｸUB" panose="020B0900000000000000" pitchFamily="50" charset="-128"/>
                <a:ea typeface="HGP創英角ｺﾞｼｯｸUB" panose="020B0900000000000000" pitchFamily="50" charset="-128"/>
                <a:cs typeface="Times New Roman"/>
              </a:rPr>
              <a:t>か？</a:t>
            </a:r>
            <a:endParaRPr lang="ja-JP" altLang="en-US" u="sng" dirty="0">
              <a:solidFill>
                <a:srgbClr val="0000FF"/>
              </a:solidFill>
              <a:latin typeface="HGP創英角ｺﾞｼｯｸUB" panose="020B0900000000000000" pitchFamily="50" charset="-128"/>
              <a:ea typeface="HGP創英角ｺﾞｼｯｸUB" panose="020B0900000000000000" pitchFamily="50" charset="-128"/>
            </a:endParaRPr>
          </a:p>
        </p:txBody>
      </p:sp>
      <p:sp>
        <p:nvSpPr>
          <p:cNvPr id="5" name="テキスト ボックス 4"/>
          <p:cNvSpPr txBox="1"/>
          <p:nvPr/>
        </p:nvSpPr>
        <p:spPr>
          <a:xfrm>
            <a:off x="345168" y="1608892"/>
            <a:ext cx="6027032" cy="338554"/>
          </a:xfrm>
          <a:prstGeom prst="rect">
            <a:avLst/>
          </a:prstGeom>
          <a:solidFill>
            <a:srgbClr val="FFFFCC"/>
          </a:solidFill>
          <a:ln>
            <a:solidFill>
              <a:schemeClr val="tx1"/>
            </a:solidFill>
          </a:ln>
        </p:spPr>
        <p:txBody>
          <a:bodyPr wrap="square" rtlCol="0">
            <a:spAutoFit/>
          </a:bodyPr>
          <a:lstStyle/>
          <a:p>
            <a:r>
              <a:rPr lang="ja-JP" altLang="en-US" sz="1600" dirty="0" smtClean="0">
                <a:solidFill>
                  <a:prstClr val="black"/>
                </a:solidFill>
                <a:latin typeface="HGP創英角ｺﾞｼｯｸUB" panose="020B0900000000000000" pitchFamily="50" charset="-128"/>
                <a:ea typeface="HGP創英角ｺﾞｼｯｸUB" panose="020B0900000000000000" pitchFamily="50" charset="-128"/>
              </a:rPr>
              <a:t>１．改正</a:t>
            </a: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を機に</a:t>
            </a:r>
            <a:r>
              <a:rPr lang="ja-JP" altLang="en-US" sz="1600" dirty="0" smtClean="0">
                <a:solidFill>
                  <a:prstClr val="black"/>
                </a:solidFill>
                <a:latin typeface="HGP創英角ｺﾞｼｯｸUB" panose="020B0900000000000000" pitchFamily="50" charset="-128"/>
                <a:ea typeface="HGP創英角ｺﾞｼｯｸUB" panose="020B0900000000000000" pitchFamily="50" charset="-128"/>
              </a:rPr>
              <a:t>、ＬＰ</a:t>
            </a: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ガス事業者</a:t>
            </a:r>
            <a:r>
              <a:rPr lang="ja-JP" altLang="en-US" sz="1600" dirty="0" smtClean="0">
                <a:solidFill>
                  <a:prstClr val="black"/>
                </a:solidFill>
                <a:latin typeface="HGP創英角ｺﾞｼｯｸUB" panose="020B0900000000000000" pitchFamily="50" charset="-128"/>
                <a:ea typeface="HGP創英角ｺﾞｼｯｸUB" panose="020B0900000000000000" pitchFamily="50" charset="-128"/>
              </a:rPr>
              <a:t>に設備</a:t>
            </a: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費用負担</a:t>
            </a:r>
            <a:r>
              <a:rPr lang="ja-JP" altLang="en-US" sz="1600" dirty="0" smtClean="0">
                <a:solidFill>
                  <a:prstClr val="black"/>
                </a:solidFill>
                <a:latin typeface="HGP創英角ｺﾞｼｯｸUB" panose="020B0900000000000000" pitchFamily="50" charset="-128"/>
                <a:ea typeface="HGP創英角ｺﾞｼｯｸUB" panose="020B0900000000000000" pitchFamily="50" charset="-128"/>
              </a:rPr>
              <a:t>を</a:t>
            </a:r>
            <a:r>
              <a:rPr lang="ja-JP" altLang="en-US" sz="1600" dirty="0" smtClean="0">
                <a:solidFill>
                  <a:srgbClr val="FF0000"/>
                </a:solidFill>
                <a:latin typeface="HGP創英角ｺﾞｼｯｸUB" panose="020B0900000000000000" pitchFamily="50" charset="-128"/>
                <a:ea typeface="HGP創英角ｺﾞｼｯｸUB" panose="020B0900000000000000" pitchFamily="50" charset="-128"/>
              </a:rPr>
              <a:t>求めることを</a:t>
            </a:r>
            <a:r>
              <a:rPr lang="ja-JP" altLang="en-US" sz="1600" dirty="0">
                <a:solidFill>
                  <a:srgbClr val="FF0000"/>
                </a:solidFill>
                <a:latin typeface="HGP創英角ｺﾞｼｯｸUB" panose="020B0900000000000000" pitchFamily="50" charset="-128"/>
                <a:ea typeface="HGP創英角ｺﾞｼｯｸUB" panose="020B0900000000000000" pitchFamily="50" charset="-128"/>
              </a:rPr>
              <a:t>やめる</a:t>
            </a:r>
          </a:p>
        </p:txBody>
      </p:sp>
      <p:sp>
        <p:nvSpPr>
          <p:cNvPr id="6" name="テキスト ボックス 5"/>
          <p:cNvSpPr txBox="1"/>
          <p:nvPr/>
        </p:nvSpPr>
        <p:spPr>
          <a:xfrm>
            <a:off x="365710" y="2420888"/>
            <a:ext cx="8025000" cy="338554"/>
          </a:xfrm>
          <a:prstGeom prst="rect">
            <a:avLst/>
          </a:prstGeom>
          <a:solidFill>
            <a:srgbClr val="FFFFCC"/>
          </a:solidFill>
          <a:ln>
            <a:solidFill>
              <a:schemeClr val="tx1"/>
            </a:solidFill>
          </a:ln>
        </p:spPr>
        <p:txBody>
          <a:bodyPr wrap="square" rtlCol="0">
            <a:spAutoFit/>
          </a:bodyPr>
          <a:lstStyle/>
          <a:p>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２</a:t>
            </a:r>
            <a:r>
              <a:rPr lang="ja-JP" altLang="en-US" sz="1600" dirty="0" smtClean="0">
                <a:solidFill>
                  <a:prstClr val="black"/>
                </a:solidFill>
                <a:latin typeface="HGP創英角ｺﾞｼｯｸUB" panose="020B0900000000000000" pitchFamily="50" charset="-128"/>
                <a:ea typeface="HGP創英角ｺﾞｼｯｸUB" panose="020B0900000000000000" pitchFamily="50" charset="-128"/>
              </a:rPr>
              <a:t>．改正趣旨</a:t>
            </a: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どおり</a:t>
            </a:r>
            <a:r>
              <a:rPr lang="ja-JP" altLang="en-US" sz="1600" dirty="0" smtClean="0">
                <a:solidFill>
                  <a:prstClr val="black"/>
                </a:solidFill>
                <a:latin typeface="HGP創英角ｺﾞｼｯｸUB" panose="020B0900000000000000" pitchFamily="50" charset="-128"/>
                <a:ea typeface="HGP創英角ｺﾞｼｯｸUB" panose="020B0900000000000000" pitchFamily="50" charset="-128"/>
              </a:rPr>
              <a:t>、ＬＰガス事</a:t>
            </a: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業者</a:t>
            </a:r>
            <a:r>
              <a:rPr lang="ja-JP" altLang="en-US" sz="1600" dirty="0" smtClean="0">
                <a:solidFill>
                  <a:prstClr val="black"/>
                </a:solidFill>
                <a:latin typeface="HGP創英角ｺﾞｼｯｸUB" panose="020B0900000000000000" pitchFamily="50" charset="-128"/>
                <a:ea typeface="HGP創英角ｺﾞｼｯｸUB" panose="020B0900000000000000" pitchFamily="50" charset="-128"/>
              </a:rPr>
              <a:t>が上乗せしていることを</a:t>
            </a: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入居者</a:t>
            </a:r>
            <a:r>
              <a:rPr lang="ja-JP" altLang="en-US" sz="1600" dirty="0" smtClean="0">
                <a:solidFill>
                  <a:prstClr val="black"/>
                </a:solidFill>
                <a:latin typeface="HGP創英角ｺﾞｼｯｸUB" panose="020B0900000000000000" pitchFamily="50" charset="-128"/>
                <a:ea typeface="HGP創英角ｺﾞｼｯｸUB" panose="020B0900000000000000" pitchFamily="50" charset="-128"/>
              </a:rPr>
              <a:t>に</a:t>
            </a:r>
            <a:r>
              <a:rPr lang="ja-JP" altLang="en-US" sz="1600" dirty="0" smtClean="0">
                <a:solidFill>
                  <a:srgbClr val="FF0000"/>
                </a:solidFill>
                <a:latin typeface="HGP創英角ｺﾞｼｯｸUB" panose="020B0900000000000000" pitchFamily="50" charset="-128"/>
                <a:ea typeface="HGP創英角ｺﾞｼｯｸUB" panose="020B0900000000000000" pitchFamily="50" charset="-128"/>
              </a:rPr>
              <a:t>通知する</a:t>
            </a:r>
            <a:r>
              <a:rPr lang="ja-JP" altLang="en-US" sz="1600" dirty="0">
                <a:solidFill>
                  <a:srgbClr val="FF0000"/>
                </a:solidFill>
                <a:latin typeface="HGP創英角ｺﾞｼｯｸUB" panose="020B0900000000000000" pitchFamily="50" charset="-128"/>
                <a:ea typeface="HGP創英角ｺﾞｼｯｸUB" panose="020B0900000000000000" pitchFamily="50" charset="-128"/>
              </a:rPr>
              <a:t>こと</a:t>
            </a:r>
            <a:r>
              <a:rPr lang="ja-JP" altLang="en-US" sz="1600" dirty="0" smtClean="0">
                <a:solidFill>
                  <a:srgbClr val="FF0000"/>
                </a:solidFill>
                <a:latin typeface="HGP創英角ｺﾞｼｯｸUB" panose="020B0900000000000000" pitchFamily="50" charset="-128"/>
                <a:ea typeface="HGP創英角ｺﾞｼｯｸUB" panose="020B0900000000000000" pitchFamily="50" charset="-128"/>
              </a:rPr>
              <a:t>を容認する</a:t>
            </a:r>
            <a:endParaRPr lang="ja-JP" altLang="en-US" sz="16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367162" y="3852337"/>
            <a:ext cx="7445198" cy="584775"/>
          </a:xfrm>
          <a:prstGeom prst="rect">
            <a:avLst/>
          </a:prstGeom>
          <a:solidFill>
            <a:srgbClr val="FFFFCC"/>
          </a:solidFill>
          <a:ln>
            <a:solidFill>
              <a:schemeClr val="tx1"/>
            </a:solidFill>
          </a:ln>
        </p:spPr>
        <p:txBody>
          <a:bodyPr wrap="square" rtlCol="0">
            <a:spAutoFit/>
          </a:bodyPr>
          <a:lstStyle/>
          <a:p>
            <a:r>
              <a:rPr lang="ja-JP" altLang="en-US" sz="1600" dirty="0" smtClean="0">
                <a:solidFill>
                  <a:prstClr val="black"/>
                </a:solidFill>
                <a:latin typeface="HGP創英角ｺﾞｼｯｸUB" panose="020B0900000000000000" pitchFamily="50" charset="-128"/>
                <a:ea typeface="HGP創英角ｺﾞｼｯｸUB" panose="020B0900000000000000" pitchFamily="50" charset="-128"/>
              </a:rPr>
              <a:t>３．</a:t>
            </a: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ＬＰガス事業者に設備</a:t>
            </a:r>
            <a:r>
              <a:rPr lang="ja-JP" altLang="en-US" sz="1600" dirty="0" smtClean="0">
                <a:solidFill>
                  <a:prstClr val="black"/>
                </a:solidFill>
                <a:latin typeface="HGP創英角ｺﾞｼｯｸUB" panose="020B0900000000000000" pitchFamily="50" charset="-128"/>
                <a:ea typeface="HGP創英角ｺﾞｼｯｸUB" panose="020B0900000000000000" pitchFamily="50" charset="-128"/>
              </a:rPr>
              <a:t>費用を</a:t>
            </a:r>
            <a:r>
              <a:rPr lang="ja-JP" altLang="en-US" sz="1600" dirty="0" smtClean="0">
                <a:solidFill>
                  <a:srgbClr val="FF0000"/>
                </a:solidFill>
                <a:latin typeface="HGP創英角ｺﾞｼｯｸUB" panose="020B0900000000000000" pitchFamily="50" charset="-128"/>
                <a:ea typeface="HGP創英角ｺﾞｼｯｸUB" panose="020B0900000000000000" pitchFamily="50" charset="-128"/>
              </a:rPr>
              <a:t>負担させながらも</a:t>
            </a:r>
            <a:r>
              <a:rPr lang="ja-JP" altLang="en-US" sz="1600" dirty="0" smtClean="0">
                <a:solidFill>
                  <a:prstClr val="black"/>
                </a:solidFill>
                <a:latin typeface="HGP創英角ｺﾞｼｯｸUB" panose="020B0900000000000000" pitchFamily="50" charset="-128"/>
                <a:ea typeface="HGP創英角ｺﾞｼｯｸUB" panose="020B0900000000000000" pitchFamily="50" charset="-128"/>
              </a:rPr>
              <a:t>、</a:t>
            </a:r>
            <a:endParaRPr lang="en-US" altLang="ja-JP" sz="1600" dirty="0" smtClean="0">
              <a:solidFill>
                <a:prstClr val="black"/>
              </a:solidFill>
              <a:latin typeface="HGP創英角ｺﾞｼｯｸUB" panose="020B0900000000000000" pitchFamily="50" charset="-128"/>
              <a:ea typeface="HGP創英角ｺﾞｼｯｸUB" panose="020B0900000000000000" pitchFamily="50" charset="-128"/>
            </a:endParaRPr>
          </a:p>
          <a:p>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　</a:t>
            </a:r>
            <a:r>
              <a:rPr lang="ja-JP" altLang="en-US" sz="1600" dirty="0" smtClean="0">
                <a:solidFill>
                  <a:prstClr val="black"/>
                </a:solidFill>
                <a:latin typeface="HGP創英角ｺﾞｼｯｸUB" panose="020B0900000000000000" pitchFamily="50" charset="-128"/>
                <a:ea typeface="HGP創英角ｺﾞｼｯｸUB" panose="020B0900000000000000" pitchFamily="50" charset="-128"/>
              </a:rPr>
              <a:t>　その</a:t>
            </a: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（特定された）費用を入居者のガス代金に</a:t>
            </a:r>
            <a:r>
              <a:rPr lang="ja-JP" altLang="en-US" sz="1600" dirty="0" smtClean="0">
                <a:solidFill>
                  <a:prstClr val="black"/>
                </a:solidFill>
                <a:latin typeface="HGP創英角ｺﾞｼｯｸUB" panose="020B0900000000000000" pitchFamily="50" charset="-128"/>
                <a:ea typeface="HGP創英角ｺﾞｼｯｸUB" panose="020B0900000000000000" pitchFamily="50" charset="-128"/>
              </a:rPr>
              <a:t>上乗せして</a:t>
            </a:r>
            <a:r>
              <a:rPr lang="ja-JP" altLang="en-US" sz="1600" dirty="0" smtClean="0">
                <a:solidFill>
                  <a:srgbClr val="FF0000"/>
                </a:solidFill>
                <a:latin typeface="HGP創英角ｺﾞｼｯｸUB" panose="020B0900000000000000" pitchFamily="50" charset="-128"/>
                <a:ea typeface="HGP創英角ｺﾞｼｯｸUB" panose="020B0900000000000000" pitchFamily="50" charset="-128"/>
              </a:rPr>
              <a:t>通知することを認めない</a:t>
            </a:r>
            <a:endParaRPr lang="en-US" altLang="ja-JP" sz="1600" dirty="0" smtClean="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9" name="テキスト ボックス 8"/>
          <p:cNvSpPr txBox="1"/>
          <p:nvPr/>
        </p:nvSpPr>
        <p:spPr>
          <a:xfrm>
            <a:off x="539552" y="1938318"/>
            <a:ext cx="6264696" cy="338554"/>
          </a:xfrm>
          <a:prstGeom prst="rect">
            <a:avLst/>
          </a:prstGeom>
          <a:noFill/>
        </p:spPr>
        <p:txBody>
          <a:bodyPr wrap="square" rtlCol="0">
            <a:spAutoFit/>
          </a:bodyPr>
          <a:lstStyle/>
          <a:p>
            <a:r>
              <a:rPr lang="ja-JP" altLang="en-US" sz="1600" dirty="0" smtClean="0">
                <a:solidFill>
                  <a:prstClr val="black"/>
                </a:solidFill>
                <a:latin typeface="HGP創英角ｺﾞｼｯｸUB"/>
                <a:ea typeface="HGP創英角ｺﾞｼｯｸUB"/>
              </a:rPr>
              <a:t>☞大手ＨＭ系などで見られる</a:t>
            </a:r>
            <a:endParaRPr lang="ja-JP" altLang="en-US" sz="1600" dirty="0">
              <a:solidFill>
                <a:prstClr val="black"/>
              </a:solidFill>
            </a:endParaRPr>
          </a:p>
        </p:txBody>
      </p:sp>
      <p:sp>
        <p:nvSpPr>
          <p:cNvPr id="10" name="テキスト ボックス 9"/>
          <p:cNvSpPr txBox="1"/>
          <p:nvPr/>
        </p:nvSpPr>
        <p:spPr>
          <a:xfrm>
            <a:off x="539552" y="2736885"/>
            <a:ext cx="8164765" cy="907941"/>
          </a:xfrm>
          <a:prstGeom prst="rect">
            <a:avLst/>
          </a:prstGeom>
          <a:noFill/>
        </p:spPr>
        <p:txBody>
          <a:bodyPr wrap="square" rtlCol="0">
            <a:spAutoFit/>
          </a:bodyPr>
          <a:lstStyle/>
          <a:p>
            <a:pPr>
              <a:spcAft>
                <a:spcPts val="300"/>
              </a:spcAft>
            </a:pPr>
            <a:r>
              <a:rPr lang="ja-JP" altLang="en-US" sz="1600" dirty="0">
                <a:solidFill>
                  <a:prstClr val="black"/>
                </a:solidFill>
                <a:latin typeface="HGP創英角ｺﾞｼｯｸUB"/>
                <a:ea typeface="HGP創英角ｺﾞｼｯｸUB"/>
              </a:rPr>
              <a:t>☞この場合の</a:t>
            </a:r>
            <a:r>
              <a:rPr lang="ja-JP" altLang="en-US" sz="1600" u="sng" dirty="0">
                <a:solidFill>
                  <a:srgbClr val="0000FF"/>
                </a:solidFill>
                <a:latin typeface="HGP創英角ｺﾞｼｯｸUB" panose="020B0900000000000000" pitchFamily="50" charset="-128"/>
                <a:ea typeface="HGP創英角ｺﾞｼｯｸUB" panose="020B0900000000000000" pitchFamily="50" charset="-128"/>
              </a:rPr>
              <a:t>ＬＰガス事業者としての対応策</a:t>
            </a: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は</a:t>
            </a:r>
            <a:r>
              <a:rPr lang="ja-JP" altLang="en-US" sz="1600" dirty="0" smtClean="0">
                <a:solidFill>
                  <a:prstClr val="black"/>
                </a:solidFill>
                <a:latin typeface="HGP創英角ｺﾞｼｯｸUB" panose="020B0900000000000000" pitchFamily="50" charset="-128"/>
                <a:ea typeface="HGP創英角ｺﾞｼｯｸUB" panose="020B0900000000000000" pitchFamily="50" charset="-128"/>
              </a:rPr>
              <a:t>、</a:t>
            </a:r>
            <a:endParaRPr lang="en-US" altLang="ja-JP" sz="1600" dirty="0" smtClean="0">
              <a:solidFill>
                <a:prstClr val="black"/>
              </a:solidFill>
              <a:latin typeface="HGP創英角ｺﾞｼｯｸUB" panose="020B0900000000000000" pitchFamily="50" charset="-128"/>
              <a:ea typeface="HGP創英角ｺﾞｼｯｸUB" panose="020B0900000000000000" pitchFamily="50" charset="-128"/>
            </a:endParaRPr>
          </a:p>
          <a:p>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　</a:t>
            </a:r>
            <a:r>
              <a:rPr lang="ja-JP" altLang="en-US" sz="1600" dirty="0" smtClean="0">
                <a:solidFill>
                  <a:prstClr val="black"/>
                </a:solidFill>
                <a:latin typeface="HGP創英角ｺﾞｼｯｸUB" panose="020B0900000000000000" pitchFamily="50" charset="-128"/>
                <a:ea typeface="HGP創英角ｺﾞｼｯｸUB" panose="020B0900000000000000" pitchFamily="50" charset="-128"/>
              </a:rPr>
              <a:t> </a:t>
            </a:r>
            <a:r>
              <a:rPr lang="ja-JP" altLang="en-US" sz="1600" u="sng" dirty="0" smtClean="0">
                <a:solidFill>
                  <a:srgbClr val="008000"/>
                </a:solidFill>
                <a:latin typeface="HGP創英角ｺﾞｼｯｸUB" panose="020B0900000000000000" pitchFamily="50" charset="-128"/>
                <a:ea typeface="HGP創英角ｺﾞｼｯｸUB" panose="020B0900000000000000" pitchFamily="50" charset="-128"/>
              </a:rPr>
              <a:t>当該</a:t>
            </a:r>
            <a:r>
              <a:rPr lang="ja-JP" altLang="en-US" sz="1600" u="sng" dirty="0">
                <a:solidFill>
                  <a:srgbClr val="008000"/>
                </a:solidFill>
                <a:latin typeface="HGP創英角ｺﾞｼｯｸUB" panose="020B0900000000000000" pitchFamily="50" charset="-128"/>
                <a:ea typeface="HGP創英角ｺﾞｼｯｸUB" panose="020B0900000000000000" pitchFamily="50" charset="-128"/>
              </a:rPr>
              <a:t>費用</a:t>
            </a:r>
            <a:r>
              <a:rPr lang="ja-JP" altLang="en-US" sz="1600" u="sng" dirty="0" smtClean="0">
                <a:solidFill>
                  <a:srgbClr val="008000"/>
                </a:solidFill>
                <a:latin typeface="HGP創英角ｺﾞｼｯｸUB" panose="020B0900000000000000" pitchFamily="50" charset="-128"/>
                <a:ea typeface="HGP創英角ｺﾞｼｯｸUB" panose="020B0900000000000000" pitchFamily="50" charset="-128"/>
              </a:rPr>
              <a:t>を入居者</a:t>
            </a:r>
            <a:r>
              <a:rPr lang="ja-JP" altLang="en-US" sz="1600" u="sng" dirty="0">
                <a:solidFill>
                  <a:srgbClr val="008000"/>
                </a:solidFill>
                <a:latin typeface="HGP創英角ｺﾞｼｯｸUB" panose="020B0900000000000000" pitchFamily="50" charset="-128"/>
                <a:ea typeface="HGP創英角ｺﾞｼｯｸUB" panose="020B0900000000000000" pitchFamily="50" charset="-128"/>
              </a:rPr>
              <a:t>のガス料金</a:t>
            </a:r>
            <a:r>
              <a:rPr lang="ja-JP" altLang="en-US" sz="1600" u="sng" dirty="0" smtClean="0">
                <a:solidFill>
                  <a:srgbClr val="008000"/>
                </a:solidFill>
                <a:latin typeface="HGP創英角ｺﾞｼｯｸUB" panose="020B0900000000000000" pitchFamily="50" charset="-128"/>
                <a:ea typeface="HGP創英角ｺﾞｼｯｸUB" panose="020B0900000000000000" pitchFamily="50" charset="-128"/>
              </a:rPr>
              <a:t>に上乗せし、かつ、法令に基づいて入居者に通知する</a:t>
            </a:r>
            <a:r>
              <a:rPr lang="ja-JP" altLang="en-US" sz="1600" dirty="0" smtClean="0">
                <a:solidFill>
                  <a:prstClr val="black"/>
                </a:solidFill>
                <a:latin typeface="HGP創英角ｺﾞｼｯｸUB" panose="020B0900000000000000" pitchFamily="50" charset="-128"/>
                <a:ea typeface="HGP創英角ｺﾞｼｯｸUB" panose="020B0900000000000000" pitchFamily="50" charset="-128"/>
              </a:rPr>
              <a:t>こと</a:t>
            </a:r>
            <a:endParaRPr lang="en-US" altLang="ja-JP" sz="1600" dirty="0">
              <a:solidFill>
                <a:prstClr val="black"/>
              </a:solidFill>
              <a:latin typeface="HGP創英角ｺﾞｼｯｸUB" panose="020B0900000000000000" pitchFamily="50" charset="-128"/>
              <a:ea typeface="HGP創英角ｺﾞｼｯｸUB" panose="020B0900000000000000" pitchFamily="50" charset="-128"/>
            </a:endParaRPr>
          </a:p>
          <a:p>
            <a:pPr>
              <a:spcBef>
                <a:spcPts val="300"/>
              </a:spcBef>
            </a:pPr>
            <a:r>
              <a:rPr lang="ja-JP" altLang="en-US" sz="1600" dirty="0" smtClean="0">
                <a:solidFill>
                  <a:prstClr val="black"/>
                </a:solidFill>
                <a:latin typeface="HGP創英角ｺﾞｼｯｸUB"/>
                <a:ea typeface="HGP創英角ｺﾞｼｯｸUB"/>
              </a:rPr>
              <a:t>　　　</a:t>
            </a:r>
            <a:r>
              <a:rPr lang="ja-JP" altLang="en-US" sz="1600" i="1" dirty="0" smtClean="0">
                <a:solidFill>
                  <a:srgbClr val="CC3399"/>
                </a:solidFill>
                <a:latin typeface="HGP創英角ｺﾞｼｯｸUB"/>
                <a:ea typeface="HGP創英角ｺﾞｼｯｸUB"/>
              </a:rPr>
              <a:t>⇒果たして、これを許す管理</a:t>
            </a:r>
            <a:r>
              <a:rPr lang="ja-JP" altLang="en-US" sz="1600" i="1" dirty="0">
                <a:solidFill>
                  <a:srgbClr val="CC3399"/>
                </a:solidFill>
                <a:latin typeface="HGP創英角ｺﾞｼｯｸUB"/>
                <a:ea typeface="HGP創英角ｺﾞｼｯｸUB"/>
              </a:rPr>
              <a:t>会社</a:t>
            </a:r>
            <a:r>
              <a:rPr lang="ja-JP" altLang="en-US" sz="1600" i="1" dirty="0" smtClean="0">
                <a:solidFill>
                  <a:srgbClr val="CC3399"/>
                </a:solidFill>
                <a:latin typeface="HGP創英角ｺﾞｼｯｸUB"/>
                <a:ea typeface="HGP創英角ｺﾞｼｯｸUB"/>
              </a:rPr>
              <a:t>や</a:t>
            </a:r>
            <a:r>
              <a:rPr lang="ja-JP" altLang="en-US" sz="1600" i="1" dirty="0">
                <a:solidFill>
                  <a:srgbClr val="CC3399"/>
                </a:solidFill>
                <a:latin typeface="HGP創英角ｺﾞｼｯｸUB"/>
                <a:ea typeface="HGP創英角ｺﾞｼｯｸUB"/>
              </a:rPr>
              <a:t>オーナー</a:t>
            </a:r>
            <a:r>
              <a:rPr lang="ja-JP" altLang="en-US" sz="1600" i="1" dirty="0" smtClean="0">
                <a:solidFill>
                  <a:srgbClr val="CC3399"/>
                </a:solidFill>
                <a:latin typeface="HGP創英角ｺﾞｼｯｸUB"/>
                <a:ea typeface="HGP創英角ｺﾞｼｯｸUB"/>
              </a:rPr>
              <a:t>がどれだけいるのか？</a:t>
            </a:r>
            <a:endParaRPr lang="ja-JP" altLang="en-US" sz="1600" i="1" dirty="0">
              <a:solidFill>
                <a:srgbClr val="CC3399"/>
              </a:solidFill>
            </a:endParaRPr>
          </a:p>
        </p:txBody>
      </p:sp>
      <p:sp>
        <p:nvSpPr>
          <p:cNvPr id="11" name="テキスト ボックス 10"/>
          <p:cNvSpPr txBox="1"/>
          <p:nvPr/>
        </p:nvSpPr>
        <p:spPr>
          <a:xfrm>
            <a:off x="617803" y="4502294"/>
            <a:ext cx="7648636" cy="2239074"/>
          </a:xfrm>
          <a:prstGeom prst="rect">
            <a:avLst/>
          </a:prstGeom>
          <a:noFill/>
        </p:spPr>
        <p:txBody>
          <a:bodyPr wrap="square" rtlCol="0">
            <a:spAutoFit/>
          </a:bodyPr>
          <a:lstStyle/>
          <a:p>
            <a:pPr>
              <a:spcAft>
                <a:spcPts val="600"/>
              </a:spcAft>
            </a:pPr>
            <a:r>
              <a:rPr lang="ja-JP" altLang="en-US" sz="1600" dirty="0" smtClean="0">
                <a:solidFill>
                  <a:prstClr val="black"/>
                </a:solidFill>
                <a:latin typeface="HGP創英角ｺﾞｼｯｸUB"/>
                <a:ea typeface="HGP創英角ｺﾞｼｯｸUB"/>
              </a:rPr>
              <a:t>☞この場合の</a:t>
            </a:r>
            <a:r>
              <a:rPr lang="ja-JP" altLang="en-US" sz="1600" u="sng" dirty="0" smtClean="0">
                <a:solidFill>
                  <a:srgbClr val="0000FF"/>
                </a:solidFill>
                <a:latin typeface="HGP創英角ｺﾞｼｯｸUB" panose="020B0900000000000000" pitchFamily="50" charset="-128"/>
                <a:ea typeface="HGP創英角ｺﾞｼｯｸUB" panose="020B0900000000000000" pitchFamily="50" charset="-128"/>
              </a:rPr>
              <a:t>ＬＰ</a:t>
            </a:r>
            <a:r>
              <a:rPr lang="ja-JP" altLang="en-US" sz="1600" u="sng" dirty="0">
                <a:solidFill>
                  <a:srgbClr val="0000FF"/>
                </a:solidFill>
                <a:latin typeface="HGP創英角ｺﾞｼｯｸUB" panose="020B0900000000000000" pitchFamily="50" charset="-128"/>
                <a:ea typeface="HGP創英角ｺﾞｼｯｸUB" panose="020B0900000000000000" pitchFamily="50" charset="-128"/>
              </a:rPr>
              <a:t>ガス事</a:t>
            </a:r>
            <a:r>
              <a:rPr lang="ja-JP" altLang="en-US" sz="1600" u="sng" dirty="0" smtClean="0">
                <a:solidFill>
                  <a:srgbClr val="0000FF"/>
                </a:solidFill>
                <a:latin typeface="HGP創英角ｺﾞｼｯｸUB" panose="020B0900000000000000" pitchFamily="50" charset="-128"/>
                <a:ea typeface="HGP創英角ｺﾞｼｯｸUB" panose="020B0900000000000000" pitchFamily="50" charset="-128"/>
              </a:rPr>
              <a:t>業者としての対応策</a:t>
            </a:r>
            <a:r>
              <a:rPr lang="ja-JP" altLang="en-US" sz="1600" dirty="0" smtClean="0">
                <a:solidFill>
                  <a:prstClr val="black"/>
                </a:solidFill>
                <a:latin typeface="HGP創英角ｺﾞｼｯｸUB" panose="020B0900000000000000" pitchFamily="50" charset="-128"/>
                <a:ea typeface="HGP創英角ｺﾞｼｯｸUB" panose="020B0900000000000000" pitchFamily="50" charset="-128"/>
              </a:rPr>
              <a:t>は、</a:t>
            </a:r>
            <a:endParaRPr lang="en-US" altLang="ja-JP" sz="1600" dirty="0" smtClean="0">
              <a:solidFill>
                <a:prstClr val="black"/>
              </a:solidFill>
              <a:latin typeface="HGP創英角ｺﾞｼｯｸUB" panose="020B0900000000000000" pitchFamily="50" charset="-128"/>
              <a:ea typeface="HGP創英角ｺﾞｼｯｸUB" panose="020B0900000000000000" pitchFamily="50" charset="-128"/>
            </a:endParaRPr>
          </a:p>
          <a:p>
            <a:r>
              <a:rPr lang="ja-JP" altLang="en-US" sz="1600" dirty="0" smtClean="0">
                <a:solidFill>
                  <a:prstClr val="black"/>
                </a:solidFill>
                <a:latin typeface="HGP創英角ｺﾞｼｯｸUB" panose="020B0900000000000000" pitchFamily="50" charset="-128"/>
                <a:ea typeface="HGP創英角ｺﾞｼｯｸUB" panose="020B0900000000000000" pitchFamily="50" charset="-128"/>
              </a:rPr>
              <a:t>　</a:t>
            </a:r>
            <a:r>
              <a:rPr lang="ja-JP" altLang="en-US" sz="1600" u="sng" dirty="0" smtClean="0">
                <a:solidFill>
                  <a:srgbClr val="7030A0"/>
                </a:solidFill>
                <a:latin typeface="HGP創英角ｺﾞｼｯｸUB" panose="020B0900000000000000" pitchFamily="50" charset="-128"/>
                <a:ea typeface="HGP創英角ｺﾞｼｯｸUB" panose="020B0900000000000000" pitchFamily="50" charset="-128"/>
              </a:rPr>
              <a:t>①供給を諦める</a:t>
            </a:r>
            <a:r>
              <a:rPr lang="ja-JP" altLang="en-US" sz="1600" dirty="0" smtClean="0">
                <a:solidFill>
                  <a:srgbClr val="7030A0"/>
                </a:solidFill>
                <a:latin typeface="HGP創英角ｺﾞｼｯｸUB" panose="020B0900000000000000" pitchFamily="50" charset="-128"/>
                <a:ea typeface="HGP創英角ｺﾞｼｯｸUB" panose="020B0900000000000000" pitchFamily="50" charset="-128"/>
              </a:rPr>
              <a:t>　（代わりに他のＬＰガス事業者が供給）</a:t>
            </a:r>
            <a:endParaRPr lang="en-US" altLang="ja-JP" sz="1600" dirty="0" smtClean="0">
              <a:solidFill>
                <a:srgbClr val="7030A0"/>
              </a:solidFill>
              <a:latin typeface="HGP創英角ｺﾞｼｯｸUB" panose="020B0900000000000000" pitchFamily="50" charset="-128"/>
              <a:ea typeface="HGP創英角ｺﾞｼｯｸUB" panose="020B0900000000000000" pitchFamily="50" charset="-128"/>
            </a:endParaRPr>
          </a:p>
          <a:p>
            <a:pPr>
              <a:spcBef>
                <a:spcPts val="900"/>
              </a:spcBef>
            </a:pP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　</a:t>
            </a:r>
            <a:r>
              <a:rPr lang="ja-JP" altLang="en-US" sz="1600" u="sng" dirty="0" smtClean="0">
                <a:solidFill>
                  <a:srgbClr val="008000"/>
                </a:solidFill>
                <a:latin typeface="HGP創英角ｺﾞｼｯｸUB" panose="020B0900000000000000" pitchFamily="50" charset="-128"/>
                <a:ea typeface="HGP創英角ｺﾞｼｯｸUB" panose="020B0900000000000000" pitchFamily="50" charset="-128"/>
              </a:rPr>
              <a:t>②</a:t>
            </a:r>
            <a:r>
              <a:rPr lang="ja-JP" altLang="en-US" sz="1600" u="sng" dirty="0">
                <a:solidFill>
                  <a:srgbClr val="008000"/>
                </a:solidFill>
                <a:latin typeface="HGP創英角ｺﾞｼｯｸUB" panose="020B0900000000000000" pitchFamily="50" charset="-128"/>
                <a:ea typeface="HGP創英角ｺﾞｼｯｸUB" panose="020B0900000000000000" pitchFamily="50" charset="-128"/>
              </a:rPr>
              <a:t>当該費用を</a:t>
            </a:r>
            <a:r>
              <a:rPr lang="ja-JP" altLang="en-US" sz="1600" u="sng" dirty="0" smtClean="0">
                <a:solidFill>
                  <a:srgbClr val="008000"/>
                </a:solidFill>
                <a:latin typeface="HGP創英角ｺﾞｼｯｸUB" panose="020B0900000000000000" pitchFamily="50" charset="-128"/>
                <a:ea typeface="HGP創英角ｺﾞｼｯｸUB" panose="020B0900000000000000" pitchFamily="50" charset="-128"/>
              </a:rPr>
              <a:t>会社の費用として飲み込んで、当該入居者のガス料金には上乗せしない</a:t>
            </a:r>
            <a:endParaRPr lang="en-US" altLang="ja-JP" sz="1600" u="sng" dirty="0" smtClean="0">
              <a:solidFill>
                <a:srgbClr val="008000"/>
              </a:solidFill>
              <a:latin typeface="HGP創英角ｺﾞｼｯｸUB" panose="020B0900000000000000" pitchFamily="50" charset="-128"/>
              <a:ea typeface="HGP創英角ｺﾞｼｯｸUB" panose="020B0900000000000000" pitchFamily="50" charset="-128"/>
            </a:endParaRPr>
          </a:p>
          <a:p>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　</a:t>
            </a:r>
            <a:r>
              <a:rPr lang="ja-JP" altLang="en-US" sz="1600" dirty="0" smtClean="0">
                <a:solidFill>
                  <a:prstClr val="black"/>
                </a:solidFill>
                <a:latin typeface="HGP創英角ｺﾞｼｯｸUB" panose="020B0900000000000000" pitchFamily="50" charset="-128"/>
                <a:ea typeface="HGP創英角ｺﾞｼｯｸUB" panose="020B0900000000000000" pitchFamily="50" charset="-128"/>
              </a:rPr>
              <a:t>　　</a:t>
            </a:r>
            <a:r>
              <a:rPr lang="ja-JP" altLang="en-US" sz="1600" dirty="0" smtClean="0">
                <a:solidFill>
                  <a:srgbClr val="008000"/>
                </a:solidFill>
                <a:latin typeface="HGP創英角ｺﾞｼｯｸUB" panose="020B0900000000000000" pitchFamily="50" charset="-128"/>
                <a:ea typeface="HGP創英角ｺﾞｼｯｸUB" panose="020B0900000000000000" pitchFamily="50" charset="-128"/>
              </a:rPr>
              <a:t>（特定負担を一般負担化することで、法令違反を回避する）</a:t>
            </a:r>
            <a:endParaRPr lang="en-US" altLang="ja-JP" sz="1600" dirty="0" smtClean="0">
              <a:solidFill>
                <a:srgbClr val="008000"/>
              </a:solidFill>
              <a:latin typeface="HGP創英角ｺﾞｼｯｸUB" panose="020B0900000000000000" pitchFamily="50" charset="-128"/>
              <a:ea typeface="HGP創英角ｺﾞｼｯｸUB" panose="020B0900000000000000" pitchFamily="50" charset="-128"/>
            </a:endParaRPr>
          </a:p>
          <a:p>
            <a:pPr>
              <a:spcBef>
                <a:spcPts val="1500"/>
              </a:spcBef>
            </a:pPr>
            <a:r>
              <a:rPr lang="ja-JP" altLang="en-US" sz="1600" dirty="0" smtClean="0">
                <a:solidFill>
                  <a:prstClr val="black"/>
                </a:solidFill>
                <a:latin typeface="HGP創英角ｺﾞｼｯｸUB" panose="020B0900000000000000" pitchFamily="50" charset="-128"/>
                <a:ea typeface="HGP創英角ｺﾞｼｯｸUB" panose="020B0900000000000000" pitchFamily="50" charset="-128"/>
              </a:rPr>
              <a:t>　</a:t>
            </a:r>
            <a:r>
              <a:rPr lang="ja-JP" altLang="en-US" sz="1600" u="sng" dirty="0" smtClean="0">
                <a:solidFill>
                  <a:srgbClr val="FF0000"/>
                </a:solidFill>
                <a:latin typeface="HGP創英角ｺﾞｼｯｸUB" panose="020B0900000000000000" pitchFamily="50" charset="-128"/>
                <a:ea typeface="HGP創英角ｺﾞｼｯｸUB" panose="020B0900000000000000" pitchFamily="50" charset="-128"/>
              </a:rPr>
              <a:t>③</a:t>
            </a:r>
            <a:r>
              <a:rPr lang="ja-JP" altLang="en-US" sz="1600" u="sng" dirty="0">
                <a:solidFill>
                  <a:srgbClr val="FF0000"/>
                </a:solidFill>
                <a:latin typeface="HGP創英角ｺﾞｼｯｸUB" panose="020B0900000000000000" pitchFamily="50" charset="-128"/>
                <a:ea typeface="HGP創英角ｺﾞｼｯｸUB" panose="020B0900000000000000" pitchFamily="50" charset="-128"/>
              </a:rPr>
              <a:t>当該費用</a:t>
            </a:r>
            <a:r>
              <a:rPr lang="ja-JP" altLang="en-US" sz="1600" u="sng" dirty="0" smtClean="0">
                <a:solidFill>
                  <a:srgbClr val="FF0000"/>
                </a:solidFill>
                <a:latin typeface="HGP創英角ｺﾞｼｯｸUB" panose="020B0900000000000000" pitchFamily="50" charset="-128"/>
                <a:ea typeface="HGP創英角ｺﾞｼｯｸUB" panose="020B0900000000000000" pitchFamily="50" charset="-128"/>
              </a:rPr>
              <a:t>を</a:t>
            </a:r>
            <a:r>
              <a:rPr lang="ja-JP" altLang="en-US" sz="1600" u="sng" dirty="0">
                <a:solidFill>
                  <a:srgbClr val="FF0000"/>
                </a:solidFill>
                <a:latin typeface="HGP創英角ｺﾞｼｯｸUB" panose="020B0900000000000000" pitchFamily="50" charset="-128"/>
                <a:ea typeface="HGP創英角ｺﾞｼｯｸUB" panose="020B0900000000000000" pitchFamily="50" charset="-128"/>
              </a:rPr>
              <a:t>当該入居者のガス料金には</a:t>
            </a:r>
            <a:r>
              <a:rPr lang="ja-JP" altLang="en-US" sz="1600" u="sng" dirty="0" smtClean="0">
                <a:solidFill>
                  <a:srgbClr val="FF0000"/>
                </a:solidFill>
                <a:latin typeface="HGP創英角ｺﾞｼｯｸUB" panose="020B0900000000000000" pitchFamily="50" charset="-128"/>
                <a:ea typeface="HGP創英角ｺﾞｼｯｸUB" panose="020B0900000000000000" pitchFamily="50" charset="-128"/>
              </a:rPr>
              <a:t>上乗せさせつつも、入居者には知らせない</a:t>
            </a:r>
            <a:endParaRPr lang="en-US" altLang="ja-JP" sz="1600" u="sng" dirty="0" smtClean="0">
              <a:solidFill>
                <a:srgbClr val="FF0000"/>
              </a:solidFill>
              <a:latin typeface="HGP創英角ｺﾞｼｯｸUB" panose="020B0900000000000000" pitchFamily="50" charset="-128"/>
              <a:ea typeface="HGP創英角ｺﾞｼｯｸUB" panose="020B0900000000000000" pitchFamily="50" charset="-128"/>
            </a:endParaRPr>
          </a:p>
          <a:p>
            <a:pPr>
              <a:spcAft>
                <a:spcPts val="300"/>
              </a:spcAft>
            </a:pPr>
            <a:r>
              <a:rPr lang="ja-JP" altLang="en-US" sz="1600" dirty="0">
                <a:solidFill>
                  <a:srgbClr val="FF0000"/>
                </a:solidFill>
                <a:latin typeface="HGP創英角ｺﾞｼｯｸUB" panose="020B0900000000000000" pitchFamily="50" charset="-128"/>
                <a:ea typeface="HGP創英角ｺﾞｼｯｸUB" panose="020B0900000000000000" pitchFamily="50" charset="-128"/>
              </a:rPr>
              <a:t>　</a:t>
            </a:r>
            <a:r>
              <a:rPr lang="ja-JP" altLang="en-US" sz="1600" dirty="0" smtClean="0">
                <a:solidFill>
                  <a:srgbClr val="FF0000"/>
                </a:solidFill>
                <a:latin typeface="HGP創英角ｺﾞｼｯｸUB" panose="020B0900000000000000" pitchFamily="50" charset="-128"/>
                <a:ea typeface="HGP創英角ｺﾞｼｯｸUB" panose="020B0900000000000000" pitchFamily="50" charset="-128"/>
              </a:rPr>
              <a:t>　　（＝覚悟して法令違反する）</a:t>
            </a:r>
            <a:endParaRPr lang="en-US" altLang="ja-JP" sz="1600" dirty="0" smtClean="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sz="1600" dirty="0">
                <a:solidFill>
                  <a:srgbClr val="FF0000"/>
                </a:solidFill>
                <a:latin typeface="HGP創英角ｺﾞｼｯｸUB" panose="020B0900000000000000" pitchFamily="50" charset="-128"/>
                <a:ea typeface="HGP創英角ｺﾞｼｯｸUB" panose="020B0900000000000000" pitchFamily="50" charset="-128"/>
              </a:rPr>
              <a:t>　</a:t>
            </a:r>
            <a:r>
              <a:rPr lang="ja-JP" altLang="en-US" sz="1600" dirty="0" smtClean="0">
                <a:solidFill>
                  <a:srgbClr val="FF0000"/>
                </a:solidFill>
                <a:latin typeface="HGP創英角ｺﾞｼｯｸUB" panose="020B0900000000000000" pitchFamily="50" charset="-128"/>
                <a:ea typeface="HGP創英角ｺﾞｼｯｸUB" panose="020B0900000000000000" pitchFamily="50" charset="-128"/>
              </a:rPr>
              <a:t>　　　　</a:t>
            </a:r>
            <a:r>
              <a:rPr lang="ja-JP" altLang="en-US" sz="1600" i="1" dirty="0" smtClean="0">
                <a:solidFill>
                  <a:srgbClr val="CC3399"/>
                </a:solidFill>
                <a:latin typeface="HGP創英角ｺﾞｼｯｸUB" panose="020B0900000000000000" pitchFamily="50" charset="-128"/>
                <a:ea typeface="HGP創英角ｺﾞｼｯｸUB" panose="020B0900000000000000" pitchFamily="50" charset="-128"/>
              </a:rPr>
              <a:t>⇒果たして、放置したままにしておく</a:t>
            </a:r>
            <a:r>
              <a:rPr lang="ja-JP" altLang="en-US" sz="1600" i="1" dirty="0" smtClean="0">
                <a:solidFill>
                  <a:srgbClr val="CC3399"/>
                </a:solidFill>
                <a:latin typeface="HGP創英角ｺﾞｼｯｸUB"/>
                <a:ea typeface="HGP創英角ｺﾞｼｯｸUB"/>
              </a:rPr>
              <a:t>ことが本当にあるのか？</a:t>
            </a:r>
            <a:r>
              <a:rPr lang="ja-JP" altLang="en-US" sz="1600" dirty="0" smtClean="0">
                <a:solidFill>
                  <a:prstClr val="black"/>
                </a:solidFill>
                <a:latin typeface="HGP創英角ｺﾞｼｯｸUB"/>
                <a:ea typeface="HGP創英角ｺﾞｼｯｸUB"/>
              </a:rPr>
              <a:t>　</a:t>
            </a:r>
            <a:endParaRPr lang="ja-JP" altLang="en-US" sz="1600" dirty="0">
              <a:solidFill>
                <a:srgbClr val="FF0000"/>
              </a:solidFill>
            </a:endParaRPr>
          </a:p>
        </p:txBody>
      </p:sp>
      <p:sp>
        <p:nvSpPr>
          <p:cNvPr id="12" name="スライド番号プレースホルダー 4"/>
          <p:cNvSpPr>
            <a:spLocks noGrp="1"/>
          </p:cNvSpPr>
          <p:nvPr>
            <p:ph type="sldNum" sz="quarter" idx="12"/>
          </p:nvPr>
        </p:nvSpPr>
        <p:spPr>
          <a:xfrm>
            <a:off x="7010400" y="6542205"/>
            <a:ext cx="2133600" cy="365125"/>
          </a:xfrm>
        </p:spPr>
        <p:txBody>
          <a:bodyPr/>
          <a:lstStyle/>
          <a:p>
            <a:fld id="{569E12D5-EF36-4EE8-8619-44120493F0C8}" type="slidenum">
              <a:rPr lang="ja-JP" altLang="en-US" sz="1400" smtClean="0">
                <a:solidFill>
                  <a:prstClr val="black"/>
                </a:solidFill>
                <a:latin typeface="HGP創英角ｺﾞｼｯｸUB" panose="020B0900000000000000" pitchFamily="50" charset="-128"/>
                <a:ea typeface="HGP創英角ｺﾞｼｯｸUB" panose="020B0900000000000000" pitchFamily="50" charset="-128"/>
              </a:rPr>
              <a:pPr/>
              <a:t>24</a:t>
            </a:fld>
            <a:endParaRPr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14" name="Text Box 902">
            <a:extLst>
              <a:ext uri="{FF2B5EF4-FFF2-40B4-BE49-F238E27FC236}">
                <a16:creationId xmlns="" xmlns:a16="http://schemas.microsoft.com/office/drawing/2014/main" id="{E3E34F4E-D33F-4F1B-972E-B319D00C2B6D}"/>
              </a:ext>
            </a:extLst>
          </p:cNvPr>
          <p:cNvSpPr txBox="1">
            <a:spLocks noChangeArrowheads="1"/>
          </p:cNvSpPr>
          <p:nvPr/>
        </p:nvSpPr>
        <p:spPr bwMode="auto">
          <a:xfrm>
            <a:off x="214313" y="115888"/>
            <a:ext cx="8750300" cy="369332"/>
          </a:xfrm>
          <a:prstGeom prst="rect">
            <a:avLst/>
          </a:prstGeom>
          <a:gradFill rotWithShape="1">
            <a:gsLst>
              <a:gs pos="0">
                <a:srgbClr val="FFFF00"/>
              </a:gs>
              <a:gs pos="50000">
                <a:srgbClr val="FFFFFF"/>
              </a:gs>
              <a:gs pos="100000">
                <a:srgbClr val="FFFF00"/>
              </a:gs>
            </a:gsLst>
            <a:lin ang="5400000" scaled="1"/>
          </a:gradFill>
          <a:ln w="9525">
            <a:noFill/>
            <a:miter lim="800000"/>
            <a:headEnd/>
            <a:tailEnd/>
          </a:ln>
        </p:spPr>
        <p:txBody>
          <a:bodyPr>
            <a:spAutoFit/>
          </a:bodyPr>
          <a:lstStyle/>
          <a:p>
            <a:pPr algn="ctr">
              <a:defRPr/>
            </a:pPr>
            <a:r>
              <a:rPr lang="ja-JP" altLang="en-US" dirty="0">
                <a:solidFill>
                  <a:prstClr val="black"/>
                </a:solidFill>
                <a:latin typeface="HGP創英角ｺﾞｼｯｸUB" pitchFamily="50" charset="-128"/>
                <a:ea typeface="HGP創英角ｺﾞｼｯｸUB" pitchFamily="50" charset="-128"/>
              </a:rPr>
              <a:t>自社が率先して望ましいスイッチング環境の整備をする　</a:t>
            </a:r>
            <a:r>
              <a:rPr lang="ja-JP" altLang="en-US" dirty="0" smtClean="0">
                <a:solidFill>
                  <a:prstClr val="black"/>
                </a:solidFill>
                <a:latin typeface="HGP創英角ｺﾞｼｯｸUB" pitchFamily="50" charset="-128"/>
                <a:ea typeface="HGP創英角ｺﾞｼｯｸUB" pitchFamily="50" charset="-128"/>
              </a:rPr>
              <a:t>⑦</a:t>
            </a:r>
            <a:endParaRPr lang="ja-JP" altLang="en-US" dirty="0">
              <a:solidFill>
                <a:prstClr val="black"/>
              </a:solidFill>
              <a:latin typeface="HGP創英角ｺﾞｼｯｸUB" pitchFamily="50" charset="-128"/>
              <a:ea typeface="HGP創英角ｺﾞｼｯｸUB" pitchFamily="50" charset="-128"/>
            </a:endParaRPr>
          </a:p>
        </p:txBody>
      </p:sp>
      <p:sp>
        <p:nvSpPr>
          <p:cNvPr id="8" name="フローチャート : 代替処理 7"/>
          <p:cNvSpPr/>
          <p:nvPr/>
        </p:nvSpPr>
        <p:spPr>
          <a:xfrm>
            <a:off x="6574202" y="3408458"/>
            <a:ext cx="1241316" cy="308574"/>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bg1"/>
                </a:solidFill>
                <a:latin typeface="HGP創英角ｺﾞｼｯｸUB" panose="020B0900000000000000" pitchFamily="50" charset="-128"/>
                <a:ea typeface="HGP創英角ｺﾞｼｯｸUB" panose="020B0900000000000000" pitchFamily="50" charset="-128"/>
              </a:rPr>
              <a:t>特定負担化</a:t>
            </a:r>
            <a:endPar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6" name="フローチャート : 代替処理 15"/>
          <p:cNvSpPr/>
          <p:nvPr/>
        </p:nvSpPr>
        <p:spPr>
          <a:xfrm>
            <a:off x="6183590" y="5547448"/>
            <a:ext cx="1241316" cy="308574"/>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rPr>
              <a:t>一般</a:t>
            </a:r>
            <a:r>
              <a:rPr kumimoji="1" lang="ja-JP" altLang="en-US" sz="1400" dirty="0" smtClean="0">
                <a:solidFill>
                  <a:schemeClr val="bg1"/>
                </a:solidFill>
                <a:latin typeface="HGP創英角ｺﾞｼｯｸUB" panose="020B0900000000000000" pitchFamily="50" charset="-128"/>
                <a:ea typeface="HGP創英角ｺﾞｼｯｸUB" panose="020B0900000000000000" pitchFamily="50" charset="-128"/>
              </a:rPr>
              <a:t>負担化</a:t>
            </a:r>
            <a:endPar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 name="テキスト ボックス 2"/>
          <p:cNvSpPr txBox="1"/>
          <p:nvPr/>
        </p:nvSpPr>
        <p:spPr>
          <a:xfrm>
            <a:off x="454813" y="4818638"/>
            <a:ext cx="460422" cy="338554"/>
          </a:xfrm>
          <a:prstGeom prst="rect">
            <a:avLst/>
          </a:prstGeom>
          <a:noFill/>
        </p:spPr>
        <p:txBody>
          <a:bodyPr wrap="square" rtlCol="0">
            <a:spAutoFit/>
          </a:bodyPr>
          <a:lstStyle/>
          <a:p>
            <a:pPr algn="ctr"/>
            <a:r>
              <a:rPr kumimoji="1" lang="ja-JP" altLang="en-US" sz="1600" dirty="0" smtClean="0">
                <a:latin typeface="HGP創英角ｺﾞｼｯｸUB" panose="020B0900000000000000" pitchFamily="50" charset="-128"/>
                <a:ea typeface="HGP創英角ｺﾞｼｯｸUB" panose="020B0900000000000000" pitchFamily="50" charset="-128"/>
              </a:rPr>
              <a:t>○</a:t>
            </a:r>
            <a:endParaRPr kumimoji="1" lang="ja-JP" altLang="en-US" sz="1600" dirty="0">
              <a:latin typeface="HGP創英角ｺﾞｼｯｸUB" panose="020B0900000000000000" pitchFamily="50" charset="-128"/>
              <a:ea typeface="HGP創英角ｺﾞｼｯｸUB" panose="020B0900000000000000" pitchFamily="50" charset="-128"/>
            </a:endParaRPr>
          </a:p>
        </p:txBody>
      </p:sp>
      <p:sp>
        <p:nvSpPr>
          <p:cNvPr id="15" name="テキスト ボックス 14"/>
          <p:cNvSpPr txBox="1"/>
          <p:nvPr/>
        </p:nvSpPr>
        <p:spPr>
          <a:xfrm>
            <a:off x="454813" y="5208894"/>
            <a:ext cx="460422" cy="338554"/>
          </a:xfrm>
          <a:prstGeom prst="rect">
            <a:avLst/>
          </a:prstGeom>
          <a:noFill/>
        </p:spPr>
        <p:txBody>
          <a:bodyPr wrap="square" rtlCol="0">
            <a:spAutoFit/>
          </a:bodyPr>
          <a:lstStyle/>
          <a:p>
            <a:pPr algn="ctr"/>
            <a:r>
              <a:rPr kumimoji="1" lang="ja-JP" altLang="en-US" sz="1600" dirty="0" smtClean="0">
                <a:latin typeface="HGP創英角ｺﾞｼｯｸUB" panose="020B0900000000000000" pitchFamily="50" charset="-128"/>
                <a:ea typeface="HGP創英角ｺﾞｼｯｸUB" panose="020B0900000000000000" pitchFamily="50" charset="-128"/>
              </a:rPr>
              <a:t>○</a:t>
            </a:r>
            <a:endParaRPr kumimoji="1" lang="ja-JP" altLang="en-US" sz="1600" dirty="0">
              <a:latin typeface="HGP創英角ｺﾞｼｯｸUB" panose="020B0900000000000000" pitchFamily="50" charset="-128"/>
              <a:ea typeface="HGP創英角ｺﾞｼｯｸUB" panose="020B0900000000000000" pitchFamily="50" charset="-128"/>
            </a:endParaRPr>
          </a:p>
        </p:txBody>
      </p:sp>
      <p:sp>
        <p:nvSpPr>
          <p:cNvPr id="17" name="テキスト ボックス 16"/>
          <p:cNvSpPr txBox="1"/>
          <p:nvPr/>
        </p:nvSpPr>
        <p:spPr>
          <a:xfrm>
            <a:off x="454813" y="3002342"/>
            <a:ext cx="460422" cy="338554"/>
          </a:xfrm>
          <a:prstGeom prst="rect">
            <a:avLst/>
          </a:prstGeom>
          <a:noFill/>
        </p:spPr>
        <p:txBody>
          <a:bodyPr wrap="square" rtlCol="0">
            <a:spAutoFit/>
          </a:bodyPr>
          <a:lstStyle/>
          <a:p>
            <a:pPr algn="ctr"/>
            <a:r>
              <a:rPr kumimoji="1" lang="ja-JP" altLang="en-US" sz="1600" dirty="0" smtClean="0">
                <a:latin typeface="HGP創英角ｺﾞｼｯｸUB" panose="020B0900000000000000" pitchFamily="50" charset="-128"/>
                <a:ea typeface="HGP創英角ｺﾞｼｯｸUB" panose="020B0900000000000000" pitchFamily="50" charset="-128"/>
              </a:rPr>
              <a:t>○</a:t>
            </a:r>
            <a:endParaRPr kumimoji="1" lang="ja-JP" altLang="en-US" sz="1600" dirty="0">
              <a:latin typeface="HGP創英角ｺﾞｼｯｸUB" panose="020B0900000000000000" pitchFamily="50" charset="-128"/>
              <a:ea typeface="HGP創英角ｺﾞｼｯｸUB" panose="020B0900000000000000" pitchFamily="50" charset="-128"/>
            </a:endParaRPr>
          </a:p>
        </p:txBody>
      </p:sp>
      <p:sp>
        <p:nvSpPr>
          <p:cNvPr id="18" name="テキスト ボックス 17"/>
          <p:cNvSpPr txBox="1"/>
          <p:nvPr/>
        </p:nvSpPr>
        <p:spPr>
          <a:xfrm>
            <a:off x="454813" y="5928793"/>
            <a:ext cx="460422" cy="338554"/>
          </a:xfrm>
          <a:prstGeom prst="rect">
            <a:avLst/>
          </a:prstGeom>
          <a:noFill/>
        </p:spPr>
        <p:txBody>
          <a:bodyPr wrap="square" rtlCol="0">
            <a:spAutoFit/>
          </a:bodyPr>
          <a:lstStyle/>
          <a:p>
            <a:pPr algn="ctr"/>
            <a:r>
              <a:rPr lang="en-US" altLang="ja-JP" sz="1600" dirty="0" smtClean="0">
                <a:latin typeface="HGP創英角ｺﾞｼｯｸUB" panose="020B0900000000000000" pitchFamily="50" charset="-128"/>
                <a:ea typeface="HGP創英角ｺﾞｼｯｸUB" panose="020B0900000000000000" pitchFamily="50" charset="-128"/>
              </a:rPr>
              <a:t>×</a:t>
            </a:r>
            <a:endParaRPr kumimoji="1" lang="ja-JP" altLang="en-US" sz="16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850938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スライド番号プレースホルダー 1"/>
          <p:cNvSpPr>
            <a:spLocks noGrp="1"/>
          </p:cNvSpPr>
          <p:nvPr>
            <p:ph type="sldNum" sz="quarter" idx="12"/>
          </p:nvPr>
        </p:nvSpPr>
        <p:spPr bwMode="auto">
          <a:xfrm>
            <a:off x="7010400" y="6520259"/>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6E3A631C-4426-4958-873E-5E9F13770182}" type="slidenum">
              <a:rPr lang="ja-JP" altLang="en-US" sz="1400" smtClean="0">
                <a:solidFill>
                  <a:prstClr val="black"/>
                </a:solidFill>
                <a:latin typeface="HGP創英角ｺﾞｼｯｸUB" panose="020B0900000000000000" pitchFamily="50" charset="-128"/>
                <a:ea typeface="HGP創英角ｺﾞｼｯｸUB" panose="020B0900000000000000" pitchFamily="50" charset="-128"/>
              </a:rPr>
              <a:pPr fontAlgn="base">
                <a:spcBef>
                  <a:spcPct val="0"/>
                </a:spcBef>
                <a:spcAft>
                  <a:spcPct val="0"/>
                </a:spcAft>
                <a:defRPr/>
              </a:pPr>
              <a:t>25</a:t>
            </a:fld>
            <a:endParaRPr lang="ja-JP" altLang="en-US" sz="1400" dirty="0" smtClean="0">
              <a:solidFill>
                <a:prstClr val="black"/>
              </a:solidFill>
              <a:latin typeface="HGP創英角ｺﾞｼｯｸUB" panose="020B0900000000000000" pitchFamily="50" charset="-128"/>
              <a:ea typeface="HGP創英角ｺﾞｼｯｸUB" panose="020B0900000000000000" pitchFamily="50" charset="-128"/>
            </a:endParaRPr>
          </a:p>
        </p:txBody>
      </p:sp>
      <p:cxnSp>
        <p:nvCxnSpPr>
          <p:cNvPr id="103" name="直線矢印コネクタ 102"/>
          <p:cNvCxnSpPr>
            <a:endCxn id="14" idx="2"/>
          </p:cNvCxnSpPr>
          <p:nvPr/>
        </p:nvCxnSpPr>
        <p:spPr>
          <a:xfrm flipH="1" flipV="1">
            <a:off x="3573862" y="4298127"/>
            <a:ext cx="646846" cy="1945282"/>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 name="グループ化 1"/>
          <p:cNvGrpSpPr/>
          <p:nvPr/>
        </p:nvGrpSpPr>
        <p:grpSpPr>
          <a:xfrm>
            <a:off x="382496" y="2164037"/>
            <a:ext cx="8437976" cy="4433315"/>
            <a:chOff x="179388" y="1725216"/>
            <a:chExt cx="8437976" cy="4433315"/>
          </a:xfrm>
        </p:grpSpPr>
        <p:sp>
          <p:nvSpPr>
            <p:cNvPr id="12" name="正方形/長方形 11"/>
            <p:cNvSpPr/>
            <p:nvPr/>
          </p:nvSpPr>
          <p:spPr>
            <a:xfrm>
              <a:off x="3741082" y="1725216"/>
              <a:ext cx="1696762" cy="369332"/>
            </a:xfrm>
            <a:prstGeom prst="rect">
              <a:avLst/>
            </a:prstGeom>
            <a:solidFill>
              <a:srgbClr val="FFFF00"/>
            </a:solidFill>
            <a:ln w="34925" cmpd="dbl">
              <a:solidFill>
                <a:schemeClr val="tx1"/>
              </a:solidFill>
            </a:ln>
          </p:spPr>
          <p:txBody>
            <a:bodyPr wrap="square">
              <a:spAutoFit/>
            </a:bodyPr>
            <a:lstStyle/>
            <a:p>
              <a:pPr algn="ctr"/>
              <a:r>
                <a:rPr lang="ja-JP" altLang="en-US" dirty="0">
                  <a:solidFill>
                    <a:prstClr val="black"/>
                  </a:solidFill>
                  <a:latin typeface="HGP創英角ｺﾞｼｯｸUB" panose="020B0900000000000000" pitchFamily="50" charset="-128"/>
                  <a:ea typeface="HGP創英角ｺﾞｼｯｸUB" panose="020B0900000000000000" pitchFamily="50" charset="-128"/>
                </a:rPr>
                <a:t>ＬＰガス業界</a:t>
              </a:r>
            </a:p>
          </p:txBody>
        </p:sp>
        <p:sp>
          <p:nvSpPr>
            <p:cNvPr id="14" name="テキスト ボックス 13"/>
            <p:cNvSpPr txBox="1"/>
            <p:nvPr/>
          </p:nvSpPr>
          <p:spPr>
            <a:xfrm>
              <a:off x="2650674" y="3520752"/>
              <a:ext cx="1440160" cy="338554"/>
            </a:xfrm>
            <a:prstGeom prst="rect">
              <a:avLst/>
            </a:prstGeom>
            <a:solidFill>
              <a:srgbClr val="FFFFCC"/>
            </a:solidFill>
            <a:ln>
              <a:solidFill>
                <a:schemeClr val="tx1"/>
              </a:solidFill>
            </a:ln>
          </p:spPr>
          <p:txBody>
            <a:bodyPr wrap="square" rtlCol="0">
              <a:spAutoFit/>
            </a:bodyPr>
            <a:lstStyle/>
            <a:p>
              <a:pPr algn="ctr"/>
              <a:r>
                <a:rPr lang="ja-JP" altLang="en-US" sz="1600" dirty="0" smtClean="0">
                  <a:solidFill>
                    <a:prstClr val="black"/>
                  </a:solidFill>
                  <a:latin typeface="HGP創英角ｺﾞｼｯｸUB" panose="020B0900000000000000" pitchFamily="50" charset="-128"/>
                  <a:ea typeface="HGP創英角ｺﾞｼｯｸUB" panose="020B0900000000000000" pitchFamily="50" charset="-128"/>
                </a:rPr>
                <a:t>経産省</a:t>
              </a:r>
              <a:endParaRPr lang="ja-JP" altLang="en-US" sz="16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50" name="テキスト ボックス 49"/>
            <p:cNvSpPr txBox="1"/>
            <p:nvPr/>
          </p:nvSpPr>
          <p:spPr>
            <a:xfrm>
              <a:off x="5049261" y="3539043"/>
              <a:ext cx="1440160" cy="338554"/>
            </a:xfrm>
            <a:prstGeom prst="rect">
              <a:avLst/>
            </a:prstGeom>
            <a:solidFill>
              <a:srgbClr val="FFFFCC"/>
            </a:solidFill>
            <a:ln>
              <a:solidFill>
                <a:schemeClr val="tx1"/>
              </a:solidFill>
            </a:ln>
          </p:spPr>
          <p:txBody>
            <a:bodyPr wrap="square" rtlCol="0">
              <a:spAutoFit/>
            </a:bodyPr>
            <a:lstStyle/>
            <a:p>
              <a:pPr algn="ctr"/>
              <a:r>
                <a:rPr lang="ja-JP" altLang="en-US" sz="1600" dirty="0" smtClean="0">
                  <a:solidFill>
                    <a:prstClr val="black"/>
                  </a:solidFill>
                  <a:latin typeface="HGP創英角ｺﾞｼｯｸUB" panose="020B0900000000000000" pitchFamily="50" charset="-128"/>
                  <a:ea typeface="HGP創英角ｺﾞｼｯｸUB" panose="020B0900000000000000" pitchFamily="50" charset="-128"/>
                </a:rPr>
                <a:t>国交省</a:t>
              </a:r>
              <a:endParaRPr lang="ja-JP" altLang="en-US" sz="16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52" name="テキスト ボックス 51"/>
            <p:cNvSpPr txBox="1"/>
            <p:nvPr/>
          </p:nvSpPr>
          <p:spPr>
            <a:xfrm>
              <a:off x="179388" y="3520752"/>
              <a:ext cx="1944340" cy="338554"/>
            </a:xfrm>
            <a:prstGeom prst="rect">
              <a:avLst/>
            </a:prstGeom>
            <a:solidFill>
              <a:srgbClr val="FFFFCC"/>
            </a:solidFill>
            <a:ln>
              <a:solidFill>
                <a:schemeClr val="tx1"/>
              </a:solidFill>
            </a:ln>
          </p:spPr>
          <p:txBody>
            <a:bodyPr wrap="square" rtlCol="0">
              <a:spAutoFit/>
            </a:bodyPr>
            <a:lstStyle/>
            <a:p>
              <a:pPr algn="ctr"/>
              <a:r>
                <a:rPr lang="ja-JP" altLang="en-US" sz="1600" dirty="0" smtClean="0">
                  <a:solidFill>
                    <a:prstClr val="black"/>
                  </a:solidFill>
                  <a:latin typeface="HGP創英角ｺﾞｼｯｸUB" panose="020B0900000000000000" pitchFamily="50" charset="-128"/>
                  <a:ea typeface="HGP創英角ｺﾞｼｯｸUB" panose="020B0900000000000000" pitchFamily="50" charset="-128"/>
                </a:rPr>
                <a:t>消費者・消費者団体</a:t>
              </a:r>
              <a:endParaRPr lang="ja-JP" altLang="en-US" sz="16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53" name="テキスト ボックス 52"/>
            <p:cNvSpPr txBox="1"/>
            <p:nvPr/>
          </p:nvSpPr>
          <p:spPr>
            <a:xfrm>
              <a:off x="7123823" y="3539043"/>
              <a:ext cx="1493541" cy="338554"/>
            </a:xfrm>
            <a:prstGeom prst="rect">
              <a:avLst/>
            </a:prstGeom>
            <a:solidFill>
              <a:srgbClr val="FFFFCC"/>
            </a:solidFill>
            <a:ln>
              <a:solidFill>
                <a:schemeClr val="tx1"/>
              </a:solidFill>
            </a:ln>
          </p:spPr>
          <p:txBody>
            <a:bodyPr wrap="square" rtlCol="0">
              <a:spAutoFit/>
            </a:bodyPr>
            <a:lstStyle/>
            <a:p>
              <a:pPr algn="ctr"/>
              <a:r>
                <a:rPr lang="ja-JP" altLang="en-US" sz="1600" dirty="0" smtClean="0">
                  <a:solidFill>
                    <a:srgbClr val="FF0000"/>
                  </a:solidFill>
                  <a:latin typeface="HGP創英角ｺﾞｼｯｸUB" panose="020B0900000000000000" pitchFamily="50" charset="-128"/>
                  <a:ea typeface="HGP創英角ｺﾞｼｯｸUB" panose="020B0900000000000000" pitchFamily="50" charset="-128"/>
                </a:rPr>
                <a:t>政治の力</a:t>
              </a:r>
              <a:endParaRPr lang="ja-JP" altLang="en-US" sz="16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5" name="正方形/長方形 14"/>
            <p:cNvSpPr/>
            <p:nvPr/>
          </p:nvSpPr>
          <p:spPr>
            <a:xfrm>
              <a:off x="3414452" y="5804588"/>
              <a:ext cx="2785790" cy="353943"/>
            </a:xfrm>
            <a:prstGeom prst="rect">
              <a:avLst/>
            </a:prstGeom>
            <a:solidFill>
              <a:srgbClr val="CCECFF"/>
            </a:solidFill>
            <a:ln w="34925" cmpd="dbl">
              <a:solidFill>
                <a:schemeClr val="tx1"/>
              </a:solidFill>
            </a:ln>
          </p:spPr>
          <p:txBody>
            <a:bodyPr wrap="square">
              <a:spAutoFit/>
            </a:bodyPr>
            <a:lstStyle/>
            <a:p>
              <a:pPr algn="ctr"/>
              <a:r>
                <a:rPr lang="ja-JP" altLang="en-US" sz="1700" dirty="0">
                  <a:solidFill>
                    <a:prstClr val="black"/>
                  </a:solidFill>
                  <a:latin typeface="HGP創英角ｺﾞｼｯｸUB" panose="020B0900000000000000" pitchFamily="50" charset="-128"/>
                  <a:ea typeface="HGP創英角ｺﾞｼｯｸUB" panose="020B0900000000000000" pitchFamily="50" charset="-128"/>
                </a:rPr>
                <a:t>不動産</a:t>
              </a:r>
              <a:r>
                <a:rPr lang="en-US" altLang="ja-JP" sz="1700" dirty="0">
                  <a:solidFill>
                    <a:prstClr val="black"/>
                  </a:solidFill>
                  <a:latin typeface="HGP創英角ｺﾞｼｯｸUB" panose="020B0900000000000000" pitchFamily="50" charset="-128"/>
                  <a:ea typeface="HGP創英角ｺﾞｼｯｸUB" panose="020B0900000000000000" pitchFamily="50" charset="-128"/>
                </a:rPr>
                <a:t>/</a:t>
              </a:r>
              <a:r>
                <a:rPr lang="ja-JP" altLang="en-US" sz="1700" dirty="0">
                  <a:solidFill>
                    <a:prstClr val="black"/>
                  </a:solidFill>
                  <a:latin typeface="HGP創英角ｺﾞｼｯｸUB" panose="020B0900000000000000" pitchFamily="50" charset="-128"/>
                  <a:ea typeface="HGP創英角ｺﾞｼｯｸUB" panose="020B0900000000000000" pitchFamily="50" charset="-128"/>
                </a:rPr>
                <a:t>建築設備業界</a:t>
              </a:r>
              <a:endParaRPr lang="ja-JP" altLang="en-US" sz="1700" dirty="0">
                <a:solidFill>
                  <a:prstClr val="black"/>
                </a:solidFill>
              </a:endParaRPr>
            </a:p>
          </p:txBody>
        </p:sp>
        <p:cxnSp>
          <p:nvCxnSpPr>
            <p:cNvPr id="19" name="直線矢印コネクタ 18"/>
            <p:cNvCxnSpPr/>
            <p:nvPr/>
          </p:nvCxnSpPr>
          <p:spPr>
            <a:xfrm flipH="1">
              <a:off x="2014842" y="2629382"/>
              <a:ext cx="2574622" cy="72761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a:off x="4557523" y="2629382"/>
              <a:ext cx="2822789" cy="89137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flipH="1">
              <a:off x="3477678" y="2629382"/>
              <a:ext cx="1079845" cy="89137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a:off x="4589463" y="2629382"/>
              <a:ext cx="927028" cy="89137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a:off x="4557523" y="2893717"/>
              <a:ext cx="31940" cy="2910871"/>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フローチャート : 代替処理 33"/>
            <p:cNvSpPr/>
            <p:nvPr/>
          </p:nvSpPr>
          <p:spPr>
            <a:xfrm>
              <a:off x="3044316" y="2229386"/>
              <a:ext cx="3171441" cy="352510"/>
            </a:xfrm>
            <a:prstGeom prst="flowChartAlternateProces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smtClean="0">
                  <a:solidFill>
                    <a:prstClr val="white"/>
                  </a:solidFill>
                  <a:latin typeface="HGP創英角ｺﾞｼｯｸUB" panose="020B0900000000000000" pitchFamily="50" charset="-128"/>
                  <a:ea typeface="HGP創英角ｺﾞｼｯｸUB" panose="020B0900000000000000" pitchFamily="50" charset="-128"/>
                </a:rPr>
                <a:t>悪しき商慣行と決別する意思決定</a:t>
              </a:r>
              <a:endParaRPr lang="ja-JP" altLang="en-US" sz="1500"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69" name="フローチャート : 代替処理 68"/>
            <p:cNvSpPr/>
            <p:nvPr/>
          </p:nvSpPr>
          <p:spPr>
            <a:xfrm>
              <a:off x="3355324" y="2808018"/>
              <a:ext cx="2549426" cy="332950"/>
            </a:xfrm>
            <a:prstGeom prst="flowChartAlternate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smtClean="0">
                  <a:solidFill>
                    <a:prstClr val="white"/>
                  </a:solidFill>
                  <a:latin typeface="HGP創英角ｺﾞｼｯｸUB" panose="020B0900000000000000" pitchFamily="50" charset="-128"/>
                  <a:ea typeface="HGP創英角ｺﾞｼｯｸUB" panose="020B0900000000000000" pitchFamily="50" charset="-128"/>
                </a:rPr>
                <a:t>協　力　要　請</a:t>
              </a:r>
              <a:endParaRPr lang="ja-JP" altLang="en-US" sz="1500" dirty="0">
                <a:solidFill>
                  <a:prstClr val="white"/>
                </a:solidFill>
                <a:latin typeface="HGP創英角ｺﾞｼｯｸUB" panose="020B0900000000000000" pitchFamily="50" charset="-128"/>
                <a:ea typeface="HGP創英角ｺﾞｼｯｸUB" panose="020B0900000000000000" pitchFamily="50" charset="-128"/>
              </a:endParaRPr>
            </a:p>
          </p:txBody>
        </p:sp>
        <p:cxnSp>
          <p:nvCxnSpPr>
            <p:cNvPr id="72" name="直線矢印コネクタ 71"/>
            <p:cNvCxnSpPr>
              <a:stCxn id="14" idx="3"/>
              <a:endCxn id="50" idx="1"/>
            </p:cNvCxnSpPr>
            <p:nvPr/>
          </p:nvCxnSpPr>
          <p:spPr>
            <a:xfrm>
              <a:off x="4090834" y="3690029"/>
              <a:ext cx="958427" cy="18291"/>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a:stCxn id="52" idx="3"/>
              <a:endCxn id="14" idx="1"/>
            </p:cNvCxnSpPr>
            <p:nvPr/>
          </p:nvCxnSpPr>
          <p:spPr>
            <a:xfrm>
              <a:off x="2123728" y="3690029"/>
              <a:ext cx="526946" cy="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p:nvPr/>
          </p:nvCxnSpPr>
          <p:spPr>
            <a:xfrm>
              <a:off x="6489421" y="3733325"/>
              <a:ext cx="635832" cy="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a:endCxn id="50" idx="2"/>
            </p:cNvCxnSpPr>
            <p:nvPr/>
          </p:nvCxnSpPr>
          <p:spPr>
            <a:xfrm flipV="1">
              <a:off x="5769341" y="3877597"/>
              <a:ext cx="0" cy="1840270"/>
            </a:xfrm>
            <a:prstGeom prst="straightConnector1">
              <a:avLst/>
            </a:prstGeom>
            <a:ln w="5715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9" name="フローチャート : 代替処理 88"/>
            <p:cNvSpPr/>
            <p:nvPr/>
          </p:nvSpPr>
          <p:spPr>
            <a:xfrm>
              <a:off x="4951110" y="4626235"/>
              <a:ext cx="1636462" cy="608759"/>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white"/>
                  </a:solidFill>
                  <a:latin typeface="HGP創英角ｺﾞｼｯｸUB" panose="020B0900000000000000" pitchFamily="50" charset="-128"/>
                  <a:ea typeface="HGP創英角ｺﾞｼｯｸUB" panose="020B0900000000000000" pitchFamily="50" charset="-128"/>
                </a:rPr>
                <a:t>何らかの規制措置</a:t>
              </a:r>
              <a:endParaRPr lang="en-US" altLang="ja-JP" sz="1400" dirty="0" smtClean="0">
                <a:solidFill>
                  <a:prstClr val="white"/>
                </a:solidFill>
                <a:latin typeface="HGP創英角ｺﾞｼｯｸUB" panose="020B0900000000000000" pitchFamily="50" charset="-128"/>
                <a:ea typeface="HGP創英角ｺﾞｼｯｸUB" panose="020B0900000000000000" pitchFamily="50" charset="-128"/>
              </a:endParaRPr>
            </a:p>
            <a:p>
              <a:pPr algn="ctr"/>
              <a:r>
                <a:rPr lang="ja-JP" altLang="en-US" sz="1400" dirty="0" smtClean="0">
                  <a:solidFill>
                    <a:prstClr val="white"/>
                  </a:solidFill>
                  <a:latin typeface="HGP創英角ｺﾞｼｯｸUB" panose="020B0900000000000000" pitchFamily="50" charset="-128"/>
                  <a:ea typeface="HGP創英角ｺﾞｼｯｸUB" panose="020B0900000000000000" pitchFamily="50" charset="-128"/>
                </a:rPr>
                <a:t>（法制化、ＧＬ化）</a:t>
              </a:r>
              <a:endParaRPr lang="ja-JP" altLang="en-US" sz="1400" dirty="0">
                <a:solidFill>
                  <a:prstClr val="white"/>
                </a:solidFill>
                <a:latin typeface="HGP創英角ｺﾞｼｯｸUB" panose="020B0900000000000000" pitchFamily="50" charset="-128"/>
                <a:ea typeface="HGP創英角ｺﾞｼｯｸUB" panose="020B0900000000000000" pitchFamily="50" charset="-128"/>
              </a:endParaRPr>
            </a:p>
          </p:txBody>
        </p:sp>
        <p:cxnSp>
          <p:nvCxnSpPr>
            <p:cNvPr id="90" name="直線矢印コネクタ 89"/>
            <p:cNvCxnSpPr/>
            <p:nvPr/>
          </p:nvCxnSpPr>
          <p:spPr>
            <a:xfrm flipH="1" flipV="1">
              <a:off x="1134270" y="3867832"/>
              <a:ext cx="2343408" cy="1936756"/>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6" name="フローチャート : 代替処理 95"/>
            <p:cNvSpPr/>
            <p:nvPr/>
          </p:nvSpPr>
          <p:spPr>
            <a:xfrm>
              <a:off x="235045" y="4483480"/>
              <a:ext cx="3135709" cy="800358"/>
            </a:xfrm>
            <a:prstGeom prst="flowChartAlternateProcess">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latin typeface="HGP創英角ｺﾞｼｯｸUB"/>
                  <a:ea typeface="HGP創英角ｺﾞｼｯｸUB"/>
                </a:rPr>
                <a:t>「賃貸集合市場モニタリング」の</a:t>
              </a:r>
              <a:r>
                <a:rPr lang="ja-JP" altLang="en-US" sz="1400" dirty="0" smtClean="0">
                  <a:solidFill>
                    <a:prstClr val="white"/>
                  </a:solidFill>
                  <a:latin typeface="HGP創英角ｺﾞｼｯｸUB"/>
                  <a:ea typeface="HGP創英角ｺﾞｼｯｸUB"/>
                </a:rPr>
                <a:t>強化</a:t>
              </a:r>
              <a:endParaRPr lang="en-US" altLang="ja-JP" sz="1400" dirty="0" smtClean="0">
                <a:solidFill>
                  <a:prstClr val="white"/>
                </a:solidFill>
                <a:latin typeface="HGP創英角ｺﾞｼｯｸUB"/>
                <a:ea typeface="HGP創英角ｺﾞｼｯｸUB"/>
              </a:endParaRPr>
            </a:p>
            <a:p>
              <a:pPr algn="ctr"/>
              <a:r>
                <a:rPr lang="ja-JP" altLang="en-US" sz="1400" dirty="0">
                  <a:solidFill>
                    <a:prstClr val="white"/>
                  </a:solidFill>
                  <a:latin typeface="HGP創英角ｺﾞｼｯｸUB"/>
                  <a:ea typeface="HGP創英角ｺﾞｼｯｸUB"/>
                </a:rPr>
                <a:t>設備貸与要求をする業者の</a:t>
              </a:r>
              <a:r>
                <a:rPr lang="ja-JP" altLang="en-US" sz="1400" dirty="0" smtClean="0">
                  <a:solidFill>
                    <a:prstClr val="white"/>
                  </a:solidFill>
                  <a:latin typeface="HGP創英角ｺﾞｼｯｸUB"/>
                  <a:ea typeface="HGP創英角ｺﾞｼｯｸUB"/>
                </a:rPr>
                <a:t>公表</a:t>
              </a:r>
              <a:endParaRPr lang="en-US" altLang="ja-JP" sz="1400" dirty="0" smtClean="0">
                <a:solidFill>
                  <a:prstClr val="white"/>
                </a:solidFill>
                <a:latin typeface="HGP創英角ｺﾞｼｯｸUB"/>
                <a:ea typeface="HGP創英角ｺﾞｼｯｸUB"/>
              </a:endParaRPr>
            </a:p>
            <a:p>
              <a:pPr algn="ctr"/>
              <a:r>
                <a:rPr lang="ja-JP" altLang="en-US" sz="1400" dirty="0" smtClean="0">
                  <a:solidFill>
                    <a:prstClr val="white"/>
                  </a:solidFill>
                  <a:latin typeface="HGP創英角ｺﾞｼｯｸUB"/>
                  <a:ea typeface="HGP創英角ｺﾞｼｯｸUB"/>
                </a:rPr>
                <a:t>設備</a:t>
              </a:r>
              <a:r>
                <a:rPr lang="ja-JP" altLang="en-US" sz="1400" dirty="0">
                  <a:solidFill>
                    <a:prstClr val="white"/>
                  </a:solidFill>
                  <a:latin typeface="HGP創英角ｺﾞｼｯｸUB"/>
                  <a:ea typeface="HGP創英角ｺﾞｼｯｸUB"/>
                </a:rPr>
                <a:t>貸与要求をしない業者の</a:t>
              </a:r>
              <a:r>
                <a:rPr lang="ja-JP" altLang="en-US" sz="1400" dirty="0" smtClean="0">
                  <a:solidFill>
                    <a:prstClr val="white"/>
                  </a:solidFill>
                  <a:latin typeface="HGP創英角ｺﾞｼｯｸUB"/>
                  <a:ea typeface="HGP創英角ｺﾞｼｯｸUB"/>
                </a:rPr>
                <a:t>推奨</a:t>
              </a:r>
              <a:endParaRPr lang="ja-JP" altLang="en-US" sz="1400" dirty="0">
                <a:solidFill>
                  <a:prstClr val="white"/>
                </a:solidFill>
                <a:latin typeface="HGP創英角ｺﾞｼｯｸUB" panose="020B0900000000000000" pitchFamily="50" charset="-128"/>
                <a:ea typeface="HGP創英角ｺﾞｼｯｸUB" panose="020B0900000000000000" pitchFamily="50" charset="-128"/>
              </a:endParaRPr>
            </a:p>
          </p:txBody>
        </p:sp>
        <p:cxnSp>
          <p:nvCxnSpPr>
            <p:cNvPr id="107" name="直線矢印コネクタ 106"/>
            <p:cNvCxnSpPr/>
            <p:nvPr/>
          </p:nvCxnSpPr>
          <p:spPr>
            <a:xfrm flipV="1">
              <a:off x="6200242" y="3883841"/>
              <a:ext cx="1684126" cy="1974561"/>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6" name="フローチャート : 代替処理 105"/>
            <p:cNvSpPr/>
            <p:nvPr/>
          </p:nvSpPr>
          <p:spPr>
            <a:xfrm>
              <a:off x="7081399" y="4725225"/>
              <a:ext cx="864096" cy="304379"/>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rgbClr val="FF0000"/>
                  </a:solidFill>
                  <a:latin typeface="HGP創英角ｺﾞｼｯｸUB" panose="020B0900000000000000" pitchFamily="50" charset="-128"/>
                  <a:ea typeface="HGP創英角ｺﾞｼｯｸUB" panose="020B0900000000000000" pitchFamily="50" charset="-128"/>
                </a:rPr>
                <a:t>要 　請</a:t>
              </a:r>
              <a:endParaRPr lang="ja-JP" altLang="en-US" sz="16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11" name="フローチャート : 代替処理 110"/>
            <p:cNvSpPr/>
            <p:nvPr/>
          </p:nvSpPr>
          <p:spPr>
            <a:xfrm>
              <a:off x="6375289" y="3386853"/>
              <a:ext cx="864096" cy="304379"/>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rgbClr val="FF0000"/>
                  </a:solidFill>
                  <a:latin typeface="HGP創英角ｺﾞｼｯｸUB" panose="020B0900000000000000" pitchFamily="50" charset="-128"/>
                  <a:ea typeface="HGP創英角ｺﾞｼｯｸUB" panose="020B0900000000000000" pitchFamily="50" charset="-128"/>
                </a:rPr>
                <a:t>要　請</a:t>
              </a:r>
              <a:endParaRPr lang="ja-JP" altLang="en-US" sz="14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12" name="フローチャート : 代替処理 111"/>
            <p:cNvSpPr/>
            <p:nvPr/>
          </p:nvSpPr>
          <p:spPr>
            <a:xfrm>
              <a:off x="4157417" y="3742497"/>
              <a:ext cx="864096" cy="304379"/>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latin typeface="HGP創英角ｺﾞｼｯｸUB" panose="020B0900000000000000" pitchFamily="50" charset="-128"/>
                  <a:ea typeface="HGP創英角ｺﾞｼｯｸUB" panose="020B0900000000000000" pitchFamily="50" charset="-128"/>
                </a:rPr>
                <a:t>連　携</a:t>
              </a:r>
              <a:endParaRPr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113" name="フローチャート : 代替処理 112"/>
            <p:cNvSpPr/>
            <p:nvPr/>
          </p:nvSpPr>
          <p:spPr>
            <a:xfrm>
              <a:off x="1955153" y="3674640"/>
              <a:ext cx="864096" cy="304379"/>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latin typeface="HGP創英角ｺﾞｼｯｸUB" panose="020B0900000000000000" pitchFamily="50" charset="-128"/>
                  <a:ea typeface="HGP創英角ｺﾞｼｯｸUB" panose="020B0900000000000000" pitchFamily="50" charset="-128"/>
                </a:rPr>
                <a:t>連携</a:t>
              </a:r>
              <a:endParaRPr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33" name="フローチャート : 代替処理 32"/>
            <p:cNvSpPr/>
            <p:nvPr/>
          </p:nvSpPr>
          <p:spPr>
            <a:xfrm>
              <a:off x="3077689" y="4054367"/>
              <a:ext cx="864096" cy="304379"/>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latin typeface="HGP創英角ｺﾞｼｯｸUB" panose="020B0900000000000000" pitchFamily="50" charset="-128"/>
                  <a:ea typeface="HGP創英角ｺﾞｼｯｸUB" panose="020B0900000000000000" pitchFamily="50" charset="-128"/>
                </a:rPr>
                <a:t>要 　請</a:t>
              </a:r>
              <a:endParaRPr lang="ja-JP" altLang="en-US" sz="16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37" name="テキスト ボックス 36"/>
            <p:cNvSpPr txBox="1"/>
            <p:nvPr/>
          </p:nvSpPr>
          <p:spPr>
            <a:xfrm>
              <a:off x="3964559" y="4128042"/>
              <a:ext cx="1537782" cy="307777"/>
            </a:xfrm>
            <a:prstGeom prst="rect">
              <a:avLst/>
            </a:prstGeom>
            <a:solidFill>
              <a:srgbClr val="FFFFCC"/>
            </a:solidFill>
            <a:ln>
              <a:solidFill>
                <a:schemeClr val="tx1"/>
              </a:solidFill>
            </a:ln>
          </p:spPr>
          <p:txBody>
            <a:bodyPr wrap="square" rtlCol="0">
              <a:spAutoFit/>
            </a:bodyPr>
            <a:lstStyle/>
            <a:p>
              <a:pPr algn="ctr"/>
              <a:r>
                <a:rPr lang="ja-JP" altLang="en-US" sz="1400" dirty="0" smtClean="0">
                  <a:solidFill>
                    <a:prstClr val="black"/>
                  </a:solidFill>
                  <a:latin typeface="HGP創英角ｺﾞｼｯｸUB" panose="020B0900000000000000" pitchFamily="50" charset="-128"/>
                  <a:ea typeface="HGP創英角ｺﾞｼｯｸUB" panose="020B0900000000000000" pitchFamily="50" charset="-128"/>
                </a:rPr>
                <a:t>公正取引委員会</a:t>
              </a:r>
              <a:endParaRPr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cxnSp>
          <p:nvCxnSpPr>
            <p:cNvPr id="40" name="直線矢印コネクタ 39"/>
            <p:cNvCxnSpPr/>
            <p:nvPr/>
          </p:nvCxnSpPr>
          <p:spPr>
            <a:xfrm flipV="1">
              <a:off x="5157603" y="3883841"/>
              <a:ext cx="268953" cy="22591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3895333" y="3874695"/>
              <a:ext cx="268953" cy="244202"/>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9" name="正方形/長方形 38">
            <a:extLst>
              <a:ext uri="{FF2B5EF4-FFF2-40B4-BE49-F238E27FC236}">
                <a16:creationId xmlns="" xmlns:a16="http://schemas.microsoft.com/office/drawing/2014/main" id="{0761484A-AE3D-4DDC-99DC-0A1E8E68075D}"/>
              </a:ext>
            </a:extLst>
          </p:cNvPr>
          <p:cNvSpPr/>
          <p:nvPr/>
        </p:nvSpPr>
        <p:spPr>
          <a:xfrm>
            <a:off x="179388" y="591561"/>
            <a:ext cx="7334059" cy="369332"/>
          </a:xfrm>
          <a:prstGeom prst="rect">
            <a:avLst/>
          </a:prstGeom>
        </p:spPr>
        <p:txBody>
          <a:bodyPr wrap="none">
            <a:spAutoFit/>
          </a:bodyPr>
          <a:lstStyle/>
          <a:p>
            <a:r>
              <a:rPr kumimoji="0" lang="ja-JP" altLang="en-US" u="sng" kern="0" dirty="0" smtClean="0">
                <a:solidFill>
                  <a:srgbClr val="0000FF"/>
                </a:solidFill>
                <a:latin typeface="HGP創英角ｺﾞｼｯｸUB" pitchFamily="50" charset="-128"/>
                <a:ea typeface="HGP創英角ｺﾞｼｯｸUB" pitchFamily="50" charset="-128"/>
              </a:rPr>
              <a:t>■ </a:t>
            </a:r>
            <a:r>
              <a:rPr lang="ja-JP" altLang="en-US" u="sng" dirty="0" smtClean="0">
                <a:solidFill>
                  <a:srgbClr val="0000FF"/>
                </a:solidFill>
                <a:latin typeface="HGP創英角ｺﾞｼｯｸUB" panose="020B0900000000000000" pitchFamily="50" charset="-128"/>
                <a:ea typeface="HGP創英角ｺﾞｼｯｸUB" panose="020B0900000000000000" pitchFamily="50" charset="-128"/>
              </a:rPr>
              <a:t>無償</a:t>
            </a:r>
            <a:r>
              <a:rPr lang="ja-JP" altLang="en-US" u="sng" dirty="0">
                <a:solidFill>
                  <a:srgbClr val="0000FF"/>
                </a:solidFill>
                <a:latin typeface="HGP創英角ｺﾞｼｯｸUB" panose="020B0900000000000000" pitchFamily="50" charset="-128"/>
                <a:ea typeface="HGP創英角ｺﾞｼｯｸUB" panose="020B0900000000000000" pitchFamily="50" charset="-128"/>
              </a:rPr>
              <a:t>配管、無償貸与の慣行是正は、思い切った策をとらない実現</a:t>
            </a:r>
            <a:r>
              <a:rPr lang="ja-JP" altLang="en-US" u="sng" dirty="0" smtClean="0">
                <a:solidFill>
                  <a:srgbClr val="0000FF"/>
                </a:solidFill>
                <a:latin typeface="HGP創英角ｺﾞｼｯｸUB" panose="020B0900000000000000" pitchFamily="50" charset="-128"/>
                <a:ea typeface="HGP創英角ｺﾞｼｯｸUB" panose="020B0900000000000000" pitchFamily="50" charset="-128"/>
              </a:rPr>
              <a:t>しない</a:t>
            </a:r>
            <a:endParaRPr lang="ja-JP" altLang="en-US" u="sng" dirty="0">
              <a:solidFill>
                <a:srgbClr val="0000FF"/>
              </a:solidFill>
              <a:latin typeface="HGP創英角ｺﾞｼｯｸUB" panose="020B0900000000000000" pitchFamily="50" charset="-128"/>
              <a:ea typeface="HGP創英角ｺﾞｼｯｸUB" panose="020B0900000000000000" pitchFamily="50" charset="-128"/>
            </a:endParaRPr>
          </a:p>
        </p:txBody>
      </p:sp>
      <p:sp>
        <p:nvSpPr>
          <p:cNvPr id="41" name="Text Box 902">
            <a:extLst>
              <a:ext uri="{FF2B5EF4-FFF2-40B4-BE49-F238E27FC236}">
                <a16:creationId xmlns="" xmlns:a16="http://schemas.microsoft.com/office/drawing/2014/main" id="{E3E34F4E-D33F-4F1B-972E-B319D00C2B6D}"/>
              </a:ext>
            </a:extLst>
          </p:cNvPr>
          <p:cNvSpPr txBox="1">
            <a:spLocks noChangeArrowheads="1"/>
          </p:cNvSpPr>
          <p:nvPr/>
        </p:nvSpPr>
        <p:spPr bwMode="auto">
          <a:xfrm>
            <a:off x="214313" y="115888"/>
            <a:ext cx="8750300" cy="369332"/>
          </a:xfrm>
          <a:prstGeom prst="rect">
            <a:avLst/>
          </a:prstGeom>
          <a:gradFill rotWithShape="1">
            <a:gsLst>
              <a:gs pos="0">
                <a:srgbClr val="FFFF00"/>
              </a:gs>
              <a:gs pos="50000">
                <a:srgbClr val="FFFFFF"/>
              </a:gs>
              <a:gs pos="100000">
                <a:srgbClr val="FFFF00"/>
              </a:gs>
            </a:gsLst>
            <a:lin ang="5400000" scaled="1"/>
          </a:gradFill>
          <a:ln w="9525">
            <a:noFill/>
            <a:miter lim="800000"/>
            <a:headEnd/>
            <a:tailEnd/>
          </a:ln>
        </p:spPr>
        <p:txBody>
          <a:bodyPr>
            <a:spAutoFit/>
          </a:bodyPr>
          <a:lstStyle/>
          <a:p>
            <a:pPr algn="ctr">
              <a:defRPr/>
            </a:pPr>
            <a:r>
              <a:rPr lang="ja-JP" altLang="en-US" dirty="0">
                <a:solidFill>
                  <a:prstClr val="black"/>
                </a:solidFill>
                <a:latin typeface="HGP創英角ｺﾞｼｯｸUB" pitchFamily="50" charset="-128"/>
                <a:ea typeface="HGP創英角ｺﾞｼｯｸUB" pitchFamily="50" charset="-128"/>
              </a:rPr>
              <a:t>自社が率先して望ましいスイッチング環境の整備をする　⑧</a:t>
            </a:r>
          </a:p>
        </p:txBody>
      </p:sp>
      <p:grpSp>
        <p:nvGrpSpPr>
          <p:cNvPr id="21" name="グループ化 20"/>
          <p:cNvGrpSpPr/>
          <p:nvPr/>
        </p:nvGrpSpPr>
        <p:grpSpPr>
          <a:xfrm>
            <a:off x="539552" y="1047442"/>
            <a:ext cx="8424936" cy="869390"/>
            <a:chOff x="539552" y="982654"/>
            <a:chExt cx="8424936" cy="869390"/>
          </a:xfrm>
        </p:grpSpPr>
        <p:sp>
          <p:nvSpPr>
            <p:cNvPr id="47" name="テキスト ボックス 46"/>
            <p:cNvSpPr txBox="1"/>
            <p:nvPr/>
          </p:nvSpPr>
          <p:spPr>
            <a:xfrm>
              <a:off x="1547540" y="1056993"/>
              <a:ext cx="7416948" cy="371705"/>
            </a:xfrm>
            <a:prstGeom prst="rect">
              <a:avLst/>
            </a:prstGeom>
            <a:noFill/>
          </p:spPr>
          <p:txBody>
            <a:bodyPr wrap="square" rtlCol="0">
              <a:spAutoFit/>
            </a:bodyPr>
            <a:lstStyle/>
            <a:p>
              <a:pPr>
                <a:lnSpc>
                  <a:spcPts val="2500"/>
                </a:lnSpc>
              </a:pPr>
              <a:r>
                <a:rPr lang="ja-JP" altLang="en-US" dirty="0" smtClean="0">
                  <a:solidFill>
                    <a:srgbClr val="6600CC"/>
                  </a:solidFill>
                  <a:latin typeface="HGP創英角ｺﾞｼｯｸUB" panose="020B0900000000000000" pitchFamily="50" charset="-128"/>
                  <a:ea typeface="HGP創英角ｺﾞｼｯｸUB" panose="020B0900000000000000" pitchFamily="50" charset="-128"/>
                </a:rPr>
                <a:t>１</a:t>
              </a:r>
              <a:r>
                <a:rPr lang="en-US" altLang="ja-JP" dirty="0" smtClean="0">
                  <a:solidFill>
                    <a:srgbClr val="6600CC"/>
                  </a:solidFill>
                  <a:latin typeface="HGP創英角ｺﾞｼｯｸUB" panose="020B0900000000000000" pitchFamily="50" charset="-128"/>
                  <a:ea typeface="HGP創英角ｺﾞｼｯｸUB" panose="020B0900000000000000" pitchFamily="50" charset="-128"/>
                </a:rPr>
                <a:t>.</a:t>
              </a:r>
              <a:r>
                <a:rPr lang="ja-JP" altLang="en-US" dirty="0" smtClean="0">
                  <a:solidFill>
                    <a:srgbClr val="6600CC"/>
                  </a:solidFill>
                  <a:latin typeface="HGP創英角ｺﾞｼｯｸUB" panose="020B0900000000000000" pitchFamily="50" charset="-128"/>
                  <a:ea typeface="HGP創英角ｺﾞｼｯｸUB" panose="020B0900000000000000" pitchFamily="50" charset="-128"/>
                </a:rPr>
                <a:t>　不動産</a:t>
              </a:r>
              <a:r>
                <a:rPr lang="en-US" altLang="ja-JP" dirty="0">
                  <a:solidFill>
                    <a:srgbClr val="6600CC"/>
                  </a:solidFill>
                  <a:latin typeface="HGP創英角ｺﾞｼｯｸUB" panose="020B0900000000000000" pitchFamily="50" charset="-128"/>
                  <a:ea typeface="HGP創英角ｺﾞｼｯｸUB" panose="020B0900000000000000" pitchFamily="50" charset="-128"/>
                </a:rPr>
                <a:t>/</a:t>
              </a:r>
              <a:r>
                <a:rPr lang="ja-JP" altLang="en-US" dirty="0">
                  <a:solidFill>
                    <a:srgbClr val="6600CC"/>
                  </a:solidFill>
                  <a:latin typeface="HGP創英角ｺﾞｼｯｸUB" panose="020B0900000000000000" pitchFamily="50" charset="-128"/>
                  <a:ea typeface="HGP創英角ｺﾞｼｯｸUB" panose="020B0900000000000000" pitchFamily="50" charset="-128"/>
                </a:rPr>
                <a:t>建築設備</a:t>
              </a:r>
              <a:r>
                <a:rPr lang="ja-JP" altLang="en-US" dirty="0" smtClean="0">
                  <a:solidFill>
                    <a:srgbClr val="6600CC"/>
                  </a:solidFill>
                  <a:latin typeface="HGP創英角ｺﾞｼｯｸUB" panose="020B0900000000000000" pitchFamily="50" charset="-128"/>
                  <a:ea typeface="HGP創英角ｺﾞｼｯｸUB" panose="020B0900000000000000" pitchFamily="50" charset="-128"/>
                </a:rPr>
                <a:t>業界に</a:t>
              </a:r>
              <a:r>
                <a:rPr lang="ja-JP" altLang="en-US" dirty="0" smtClean="0">
                  <a:solidFill>
                    <a:srgbClr val="6600CC"/>
                  </a:solidFill>
                  <a:latin typeface="HGP創英角ｺﾞｼｯｸUB"/>
                  <a:ea typeface="HGP創英角ｺﾞｼｯｸUB"/>
                </a:rPr>
                <a:t>設備貸与要求を諦めさせる仕掛けづくり</a:t>
              </a:r>
              <a:endParaRPr lang="en-US" altLang="ja-JP" dirty="0" smtClean="0">
                <a:solidFill>
                  <a:srgbClr val="6600CC"/>
                </a:solidFill>
                <a:latin typeface="HGP創英角ｺﾞｼｯｸUB"/>
                <a:ea typeface="HGP創英角ｺﾞｼｯｸUB"/>
              </a:endParaRPr>
            </a:p>
          </p:txBody>
        </p:sp>
        <p:sp>
          <p:nvSpPr>
            <p:cNvPr id="36" name="テキスト ボックス 35"/>
            <p:cNvSpPr txBox="1"/>
            <p:nvPr/>
          </p:nvSpPr>
          <p:spPr>
            <a:xfrm>
              <a:off x="741239" y="1263460"/>
              <a:ext cx="720080" cy="307777"/>
            </a:xfrm>
            <a:prstGeom prst="rect">
              <a:avLst/>
            </a:prstGeom>
            <a:solidFill>
              <a:srgbClr val="CCFFFF"/>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ja-JP" altLang="en-US" sz="1400" dirty="0" smtClean="0">
                  <a:solidFill>
                    <a:prstClr val="black"/>
                  </a:solidFill>
                  <a:latin typeface="HGP創英角ｺﾞｼｯｸUB" panose="020B0900000000000000" pitchFamily="50" charset="-128"/>
                  <a:ea typeface="HGP創英角ｺﾞｼｯｸUB" panose="020B0900000000000000" pitchFamily="50" charset="-128"/>
                </a:rPr>
                <a:t>ﾎﾟｲﾝﾄ</a:t>
              </a:r>
              <a:endParaRPr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18" name="正方形/長方形 17"/>
            <p:cNvSpPr/>
            <p:nvPr/>
          </p:nvSpPr>
          <p:spPr>
            <a:xfrm>
              <a:off x="1546743" y="1417349"/>
              <a:ext cx="5927143" cy="371705"/>
            </a:xfrm>
            <a:prstGeom prst="rect">
              <a:avLst/>
            </a:prstGeom>
          </p:spPr>
          <p:txBody>
            <a:bodyPr wrap="square">
              <a:spAutoFit/>
            </a:bodyPr>
            <a:lstStyle/>
            <a:p>
              <a:pPr lvl="0">
                <a:lnSpc>
                  <a:spcPts val="2500"/>
                </a:lnSpc>
              </a:pPr>
              <a:r>
                <a:rPr lang="ja-JP" altLang="en-US" dirty="0" smtClean="0">
                  <a:solidFill>
                    <a:srgbClr val="6600CC"/>
                  </a:solidFill>
                  <a:latin typeface="HGP創英角ｺﾞｼｯｸUB"/>
                  <a:ea typeface="HGP創英角ｺﾞｼｯｸUB"/>
                </a:rPr>
                <a:t>２</a:t>
              </a:r>
              <a:r>
                <a:rPr lang="en-US" altLang="ja-JP" dirty="0" smtClean="0">
                  <a:solidFill>
                    <a:srgbClr val="6600CC"/>
                  </a:solidFill>
                  <a:latin typeface="HGP創英角ｺﾞｼｯｸUB"/>
                  <a:ea typeface="HGP創英角ｺﾞｼｯｸUB"/>
                </a:rPr>
                <a:t>. </a:t>
              </a:r>
              <a:r>
                <a:rPr lang="ja-JP" altLang="en-US" dirty="0" smtClean="0">
                  <a:solidFill>
                    <a:srgbClr val="6600CC"/>
                  </a:solidFill>
                  <a:latin typeface="HGP創英角ｺﾞｼｯｸUB"/>
                  <a:ea typeface="HGP創英角ｺﾞｼｯｸUB"/>
                </a:rPr>
                <a:t>「</a:t>
              </a:r>
              <a:r>
                <a:rPr lang="ja-JP" altLang="en-US" dirty="0">
                  <a:solidFill>
                    <a:srgbClr val="6600CC"/>
                  </a:solidFill>
                  <a:latin typeface="HGP創英角ｺﾞｼｯｸUB"/>
                  <a:ea typeface="HGP創英角ｺﾞｼｯｸUB"/>
                </a:rPr>
                <a:t>設備貸与ができない理由」の市民権づくり</a:t>
              </a:r>
              <a:endParaRPr lang="en-US" altLang="ja-JP" dirty="0">
                <a:solidFill>
                  <a:srgbClr val="6600CC"/>
                </a:solidFill>
                <a:latin typeface="HGP創英角ｺﾞｼｯｸUB"/>
                <a:ea typeface="HGP創英角ｺﾞｼｯｸUB"/>
              </a:endParaRPr>
            </a:p>
          </p:txBody>
        </p:sp>
        <p:sp>
          <p:nvSpPr>
            <p:cNvPr id="20" name="正方形/長方形 19"/>
            <p:cNvSpPr/>
            <p:nvPr/>
          </p:nvSpPr>
          <p:spPr>
            <a:xfrm>
              <a:off x="539552" y="982654"/>
              <a:ext cx="7992888" cy="86939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0740909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67670" y="1149570"/>
            <a:ext cx="8496944" cy="684803"/>
          </a:xfrm>
          <a:prstGeom prst="rect">
            <a:avLst/>
          </a:prstGeom>
        </p:spPr>
        <p:txBody>
          <a:bodyPr wrap="square">
            <a:spAutoFit/>
          </a:bodyPr>
          <a:lstStyle/>
          <a:p>
            <a:pPr algn="ctr"/>
            <a:r>
              <a:rPr lang="ja-JP" altLang="en-US" dirty="0">
                <a:solidFill>
                  <a:prstClr val="black"/>
                </a:solidFill>
                <a:latin typeface="HGP創英角ｺﾞｼｯｸUB" panose="020B0900000000000000" pitchFamily="50" charset="-128"/>
                <a:ea typeface="HGP創英角ｺﾞｼｯｸUB" panose="020B0900000000000000" pitchFamily="50" charset="-128"/>
              </a:rPr>
              <a:t>　</a:t>
            </a:r>
            <a:r>
              <a:rPr lang="ja-JP" altLang="en-US" u="sng" dirty="0">
                <a:solidFill>
                  <a:srgbClr val="008000"/>
                </a:solidFill>
                <a:latin typeface="HGP創英角ｺﾞｼｯｸUB" panose="020B0900000000000000" pitchFamily="50" charset="-128"/>
                <a:ea typeface="HGP創英角ｺﾞｼｯｸUB" panose="020B0900000000000000" pitchFamily="50" charset="-128"/>
              </a:rPr>
              <a:t>供給設備周りの外観をきれいにする </a:t>
            </a:r>
            <a:r>
              <a:rPr lang="ja-JP" altLang="en-US" dirty="0">
                <a:solidFill>
                  <a:prstClr val="black"/>
                </a:solidFill>
                <a:latin typeface="HGP創英角ｺﾞｼｯｸUB" panose="020B0900000000000000" pitchFamily="50" charset="-128"/>
                <a:ea typeface="HGP創英角ｺﾞｼｯｸUB" panose="020B0900000000000000" pitchFamily="50" charset="-128"/>
              </a:rPr>
              <a:t>ことで、</a:t>
            </a:r>
            <a:endParaRPr lang="en-US" altLang="ja-JP" dirty="0">
              <a:solidFill>
                <a:prstClr val="black"/>
              </a:solidFill>
              <a:latin typeface="HGP創英角ｺﾞｼｯｸUB" panose="020B0900000000000000" pitchFamily="50" charset="-128"/>
              <a:ea typeface="HGP創英角ｺﾞｼｯｸUB" panose="020B0900000000000000" pitchFamily="50" charset="-128"/>
            </a:endParaRPr>
          </a:p>
          <a:p>
            <a:pPr algn="ctr">
              <a:spcBef>
                <a:spcPts val="300"/>
              </a:spcBef>
            </a:pPr>
            <a:r>
              <a:rPr lang="ja-JP" altLang="en-US" dirty="0">
                <a:solidFill>
                  <a:prstClr val="black"/>
                </a:solidFill>
                <a:latin typeface="HGP創英角ｺﾞｼｯｸUB" panose="020B0900000000000000" pitchFamily="50" charset="-128"/>
                <a:ea typeface="HGP創英角ｺﾞｼｯｸUB" panose="020B0900000000000000" pitchFamily="50" charset="-128"/>
              </a:rPr>
              <a:t>お客さまには</a:t>
            </a:r>
            <a:r>
              <a:rPr lang="ja-JP" altLang="en-US" u="sng" dirty="0">
                <a:solidFill>
                  <a:srgbClr val="008000"/>
                </a:solidFill>
                <a:latin typeface="HGP創英角ｺﾞｼｯｸUB" panose="020B0900000000000000" pitchFamily="50" charset="-128"/>
                <a:ea typeface="HGP創英角ｺﾞｼｯｸUB" panose="020B0900000000000000" pitchFamily="50" charset="-128"/>
              </a:rPr>
              <a:t>保安に熱心な会社</a:t>
            </a:r>
            <a:r>
              <a:rPr lang="ja-JP" altLang="en-US" dirty="0">
                <a:solidFill>
                  <a:prstClr val="black"/>
                </a:solidFill>
                <a:latin typeface="HGP創英角ｺﾞｼｯｸUB" panose="020B0900000000000000" pitchFamily="50" charset="-128"/>
                <a:ea typeface="HGP創英角ｺﾞｼｯｸUB" panose="020B0900000000000000" pitchFamily="50" charset="-128"/>
              </a:rPr>
              <a:t>であると伝わり、</a:t>
            </a:r>
            <a:r>
              <a:rPr lang="ja-JP" altLang="en-US" u="sng" dirty="0">
                <a:solidFill>
                  <a:srgbClr val="008000"/>
                </a:solidFill>
                <a:latin typeface="HGP創英角ｺﾞｼｯｸUB" panose="020B0900000000000000" pitchFamily="50" charset="-128"/>
                <a:ea typeface="HGP創英角ｺﾞｼｯｸUB" panose="020B0900000000000000" pitchFamily="50" charset="-128"/>
              </a:rPr>
              <a:t>自社の信頼度が高まる</a:t>
            </a:r>
            <a:r>
              <a:rPr lang="ja-JP" altLang="en-US" dirty="0">
                <a:solidFill>
                  <a:prstClr val="black"/>
                </a:solidFill>
                <a:latin typeface="HGP創英角ｺﾞｼｯｸUB" panose="020B0900000000000000" pitchFamily="50" charset="-128"/>
                <a:ea typeface="HGP創英角ｺﾞｼｯｸUB" panose="020B0900000000000000" pitchFamily="50" charset="-128"/>
              </a:rPr>
              <a:t>はず。</a:t>
            </a:r>
          </a:p>
        </p:txBody>
      </p:sp>
      <p:sp>
        <p:nvSpPr>
          <p:cNvPr id="5" name="テキスト ボックス 4"/>
          <p:cNvSpPr txBox="1"/>
          <p:nvPr/>
        </p:nvSpPr>
        <p:spPr>
          <a:xfrm>
            <a:off x="251520" y="1093386"/>
            <a:ext cx="2088232" cy="338554"/>
          </a:xfrm>
          <a:prstGeom prst="rect">
            <a:avLst/>
          </a:prstGeom>
          <a:noFill/>
        </p:spPr>
        <p:txBody>
          <a:bodyPr wrap="square" rtlCol="0">
            <a:spAutoFit/>
          </a:bodyPr>
          <a:lstStyle/>
          <a:p>
            <a:r>
              <a:rPr lang="en-US" altLang="ja-JP" sz="1600" u="sng" dirty="0">
                <a:solidFill>
                  <a:srgbClr val="996600"/>
                </a:solidFill>
                <a:latin typeface="HGP創英角ｺﾞｼｯｸUB" panose="020B0900000000000000" pitchFamily="50" charset="-128"/>
                <a:ea typeface="HGP創英角ｺﾞｼｯｸUB" panose="020B0900000000000000" pitchFamily="50" charset="-128"/>
              </a:rPr>
              <a:t>【</a:t>
            </a:r>
            <a:r>
              <a:rPr lang="ja-JP" altLang="en-US" sz="1600" u="sng" dirty="0">
                <a:solidFill>
                  <a:srgbClr val="996600"/>
                </a:solidFill>
                <a:latin typeface="HGP創英角ｺﾞｼｯｸUB" panose="020B0900000000000000" pitchFamily="50" charset="-128"/>
                <a:ea typeface="HGP創英角ｺﾞｼｯｸUB" panose="020B0900000000000000" pitchFamily="50" charset="-128"/>
              </a:rPr>
              <a:t>出発点での仮説</a:t>
            </a:r>
            <a:r>
              <a:rPr lang="en-US" altLang="ja-JP" sz="1600" u="sng" dirty="0">
                <a:solidFill>
                  <a:srgbClr val="996600"/>
                </a:solidFill>
                <a:latin typeface="HGP創英角ｺﾞｼｯｸUB" panose="020B0900000000000000" pitchFamily="50" charset="-128"/>
                <a:ea typeface="HGP創英角ｺﾞｼｯｸUB" panose="020B0900000000000000" pitchFamily="50" charset="-128"/>
              </a:rPr>
              <a:t>】</a:t>
            </a:r>
            <a:endParaRPr lang="ja-JP" altLang="en-US" sz="1600" u="sng" dirty="0">
              <a:solidFill>
                <a:srgbClr val="996600"/>
              </a:solidFill>
              <a:latin typeface="HGP創英角ｺﾞｼｯｸUB" panose="020B0900000000000000" pitchFamily="50" charset="-128"/>
              <a:ea typeface="HGP創英角ｺﾞｼｯｸUB" panose="020B0900000000000000" pitchFamily="50" charset="-128"/>
            </a:endParaRPr>
          </a:p>
        </p:txBody>
      </p:sp>
      <p:sp>
        <p:nvSpPr>
          <p:cNvPr id="6" name="テキスト ボックス 5"/>
          <p:cNvSpPr txBox="1"/>
          <p:nvPr/>
        </p:nvSpPr>
        <p:spPr>
          <a:xfrm>
            <a:off x="251520" y="1988840"/>
            <a:ext cx="4903078" cy="338554"/>
          </a:xfrm>
          <a:prstGeom prst="rect">
            <a:avLst/>
          </a:prstGeom>
          <a:noFill/>
        </p:spPr>
        <p:txBody>
          <a:bodyPr wrap="square" rtlCol="0">
            <a:spAutoFit/>
          </a:bodyPr>
          <a:lstStyle/>
          <a:p>
            <a:r>
              <a:rPr lang="en-US" altLang="ja-JP" sz="1600" u="sng" dirty="0">
                <a:solidFill>
                  <a:srgbClr val="996600"/>
                </a:solidFill>
                <a:latin typeface="HGP創英角ｺﾞｼｯｸUB" panose="020B0900000000000000" pitchFamily="50" charset="-128"/>
                <a:ea typeface="HGP創英角ｺﾞｼｯｸUB" panose="020B0900000000000000" pitchFamily="50" charset="-128"/>
              </a:rPr>
              <a:t>【</a:t>
            </a:r>
            <a:r>
              <a:rPr lang="ja-JP" altLang="en-US" sz="1600" u="sng" dirty="0">
                <a:solidFill>
                  <a:srgbClr val="996600"/>
                </a:solidFill>
                <a:latin typeface="HGP創英角ｺﾞｼｯｸUB" panose="020B0900000000000000" pitchFamily="50" charset="-128"/>
                <a:ea typeface="HGP創英角ｺﾞｼｯｸUB" panose="020B0900000000000000" pitchFamily="50" charset="-128"/>
              </a:rPr>
              <a:t>ベーシックサービス　作業項目</a:t>
            </a:r>
            <a:r>
              <a:rPr lang="en-US" altLang="ja-JP" sz="1600" u="sng" dirty="0">
                <a:solidFill>
                  <a:srgbClr val="996600"/>
                </a:solidFill>
                <a:latin typeface="HGP創英角ｺﾞｼｯｸUB" panose="020B0900000000000000" pitchFamily="50" charset="-128"/>
                <a:ea typeface="HGP創英角ｺﾞｼｯｸUB" panose="020B0900000000000000" pitchFamily="50" charset="-128"/>
              </a:rPr>
              <a:t>】</a:t>
            </a:r>
            <a:endParaRPr lang="ja-JP" altLang="en-US" sz="1600" u="sng" dirty="0">
              <a:solidFill>
                <a:srgbClr val="996600"/>
              </a:solidFill>
              <a:latin typeface="HGP創英角ｺﾞｼｯｸUB" panose="020B0900000000000000" pitchFamily="50" charset="-128"/>
              <a:ea typeface="HGP創英角ｺﾞｼｯｸUB" panose="020B0900000000000000" pitchFamily="50" charset="-128"/>
            </a:endParaRPr>
          </a:p>
        </p:txBody>
      </p:sp>
      <p:sp>
        <p:nvSpPr>
          <p:cNvPr id="7" name="Text Box 2"/>
          <p:cNvSpPr txBox="1">
            <a:spLocks noChangeArrowheads="1"/>
          </p:cNvSpPr>
          <p:nvPr/>
        </p:nvSpPr>
        <p:spPr bwMode="auto">
          <a:xfrm>
            <a:off x="455360" y="2492898"/>
            <a:ext cx="3457203" cy="37702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700" dirty="0">
                <a:solidFill>
                  <a:srgbClr val="0066CC"/>
                </a:solidFill>
                <a:latin typeface="HGP創英角ｺﾞｼｯｸUB" panose="020B0900000000000000" pitchFamily="50" charset="-128"/>
                <a:ea typeface="HGP創英角ｺﾞｼｯｸUB" panose="020B0900000000000000" pitchFamily="50" charset="-128"/>
              </a:rPr>
              <a:t>＊錆びたボンベチェーンの交換</a:t>
            </a:r>
          </a:p>
          <a:p>
            <a:pPr eaLnBrk="1" hangingPunct="1">
              <a:spcBef>
                <a:spcPct val="0"/>
              </a:spcBef>
              <a:buFontTx/>
              <a:buNone/>
            </a:pPr>
            <a:r>
              <a:rPr lang="ja-JP" altLang="en-US" sz="1700" dirty="0">
                <a:solidFill>
                  <a:srgbClr val="0066CC"/>
                </a:solidFill>
                <a:latin typeface="HGP創英角ｺﾞｼｯｸUB" panose="020B0900000000000000" pitchFamily="50" charset="-128"/>
                <a:ea typeface="HGP創英角ｺﾞｼｯｸUB" panose="020B0900000000000000" pitchFamily="50" charset="-128"/>
              </a:rPr>
              <a:t>＊バルク清掃</a:t>
            </a:r>
          </a:p>
          <a:p>
            <a:pPr eaLnBrk="1" hangingPunct="1">
              <a:spcBef>
                <a:spcPct val="0"/>
              </a:spcBef>
              <a:buFontTx/>
              <a:buNone/>
            </a:pPr>
            <a:r>
              <a:rPr lang="ja-JP" altLang="en-US" sz="1700" dirty="0">
                <a:solidFill>
                  <a:srgbClr val="0066CC"/>
                </a:solidFill>
                <a:latin typeface="HGP創英角ｺﾞｼｯｸUB" panose="020B0900000000000000" pitchFamily="50" charset="-128"/>
                <a:ea typeface="HGP創英角ｺﾞｼｯｸUB" panose="020B0900000000000000" pitchFamily="50" charset="-128"/>
              </a:rPr>
              <a:t>＊給水、給湯配管キャンパステープ</a:t>
            </a:r>
            <a:endParaRPr lang="en-US" altLang="ja-JP" sz="1700" dirty="0">
              <a:solidFill>
                <a:srgbClr val="0066CC"/>
              </a:solidFill>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en-US" altLang="ja-JP" sz="1700" dirty="0">
                <a:solidFill>
                  <a:srgbClr val="0066CC"/>
                </a:solidFill>
                <a:latin typeface="HGP創英角ｺﾞｼｯｸUB" panose="020B0900000000000000" pitchFamily="50" charset="-128"/>
                <a:ea typeface="HGP創英角ｺﾞｼｯｸUB" panose="020B0900000000000000" pitchFamily="50" charset="-128"/>
              </a:rPr>
              <a:t>  </a:t>
            </a:r>
            <a:r>
              <a:rPr lang="ja-JP" altLang="en-US" sz="1700" dirty="0">
                <a:solidFill>
                  <a:srgbClr val="0066CC"/>
                </a:solidFill>
                <a:latin typeface="HGP創英角ｺﾞｼｯｸUB" panose="020B0900000000000000" pitchFamily="50" charset="-128"/>
                <a:ea typeface="HGP創英角ｺﾞｼｯｸUB" panose="020B0900000000000000" pitchFamily="50" charset="-128"/>
              </a:rPr>
              <a:t>巻き直し</a:t>
            </a:r>
          </a:p>
          <a:p>
            <a:pPr eaLnBrk="1" hangingPunct="1">
              <a:spcBef>
                <a:spcPct val="0"/>
              </a:spcBef>
              <a:buFontTx/>
              <a:buNone/>
            </a:pPr>
            <a:r>
              <a:rPr lang="ja-JP" altLang="en-US" sz="1700" dirty="0">
                <a:solidFill>
                  <a:srgbClr val="0066CC"/>
                </a:solidFill>
                <a:latin typeface="HGP創英角ｺﾞｼｯｸUB" panose="020B0900000000000000" pitchFamily="50" charset="-128"/>
                <a:ea typeface="HGP創英角ｺﾞｼｯｸUB" panose="020B0900000000000000" pitchFamily="50" charset="-128"/>
              </a:rPr>
              <a:t>＊メーター配管ペンキ塗り直し</a:t>
            </a:r>
          </a:p>
          <a:p>
            <a:pPr eaLnBrk="1" hangingPunct="1">
              <a:spcBef>
                <a:spcPct val="0"/>
              </a:spcBef>
              <a:buFontTx/>
              <a:buNone/>
            </a:pPr>
            <a:r>
              <a:rPr lang="ja-JP" altLang="en-US" sz="1700" dirty="0">
                <a:solidFill>
                  <a:srgbClr val="0066CC"/>
                </a:solidFill>
                <a:latin typeface="HGP創英角ｺﾞｼｯｸUB" panose="020B0900000000000000" pitchFamily="50" charset="-128"/>
                <a:ea typeface="HGP創英角ｺﾞｼｯｸUB" panose="020B0900000000000000" pitchFamily="50" charset="-128"/>
              </a:rPr>
              <a:t>＊ボンベ置き場周辺清掃</a:t>
            </a:r>
          </a:p>
          <a:p>
            <a:pPr eaLnBrk="1" hangingPunct="1">
              <a:spcBef>
                <a:spcPct val="0"/>
              </a:spcBef>
              <a:buFontTx/>
              <a:buNone/>
            </a:pPr>
            <a:r>
              <a:rPr lang="ja-JP" altLang="en-US" sz="1700" dirty="0">
                <a:solidFill>
                  <a:srgbClr val="0066CC"/>
                </a:solidFill>
                <a:latin typeface="HGP創英角ｺﾞｼｯｸUB" panose="020B0900000000000000" pitchFamily="50" charset="-128"/>
                <a:ea typeface="HGP創英角ｺﾞｼｯｸUB" panose="020B0900000000000000" pitchFamily="50" charset="-128"/>
              </a:rPr>
              <a:t>＊ガスコンロクリーンサービス</a:t>
            </a:r>
          </a:p>
          <a:p>
            <a:pPr eaLnBrk="1" hangingPunct="1">
              <a:spcBef>
                <a:spcPct val="0"/>
              </a:spcBef>
              <a:buFontTx/>
              <a:buNone/>
            </a:pPr>
            <a:r>
              <a:rPr lang="ja-JP" altLang="en-US" sz="1700" dirty="0">
                <a:solidFill>
                  <a:srgbClr val="0066CC"/>
                </a:solidFill>
                <a:latin typeface="HGP創英角ｺﾞｼｯｸUB" panose="020B0900000000000000" pitchFamily="50" charset="-128"/>
                <a:ea typeface="HGP創英角ｺﾞｼｯｸUB" panose="020B0900000000000000" pitchFamily="50" charset="-128"/>
              </a:rPr>
              <a:t>＊ゴムホース交換</a:t>
            </a:r>
          </a:p>
          <a:p>
            <a:pPr eaLnBrk="1" hangingPunct="1">
              <a:spcBef>
                <a:spcPct val="0"/>
              </a:spcBef>
              <a:buFontTx/>
              <a:buNone/>
            </a:pPr>
            <a:r>
              <a:rPr lang="ja-JP" altLang="en-US" sz="1700" dirty="0">
                <a:solidFill>
                  <a:srgbClr val="0066CC"/>
                </a:solidFill>
                <a:latin typeface="HGP創英角ｺﾞｼｯｸUB" panose="020B0900000000000000" pitchFamily="50" charset="-128"/>
                <a:ea typeface="HGP創英角ｺﾞｼｯｸUB" panose="020B0900000000000000" pitchFamily="50" charset="-128"/>
              </a:rPr>
              <a:t>＊エアコン室外機の清掃</a:t>
            </a:r>
          </a:p>
          <a:p>
            <a:pPr eaLnBrk="1" hangingPunct="1">
              <a:spcBef>
                <a:spcPct val="0"/>
              </a:spcBef>
              <a:buFontTx/>
              <a:buNone/>
            </a:pPr>
            <a:r>
              <a:rPr lang="ja-JP" altLang="en-US" sz="1700" dirty="0">
                <a:solidFill>
                  <a:srgbClr val="0066CC"/>
                </a:solidFill>
                <a:latin typeface="HGP創英角ｺﾞｼｯｸUB" panose="020B0900000000000000" pitchFamily="50" charset="-128"/>
                <a:ea typeface="HGP創英角ｺﾞｼｯｸUB" panose="020B0900000000000000" pitchFamily="50" charset="-128"/>
              </a:rPr>
              <a:t>＊水栓金具の研磨</a:t>
            </a:r>
          </a:p>
          <a:p>
            <a:pPr eaLnBrk="1" hangingPunct="1">
              <a:spcBef>
                <a:spcPct val="0"/>
              </a:spcBef>
              <a:buFontTx/>
              <a:buNone/>
            </a:pPr>
            <a:r>
              <a:rPr lang="ja-JP" altLang="en-US" sz="1700" dirty="0">
                <a:solidFill>
                  <a:srgbClr val="0066CC"/>
                </a:solidFill>
                <a:latin typeface="HGP創英角ｺﾞｼｯｸUB" panose="020B0900000000000000" pitchFamily="50" charset="-128"/>
                <a:ea typeface="HGP創英角ｺﾞｼｯｸUB" panose="020B0900000000000000" pitchFamily="50" charset="-128"/>
              </a:rPr>
              <a:t>＊アルミテープの張替え</a:t>
            </a:r>
            <a:endParaRPr lang="en-US" altLang="ja-JP" sz="1700" dirty="0">
              <a:solidFill>
                <a:srgbClr val="0066CC"/>
              </a:solidFill>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1700" dirty="0">
                <a:solidFill>
                  <a:srgbClr val="0066CC"/>
                </a:solidFill>
                <a:latin typeface="HGP創英角ｺﾞｼｯｸUB" panose="020B0900000000000000" pitchFamily="50" charset="-128"/>
                <a:ea typeface="HGP創英角ｺﾞｼｯｸUB" panose="020B0900000000000000" pitchFamily="50" charset="-128"/>
              </a:rPr>
              <a:t>＊傷ついた放出弁のキャップの交換</a:t>
            </a:r>
            <a:endParaRPr lang="en-US" altLang="ja-JP" sz="1700" dirty="0">
              <a:solidFill>
                <a:srgbClr val="0066CC"/>
              </a:solidFill>
              <a:latin typeface="HGP創英角ｺﾞｼｯｸUB" panose="020B0900000000000000" pitchFamily="50" charset="-128"/>
              <a:ea typeface="HGP創英角ｺﾞｼｯｸUB" panose="020B0900000000000000" pitchFamily="50" charset="-128"/>
            </a:endParaRPr>
          </a:p>
          <a:p>
            <a:pPr algn="ctr" eaLnBrk="1" hangingPunct="1">
              <a:lnSpc>
                <a:spcPts val="1400"/>
              </a:lnSpc>
              <a:spcBef>
                <a:spcPct val="0"/>
              </a:spcBef>
              <a:buFontTx/>
              <a:buNone/>
            </a:pPr>
            <a:r>
              <a:rPr lang="ja-JP" altLang="en-US" sz="1800" dirty="0">
                <a:solidFill>
                  <a:srgbClr val="0066CC"/>
                </a:solidFill>
                <a:latin typeface="HGP創英角ｺﾞｼｯｸUB" panose="020B0900000000000000" pitchFamily="50" charset="-128"/>
                <a:ea typeface="HGP創英角ｺﾞｼｯｸUB" panose="020B0900000000000000" pitchFamily="50" charset="-128"/>
              </a:rPr>
              <a:t>・</a:t>
            </a:r>
            <a:endParaRPr lang="en-US" altLang="ja-JP" sz="1800" dirty="0">
              <a:solidFill>
                <a:srgbClr val="0066CC"/>
              </a:solidFill>
              <a:latin typeface="HGP創英角ｺﾞｼｯｸUB" panose="020B0900000000000000" pitchFamily="50" charset="-128"/>
              <a:ea typeface="HGP創英角ｺﾞｼｯｸUB" panose="020B0900000000000000" pitchFamily="50" charset="-128"/>
            </a:endParaRPr>
          </a:p>
          <a:p>
            <a:pPr algn="ctr" eaLnBrk="1" hangingPunct="1">
              <a:lnSpc>
                <a:spcPts val="1400"/>
              </a:lnSpc>
              <a:spcBef>
                <a:spcPct val="0"/>
              </a:spcBef>
              <a:buFontTx/>
              <a:buNone/>
            </a:pPr>
            <a:r>
              <a:rPr lang="ja-JP" altLang="en-US" sz="1800" dirty="0">
                <a:solidFill>
                  <a:srgbClr val="0066CC"/>
                </a:solidFill>
                <a:latin typeface="HGP創英角ｺﾞｼｯｸUB" panose="020B0900000000000000" pitchFamily="50" charset="-128"/>
                <a:ea typeface="HGP創英角ｺﾞｼｯｸUB" panose="020B0900000000000000" pitchFamily="50" charset="-128"/>
              </a:rPr>
              <a:t>・</a:t>
            </a:r>
            <a:endParaRPr lang="en-US" altLang="ja-JP" sz="1800" dirty="0">
              <a:solidFill>
                <a:srgbClr val="0066CC"/>
              </a:solidFill>
              <a:latin typeface="HGP創英角ｺﾞｼｯｸUB" panose="020B0900000000000000" pitchFamily="50" charset="-128"/>
              <a:ea typeface="HGP創英角ｺﾞｼｯｸUB" panose="020B0900000000000000" pitchFamily="50" charset="-128"/>
            </a:endParaRPr>
          </a:p>
          <a:p>
            <a:pPr algn="ctr" eaLnBrk="1" hangingPunct="1">
              <a:lnSpc>
                <a:spcPts val="1400"/>
              </a:lnSpc>
              <a:spcBef>
                <a:spcPct val="0"/>
              </a:spcBef>
              <a:buFontTx/>
              <a:buNone/>
            </a:pPr>
            <a:r>
              <a:rPr lang="ja-JP" altLang="en-US" sz="1800" dirty="0">
                <a:solidFill>
                  <a:srgbClr val="0066CC"/>
                </a:solidFill>
                <a:latin typeface="HGP創英角ｺﾞｼｯｸUB" panose="020B0900000000000000" pitchFamily="50" charset="-128"/>
                <a:ea typeface="HGP創英角ｺﾞｼｯｸUB" panose="020B0900000000000000" pitchFamily="50" charset="-128"/>
              </a:rPr>
              <a:t>・</a:t>
            </a:r>
          </a:p>
        </p:txBody>
      </p:sp>
      <p:pic>
        <p:nvPicPr>
          <p:cNvPr id="5735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2420888"/>
            <a:ext cx="2034240" cy="1451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4634" y="2445736"/>
            <a:ext cx="2538392" cy="142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1962" y="4060844"/>
            <a:ext cx="1941147" cy="141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5"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4456" y="4080916"/>
            <a:ext cx="2761000" cy="1292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6"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11962" y="5551271"/>
            <a:ext cx="2139005" cy="130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7"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68472" y="5612127"/>
            <a:ext cx="2496016" cy="1185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4"/>
          <p:cNvSpPr>
            <a:spLocks noChangeArrowheads="1"/>
          </p:cNvSpPr>
          <p:nvPr/>
        </p:nvSpPr>
        <p:spPr bwMode="auto">
          <a:xfrm>
            <a:off x="179512" y="96480"/>
            <a:ext cx="8836966" cy="388740"/>
          </a:xfrm>
          <a:prstGeom prst="rect">
            <a:avLst/>
          </a:prstGeom>
          <a:gradFill rotWithShape="1">
            <a:gsLst>
              <a:gs pos="0">
                <a:srgbClr val="CC99FF"/>
              </a:gs>
              <a:gs pos="50000">
                <a:srgbClr val="FFFFFF"/>
              </a:gs>
              <a:gs pos="100000">
                <a:srgbClr val="CC99FF"/>
              </a:gs>
            </a:gsLst>
            <a:lin ang="5400000" scaled="1"/>
          </a:gradFill>
          <a:ln>
            <a:noFill/>
          </a:ln>
          <a:extLst>
            <a:ext uri="{91240B29-F687-4F45-9708-019B960494DF}">
              <a14:hiddenLine xmlns:a14="http://schemas.microsoft.com/office/drawing/2010/main" w="57150" cmpd="thinThick">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1800" dirty="0">
                <a:solidFill>
                  <a:prstClr val="black"/>
                </a:solidFill>
                <a:latin typeface="HGP創英角ｺﾞｼｯｸUB" pitchFamily="50" charset="-128"/>
                <a:ea typeface="HGP創英角ｺﾞｼｯｸUB" pitchFamily="50" charset="-128"/>
              </a:rPr>
              <a:t>「保安の見える化・サービス化」でお客さまとの信頼関係を</a:t>
            </a:r>
            <a:r>
              <a:rPr lang="ja-JP" altLang="en-US" sz="1800" dirty="0" smtClean="0">
                <a:solidFill>
                  <a:prstClr val="black"/>
                </a:solidFill>
                <a:latin typeface="HGP創英角ｺﾞｼｯｸUB" pitchFamily="50" charset="-128"/>
                <a:ea typeface="HGP創英角ｺﾞｼｯｸUB" pitchFamily="50" charset="-128"/>
              </a:rPr>
              <a:t>築く　①</a:t>
            </a:r>
            <a:endParaRPr lang="ja-JP" altLang="en-US" sz="1800" dirty="0">
              <a:solidFill>
                <a:prstClr val="black"/>
              </a:solidFill>
              <a:latin typeface="HGP創英角ｺﾞｼｯｸUB" pitchFamily="50" charset="-128"/>
              <a:ea typeface="HGP創英角ｺﾞｼｯｸUB" pitchFamily="50" charset="-128"/>
            </a:endParaRPr>
          </a:p>
        </p:txBody>
      </p:sp>
      <p:sp>
        <p:nvSpPr>
          <p:cNvPr id="14" name="スライド番号プレースホルダー 1"/>
          <p:cNvSpPr>
            <a:spLocks noGrp="1"/>
          </p:cNvSpPr>
          <p:nvPr>
            <p:ph type="sldNum" sz="quarter" idx="12"/>
          </p:nvPr>
        </p:nvSpPr>
        <p:spPr bwMode="auto">
          <a:xfrm>
            <a:off x="7010400" y="6520261"/>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6E3A631C-4426-4958-873E-5E9F13770182}" type="slidenum">
              <a:rPr lang="ja-JP" altLang="en-US" sz="1400">
                <a:solidFill>
                  <a:prstClr val="black"/>
                </a:solidFill>
                <a:latin typeface="HGP創英角ｺﾞｼｯｸUB" panose="020B0900000000000000" pitchFamily="50" charset="-128"/>
                <a:ea typeface="HGP創英角ｺﾞｼｯｸUB" panose="020B0900000000000000" pitchFamily="50" charset="-128"/>
              </a:rPr>
              <a:pPr fontAlgn="base">
                <a:spcBef>
                  <a:spcPct val="0"/>
                </a:spcBef>
                <a:spcAft>
                  <a:spcPct val="0"/>
                </a:spcAft>
                <a:defRPr/>
              </a:pPr>
              <a:t>26</a:t>
            </a:fld>
            <a:endParaRPr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2" name="正方形/長方形 1"/>
          <p:cNvSpPr/>
          <p:nvPr/>
        </p:nvSpPr>
        <p:spPr>
          <a:xfrm>
            <a:off x="179512" y="611396"/>
            <a:ext cx="8836965" cy="369332"/>
          </a:xfrm>
          <a:prstGeom prst="rect">
            <a:avLst/>
          </a:prstGeom>
        </p:spPr>
        <p:txBody>
          <a:bodyPr wrap="square">
            <a:spAutoFit/>
          </a:bodyPr>
          <a:lstStyle/>
          <a:p>
            <a:pPr>
              <a:spcBef>
                <a:spcPct val="50000"/>
              </a:spcBef>
            </a:pPr>
            <a:r>
              <a:rPr lang="ja-JP" altLang="en-US" u="sng" dirty="0" smtClean="0">
                <a:solidFill>
                  <a:srgbClr val="0000FF"/>
                </a:solidFill>
                <a:latin typeface="HGP創英角ｺﾞｼｯｸUB" pitchFamily="50" charset="-128"/>
                <a:ea typeface="HGP創英角ｺﾞｼｯｸUB" pitchFamily="50" charset="-128"/>
              </a:rPr>
              <a:t>■ 顧客</a:t>
            </a:r>
            <a:r>
              <a:rPr lang="ja-JP" altLang="en-US" u="sng" dirty="0">
                <a:solidFill>
                  <a:srgbClr val="0000FF"/>
                </a:solidFill>
                <a:latin typeface="HGP創英角ｺﾞｼｯｸUB" pitchFamily="50" charset="-128"/>
                <a:ea typeface="HGP創英角ｺﾞｼｯｸUB" pitchFamily="50" charset="-128"/>
              </a:rPr>
              <a:t>サービスの原点に立ち返った「ベーシックサービス」という考え方</a:t>
            </a:r>
            <a:r>
              <a:rPr lang="ja-JP" altLang="en-US" dirty="0">
                <a:solidFill>
                  <a:srgbClr val="0000FF"/>
                </a:solidFill>
                <a:latin typeface="HGP創英角ｺﾞｼｯｸUB" pitchFamily="50" charset="-128"/>
                <a:ea typeface="HGP創英角ｺﾞｼｯｸUB" pitchFamily="50" charset="-128"/>
              </a:rPr>
              <a:t>　</a:t>
            </a:r>
          </a:p>
        </p:txBody>
      </p:sp>
    </p:spTree>
    <p:extLst>
      <p:ext uri="{BB962C8B-B14F-4D97-AF65-F5344CB8AC3E}">
        <p14:creationId xmlns:p14="http://schemas.microsoft.com/office/powerpoint/2010/main" val="1778286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2"/>
          <p:cNvSpPr txBox="1">
            <a:spLocks noChangeArrowheads="1"/>
          </p:cNvSpPr>
          <p:nvPr/>
        </p:nvSpPr>
        <p:spPr bwMode="auto">
          <a:xfrm>
            <a:off x="1638834" y="1268760"/>
            <a:ext cx="10647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r>
              <a:rPr kumimoji="0" lang="ja-JP" altLang="en-US" sz="1800" u="sng" dirty="0">
                <a:solidFill>
                  <a:srgbClr val="FF0000"/>
                </a:solidFill>
                <a:latin typeface="HGP創英角ｺﾞｼｯｸUB" panose="020B0900000000000000" pitchFamily="50" charset="-128"/>
                <a:ea typeface="HGP創英角ｺﾞｼｯｸUB" panose="020B0900000000000000" pitchFamily="50" charset="-128"/>
              </a:rPr>
              <a:t>錆びた鎖</a:t>
            </a:r>
          </a:p>
        </p:txBody>
      </p:sp>
      <p:sp>
        <p:nvSpPr>
          <p:cNvPr id="25605" name="正方形/長方形 6"/>
          <p:cNvSpPr>
            <a:spLocks noChangeArrowheads="1"/>
          </p:cNvSpPr>
          <p:nvPr/>
        </p:nvSpPr>
        <p:spPr bwMode="auto">
          <a:xfrm>
            <a:off x="244933" y="6170673"/>
            <a:ext cx="4059560" cy="338554"/>
          </a:xfrm>
          <a:prstGeom prst="rect">
            <a:avLst/>
          </a:prstGeom>
          <a:solidFill>
            <a:srgbClr val="FFFF00"/>
          </a:solidFill>
          <a:ln w="9525">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お客様との関係性が錆びついていないか？</a:t>
            </a:r>
          </a:p>
        </p:txBody>
      </p:sp>
      <p:sp>
        <p:nvSpPr>
          <p:cNvPr id="25606" name="Text Box 2"/>
          <p:cNvSpPr txBox="1">
            <a:spLocks noChangeArrowheads="1"/>
          </p:cNvSpPr>
          <p:nvPr/>
        </p:nvSpPr>
        <p:spPr bwMode="auto">
          <a:xfrm>
            <a:off x="5035624" y="1223884"/>
            <a:ext cx="3352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0"/>
              </a:spcBef>
              <a:buFontTx/>
              <a:buNone/>
            </a:pPr>
            <a:r>
              <a:rPr kumimoji="0" lang="ja-JP" altLang="en-US" sz="1800" u="sng" dirty="0">
                <a:solidFill>
                  <a:srgbClr val="FF0000"/>
                </a:solidFill>
                <a:latin typeface="HGP創英角ｺﾞｼｯｸUB" panose="020B0900000000000000" pitchFamily="50" charset="-128"/>
                <a:ea typeface="HGP創英角ｺﾞｼｯｸUB" panose="020B0900000000000000" pitchFamily="50" charset="-128"/>
              </a:rPr>
              <a:t>ペンキのはがれたメータ配管</a:t>
            </a:r>
          </a:p>
        </p:txBody>
      </p:sp>
      <p:pic>
        <p:nvPicPr>
          <p:cNvPr id="25607" name="Picture 99" descr="http://kanaju.office.drecom.jp/118/file/386/aW1hZ2UFHQ.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2422" y="1685131"/>
            <a:ext cx="1354924" cy="1609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00" descr="http://kanaju.office.drecom.jp/118/file/386/aW1hZ2VfMZU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4399" y="1638092"/>
            <a:ext cx="1314021"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正方形/長方形 13"/>
          <p:cNvSpPr>
            <a:spLocks noChangeArrowheads="1"/>
          </p:cNvSpPr>
          <p:nvPr/>
        </p:nvSpPr>
        <p:spPr bwMode="auto">
          <a:xfrm>
            <a:off x="4872608" y="6165304"/>
            <a:ext cx="3803848" cy="338554"/>
          </a:xfrm>
          <a:prstGeom prst="rect">
            <a:avLst/>
          </a:prstGeom>
          <a:solidFill>
            <a:srgbClr val="FFFF00"/>
          </a:solidFill>
          <a:ln w="9525">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お客様の建物価値を損ねていないか？</a:t>
            </a:r>
          </a:p>
        </p:txBody>
      </p:sp>
      <p:sp>
        <p:nvSpPr>
          <p:cNvPr id="25615" name="Line 20"/>
          <p:cNvSpPr>
            <a:spLocks noChangeShapeType="1"/>
          </p:cNvSpPr>
          <p:nvPr/>
        </p:nvSpPr>
        <p:spPr bwMode="auto">
          <a:xfrm>
            <a:off x="4427984" y="4058421"/>
            <a:ext cx="0" cy="45069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solidFill>
                <a:prstClr val="black"/>
              </a:solidFill>
            </a:endParaRPr>
          </a:p>
        </p:txBody>
      </p:sp>
      <p:grpSp>
        <p:nvGrpSpPr>
          <p:cNvPr id="2" name="グループ化 1"/>
          <p:cNvGrpSpPr/>
          <p:nvPr/>
        </p:nvGrpSpPr>
        <p:grpSpPr>
          <a:xfrm>
            <a:off x="567308" y="3645026"/>
            <a:ext cx="7772400" cy="2364695"/>
            <a:chOff x="457200" y="3573016"/>
            <a:chExt cx="7772400" cy="2364695"/>
          </a:xfrm>
        </p:grpSpPr>
        <p:sp>
          <p:nvSpPr>
            <p:cNvPr id="25604" name="Text Box 3"/>
            <p:cNvSpPr txBox="1">
              <a:spLocks noChangeArrowheads="1"/>
            </p:cNvSpPr>
            <p:nvPr/>
          </p:nvSpPr>
          <p:spPr bwMode="auto">
            <a:xfrm>
              <a:off x="457200" y="3573016"/>
              <a:ext cx="3276600" cy="106952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35000"/>
                </a:spcBef>
                <a:buFontTx/>
                <a:buNone/>
              </a:pPr>
              <a:r>
                <a:rPr kumimoji="0" lang="ja-JP" altLang="en-US" sz="1400" dirty="0">
                  <a:solidFill>
                    <a:srgbClr val="C00000"/>
                  </a:solidFill>
                  <a:latin typeface="HGP創英角ｺﾞｼｯｸUB" panose="020B0900000000000000" pitchFamily="50" charset="-128"/>
                  <a:ea typeface="HGP創英角ｺﾞｼｯｸUB" panose="020B0900000000000000" pitchFamily="50" charset="-128"/>
                </a:rPr>
                <a:t>＜販売店の目線＞</a:t>
              </a:r>
            </a:p>
            <a:p>
              <a:pPr algn="ctr">
                <a:spcBef>
                  <a:spcPct val="0"/>
                </a:spcBef>
                <a:buFontTx/>
                <a:buNone/>
              </a:pP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ガスの供給設備</a:t>
              </a:r>
            </a:p>
            <a:p>
              <a:pPr algn="ctr">
                <a:spcBef>
                  <a:spcPct val="25000"/>
                </a:spcBef>
                <a:buFontTx/>
                <a:buNone/>
              </a:pPr>
              <a:r>
                <a:rPr kumimoji="0" lang="ja-JP" altLang="en-US" sz="1400" dirty="0">
                  <a:solidFill>
                    <a:srgbClr val="C00000"/>
                  </a:solidFill>
                  <a:latin typeface="HGP創英角ｺﾞｼｯｸUB" panose="020B0900000000000000" pitchFamily="50" charset="-128"/>
                  <a:ea typeface="HGP創英角ｺﾞｼｯｸUB" panose="020B0900000000000000" pitchFamily="50" charset="-128"/>
                </a:rPr>
                <a:t>＜販売店の言い分＞　</a:t>
              </a:r>
            </a:p>
            <a:p>
              <a:pPr algn="ctr">
                <a:spcBef>
                  <a:spcPct val="0"/>
                </a:spcBef>
                <a:buFontTx/>
                <a:buNone/>
              </a:pPr>
              <a:r>
                <a:rPr kumimoji="0" lang="ja-JP" altLang="en-US" sz="1600" dirty="0">
                  <a:solidFill>
                    <a:prstClr val="black"/>
                  </a:solidFill>
                  <a:latin typeface="HGP創英角ｺﾞｼｯｸUB" panose="020B0900000000000000" pitchFamily="50" charset="-128"/>
                  <a:ea typeface="HGP創英角ｺﾞｼｯｸUB" panose="020B0900000000000000" pitchFamily="50" charset="-128"/>
                </a:rPr>
                <a:t>法定点検では鎖が</a:t>
              </a:r>
              <a:r>
                <a:rPr kumimoji="0" lang="ja-JP" altLang="en-US" sz="1600" dirty="0">
                  <a:solidFill>
                    <a:srgbClr val="FF0000"/>
                  </a:solidFill>
                  <a:latin typeface="HGP創英角ｺﾞｼｯｸUB" panose="020B0900000000000000" pitchFamily="50" charset="-128"/>
                  <a:ea typeface="HGP創英角ｺﾞｼｯｸUB" panose="020B0900000000000000" pitchFamily="50" charset="-128"/>
                </a:rPr>
                <a:t>あればＯＫ</a:t>
              </a:r>
              <a:endParaRPr lang="ja-JP" altLang="en-US" sz="16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25610" name="Text Box 3"/>
            <p:cNvSpPr txBox="1">
              <a:spLocks noChangeArrowheads="1"/>
            </p:cNvSpPr>
            <p:nvPr/>
          </p:nvSpPr>
          <p:spPr bwMode="auto">
            <a:xfrm>
              <a:off x="5029200" y="3573016"/>
              <a:ext cx="3200400" cy="106952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35000"/>
                </a:spcBef>
                <a:buFontTx/>
                <a:buNone/>
              </a:pPr>
              <a:r>
                <a:rPr kumimoji="0" lang="ja-JP" altLang="en-US" sz="1400" dirty="0">
                  <a:solidFill>
                    <a:srgbClr val="C00000"/>
                  </a:solidFill>
                  <a:latin typeface="HGP創英角ｺﾞｼｯｸUB" panose="020B0900000000000000" pitchFamily="50" charset="-128"/>
                  <a:ea typeface="HGP創英角ｺﾞｼｯｸUB" panose="020B0900000000000000" pitchFamily="50" charset="-128"/>
                </a:rPr>
                <a:t>＜販売店の目線＞</a:t>
              </a:r>
            </a:p>
            <a:p>
              <a:pPr algn="ctr">
                <a:spcBef>
                  <a:spcPct val="0"/>
                </a:spcBef>
                <a:buFontTx/>
                <a:buNone/>
              </a:pP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ガスの供給設備</a:t>
              </a:r>
            </a:p>
            <a:p>
              <a:pPr algn="ctr">
                <a:spcBef>
                  <a:spcPct val="25000"/>
                </a:spcBef>
                <a:buFontTx/>
                <a:buNone/>
              </a:pPr>
              <a:r>
                <a:rPr kumimoji="0" lang="ja-JP" altLang="en-US" sz="1400" dirty="0">
                  <a:solidFill>
                    <a:srgbClr val="C00000"/>
                  </a:solidFill>
                  <a:latin typeface="HGP創英角ｺﾞｼｯｸUB" panose="020B0900000000000000" pitchFamily="50" charset="-128"/>
                  <a:ea typeface="HGP創英角ｺﾞｼｯｸUB" panose="020B0900000000000000" pitchFamily="50" charset="-128"/>
                </a:rPr>
                <a:t>＜販売店の言い分＞</a:t>
              </a:r>
              <a:r>
                <a:rPr kumimoji="0" lang="ja-JP" altLang="en-US" sz="1400" dirty="0">
                  <a:solidFill>
                    <a:prstClr val="black"/>
                  </a:solidFill>
                  <a:latin typeface="HGP創英角ｺﾞｼｯｸUB" panose="020B0900000000000000" pitchFamily="50" charset="-128"/>
                  <a:ea typeface="HGP創英角ｺﾞｼｯｸUB" panose="020B0900000000000000" pitchFamily="50" charset="-128"/>
                </a:rPr>
                <a:t>　</a:t>
              </a:r>
            </a:p>
            <a:p>
              <a:pPr algn="ctr">
                <a:spcBef>
                  <a:spcPct val="0"/>
                </a:spcBef>
                <a:buFontTx/>
                <a:buNone/>
              </a:pPr>
              <a:r>
                <a:rPr kumimoji="0" lang="ja-JP" altLang="en-US" sz="1600" dirty="0">
                  <a:solidFill>
                    <a:prstClr val="black"/>
                  </a:solidFill>
                  <a:latin typeface="HGP創英角ｺﾞｼｯｸUB" panose="020B0900000000000000" pitchFamily="50" charset="-128"/>
                  <a:ea typeface="HGP創英角ｺﾞｼｯｸUB" panose="020B0900000000000000" pitchFamily="50" charset="-128"/>
                </a:rPr>
                <a:t>保安上、</a:t>
              </a:r>
              <a:r>
                <a:rPr kumimoji="0" lang="ja-JP" altLang="en-US" sz="1600" dirty="0">
                  <a:solidFill>
                    <a:srgbClr val="FF0000"/>
                  </a:solidFill>
                  <a:latin typeface="HGP創英角ｺﾞｼｯｸUB" panose="020B0900000000000000" pitchFamily="50" charset="-128"/>
                  <a:ea typeface="HGP創英角ｺﾞｼｯｸUB" panose="020B0900000000000000" pitchFamily="50" charset="-128"/>
                </a:rPr>
                <a:t>問題はない</a:t>
              </a:r>
            </a:p>
          </p:txBody>
        </p:sp>
        <p:sp>
          <p:nvSpPr>
            <p:cNvPr id="25611" name="Text Box 3"/>
            <p:cNvSpPr txBox="1">
              <a:spLocks noChangeArrowheads="1"/>
            </p:cNvSpPr>
            <p:nvPr/>
          </p:nvSpPr>
          <p:spPr bwMode="auto">
            <a:xfrm>
              <a:off x="457200" y="4837410"/>
              <a:ext cx="3276600" cy="106952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35000"/>
                </a:spcBef>
                <a:buFontTx/>
                <a:buNone/>
              </a:pPr>
              <a:r>
                <a:rPr kumimoji="0" lang="ja-JP" altLang="en-US" sz="1400" dirty="0">
                  <a:solidFill>
                    <a:srgbClr val="C00000"/>
                  </a:solidFill>
                  <a:latin typeface="HGP創英角ｺﾞｼｯｸUB" panose="020B0900000000000000" pitchFamily="50" charset="-128"/>
                  <a:ea typeface="HGP創英角ｺﾞｼｯｸUB" panose="020B0900000000000000" pitchFamily="50" charset="-128"/>
                </a:rPr>
                <a:t>＜お客さまの目線＞</a:t>
              </a:r>
            </a:p>
            <a:p>
              <a:pPr algn="ctr">
                <a:spcBef>
                  <a:spcPct val="0"/>
                </a:spcBef>
                <a:buFontTx/>
                <a:buNone/>
              </a:pP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建物の一部</a:t>
              </a:r>
            </a:p>
            <a:p>
              <a:pPr algn="ctr">
                <a:spcBef>
                  <a:spcPct val="25000"/>
                </a:spcBef>
                <a:buFontTx/>
                <a:buNone/>
              </a:pPr>
              <a:r>
                <a:rPr kumimoji="0" lang="ja-JP" altLang="en-US" sz="1400" dirty="0">
                  <a:solidFill>
                    <a:srgbClr val="C00000"/>
                  </a:solidFill>
                  <a:latin typeface="HGP創英角ｺﾞｼｯｸUB" panose="020B0900000000000000" pitchFamily="50" charset="-128"/>
                  <a:ea typeface="HGP創英角ｺﾞｼｯｸUB" panose="020B0900000000000000" pitchFamily="50" charset="-128"/>
                </a:rPr>
                <a:t>＜お客さまの言い分＞　</a:t>
              </a:r>
            </a:p>
            <a:p>
              <a:pPr algn="ctr">
                <a:spcBef>
                  <a:spcPct val="0"/>
                </a:spcBef>
                <a:buFontTx/>
                <a:buNone/>
              </a:pP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建物（の一部）が</a:t>
              </a:r>
              <a:r>
                <a:rPr lang="ja-JP" altLang="en-US" sz="1600" dirty="0">
                  <a:solidFill>
                    <a:srgbClr val="FF0000"/>
                  </a:solidFill>
                  <a:latin typeface="HGP創英角ｺﾞｼｯｸUB" panose="020B0900000000000000" pitchFamily="50" charset="-128"/>
                  <a:ea typeface="HGP創英角ｺﾞｼｯｸUB" panose="020B0900000000000000" pitchFamily="50" charset="-128"/>
                </a:rPr>
                <a:t>錆びている</a:t>
              </a:r>
              <a:endParaRPr kumimoji="0" lang="ja-JP" altLang="en-US" sz="16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25612" name="Text Box 3"/>
            <p:cNvSpPr txBox="1">
              <a:spLocks noChangeArrowheads="1"/>
            </p:cNvSpPr>
            <p:nvPr/>
          </p:nvSpPr>
          <p:spPr bwMode="auto">
            <a:xfrm>
              <a:off x="5029200" y="4837410"/>
              <a:ext cx="3200400" cy="110030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35000"/>
                </a:spcBef>
                <a:buFontTx/>
                <a:buNone/>
              </a:pPr>
              <a:r>
                <a:rPr kumimoji="0" lang="ja-JP" altLang="en-US" sz="1400" dirty="0">
                  <a:solidFill>
                    <a:srgbClr val="C00000"/>
                  </a:solidFill>
                  <a:latin typeface="HGP創英角ｺﾞｼｯｸUB" panose="020B0900000000000000" pitchFamily="50" charset="-128"/>
                  <a:ea typeface="HGP創英角ｺﾞｼｯｸUB" panose="020B0900000000000000" pitchFamily="50" charset="-128"/>
                </a:rPr>
                <a:t>＜お客さまの目線＞</a:t>
              </a:r>
            </a:p>
            <a:p>
              <a:pPr algn="ctr">
                <a:spcBef>
                  <a:spcPct val="0"/>
                </a:spcBef>
                <a:buFontTx/>
                <a:buNone/>
              </a:pP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建物の一部</a:t>
              </a:r>
            </a:p>
            <a:p>
              <a:pPr algn="ctr">
                <a:spcBef>
                  <a:spcPct val="25000"/>
                </a:spcBef>
                <a:buFontTx/>
                <a:buNone/>
              </a:pPr>
              <a:r>
                <a:rPr kumimoji="0" lang="ja-JP" altLang="en-US" sz="1400" dirty="0">
                  <a:solidFill>
                    <a:srgbClr val="C00000"/>
                  </a:solidFill>
                  <a:latin typeface="HGP創英角ｺﾞｼｯｸUB" panose="020B0900000000000000" pitchFamily="50" charset="-128"/>
                  <a:ea typeface="HGP創英角ｺﾞｼｯｸUB" panose="020B0900000000000000" pitchFamily="50" charset="-128"/>
                </a:rPr>
                <a:t>＜お客さまの言い分＞</a:t>
              </a:r>
              <a:r>
                <a:rPr kumimoji="0" lang="ja-JP" altLang="en-US" sz="1400" dirty="0">
                  <a:solidFill>
                    <a:prstClr val="black"/>
                  </a:solidFill>
                  <a:latin typeface="HGP創英角ｺﾞｼｯｸUB" panose="020B0900000000000000" pitchFamily="50" charset="-128"/>
                  <a:ea typeface="HGP創英角ｺﾞｼｯｸUB" panose="020B0900000000000000" pitchFamily="50" charset="-128"/>
                </a:rPr>
                <a:t>　</a:t>
              </a:r>
            </a:p>
            <a:p>
              <a:pPr algn="ctr">
                <a:spcBef>
                  <a:spcPct val="0"/>
                </a:spcBef>
                <a:buFontTx/>
                <a:buNone/>
              </a:pP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建物（の一部）が</a:t>
              </a:r>
              <a:r>
                <a:rPr lang="ja-JP" altLang="en-US" sz="1600" dirty="0">
                  <a:solidFill>
                    <a:srgbClr val="FF0000"/>
                  </a:solidFill>
                  <a:latin typeface="HGP創英角ｺﾞｼｯｸUB" panose="020B0900000000000000" pitchFamily="50" charset="-128"/>
                  <a:ea typeface="HGP創英角ｺﾞｼｯｸUB" panose="020B0900000000000000" pitchFamily="50" charset="-128"/>
                </a:rPr>
                <a:t>汚れている</a:t>
              </a:r>
              <a:endParaRPr kumimoji="0" lang="ja-JP" altLang="en-US" sz="16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25614" name="Line 19"/>
            <p:cNvSpPr>
              <a:spLocks noChangeShapeType="1"/>
            </p:cNvSpPr>
            <p:nvPr/>
          </p:nvSpPr>
          <p:spPr bwMode="auto">
            <a:xfrm>
              <a:off x="3048000" y="3986411"/>
              <a:ext cx="2667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dirty="0">
                <a:solidFill>
                  <a:prstClr val="black"/>
                </a:solidFill>
              </a:endParaRPr>
            </a:p>
          </p:txBody>
        </p:sp>
        <p:sp>
          <p:nvSpPr>
            <p:cNvPr id="25616" name="Rectangle 22"/>
            <p:cNvSpPr>
              <a:spLocks noChangeArrowheads="1"/>
            </p:cNvSpPr>
            <p:nvPr/>
          </p:nvSpPr>
          <p:spPr bwMode="auto">
            <a:xfrm>
              <a:off x="3886200" y="4291211"/>
              <a:ext cx="944563" cy="650875"/>
            </a:xfrm>
            <a:prstGeom prst="rect">
              <a:avLst/>
            </a:prstGeom>
            <a:solidFill>
              <a:srgbClr val="FFCCCC"/>
            </a:solidFill>
            <a:ln w="28575">
              <a:solidFill>
                <a:srgbClr val="7030A0"/>
              </a:solidFill>
              <a:prstDash val="dash"/>
              <a:miter lim="800000"/>
              <a:headEnd/>
              <a:tailEnd/>
            </a:ln>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フェイス</a:t>
              </a:r>
            </a:p>
            <a:p>
              <a:pPr algn="ctr" eaLnBrk="1" hangingPunct="1">
                <a:spcBef>
                  <a:spcPct val="0"/>
                </a:spcBef>
                <a:buFontTx/>
                <a:buNone/>
              </a:pPr>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設備</a:t>
              </a:r>
            </a:p>
          </p:txBody>
        </p:sp>
        <p:sp>
          <p:nvSpPr>
            <p:cNvPr id="25617" name="Line 23"/>
            <p:cNvSpPr>
              <a:spLocks noChangeShapeType="1"/>
            </p:cNvSpPr>
            <p:nvPr/>
          </p:nvSpPr>
          <p:spPr bwMode="auto">
            <a:xfrm>
              <a:off x="4343400" y="4977011"/>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dirty="0">
                <a:solidFill>
                  <a:prstClr val="black"/>
                </a:solidFill>
              </a:endParaRPr>
            </a:p>
          </p:txBody>
        </p:sp>
        <p:sp>
          <p:nvSpPr>
            <p:cNvPr id="25618" name="Line 24"/>
            <p:cNvSpPr>
              <a:spLocks noChangeShapeType="1"/>
            </p:cNvSpPr>
            <p:nvPr/>
          </p:nvSpPr>
          <p:spPr bwMode="auto">
            <a:xfrm>
              <a:off x="3048000" y="5205611"/>
              <a:ext cx="2667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dirty="0">
                <a:solidFill>
                  <a:prstClr val="black"/>
                </a:solidFill>
              </a:endParaRPr>
            </a:p>
          </p:txBody>
        </p:sp>
      </p:grpSp>
      <p:sp>
        <p:nvSpPr>
          <p:cNvPr id="3" name="テキスト ボックス 2"/>
          <p:cNvSpPr txBox="1"/>
          <p:nvPr/>
        </p:nvSpPr>
        <p:spPr>
          <a:xfrm>
            <a:off x="181218" y="692696"/>
            <a:ext cx="6203168" cy="369332"/>
          </a:xfrm>
          <a:prstGeom prst="rect">
            <a:avLst/>
          </a:prstGeom>
          <a:noFill/>
        </p:spPr>
        <p:txBody>
          <a:bodyPr wrap="square" rtlCol="0">
            <a:spAutoFit/>
          </a:bodyPr>
          <a:lstStyle/>
          <a:p>
            <a:r>
              <a:rPr lang="ja-JP" altLang="en-US" u="sng" dirty="0" smtClean="0">
                <a:solidFill>
                  <a:srgbClr val="0000FF"/>
                </a:solidFill>
                <a:latin typeface="HGP創英角ｺﾞｼｯｸUB" panose="020B0900000000000000" pitchFamily="50" charset="-128"/>
                <a:ea typeface="HGP創英角ｺﾞｼｯｸUB" panose="020B0900000000000000" pitchFamily="50" charset="-128"/>
              </a:rPr>
              <a:t>■ お客</a:t>
            </a:r>
            <a:r>
              <a:rPr lang="ja-JP" altLang="en-US" u="sng" dirty="0">
                <a:solidFill>
                  <a:srgbClr val="0000FF"/>
                </a:solidFill>
                <a:latin typeface="HGP創英角ｺﾞｼｯｸUB" panose="020B0900000000000000" pitchFamily="50" charset="-128"/>
                <a:ea typeface="HGP創英角ｺﾞｼｯｸUB" panose="020B0900000000000000" pitchFamily="50" charset="-128"/>
              </a:rPr>
              <a:t>さまの目線とのズレがあるから、気がつかない</a:t>
            </a:r>
          </a:p>
        </p:txBody>
      </p:sp>
      <p:sp>
        <p:nvSpPr>
          <p:cNvPr id="21" name="スライド番号プレースホルダー 1"/>
          <p:cNvSpPr>
            <a:spLocks noGrp="1"/>
          </p:cNvSpPr>
          <p:nvPr>
            <p:ph type="sldNum" sz="quarter" idx="12"/>
          </p:nvPr>
        </p:nvSpPr>
        <p:spPr bwMode="auto">
          <a:xfrm>
            <a:off x="7010400" y="6520261"/>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6E3A631C-4426-4958-873E-5E9F13770182}" type="slidenum">
              <a:rPr lang="ja-JP" altLang="en-US" sz="1400">
                <a:solidFill>
                  <a:prstClr val="black"/>
                </a:solidFill>
                <a:latin typeface="HGP創英角ｺﾞｼｯｸUB" panose="020B0900000000000000" pitchFamily="50" charset="-128"/>
                <a:ea typeface="HGP創英角ｺﾞｼｯｸUB" panose="020B0900000000000000" pitchFamily="50" charset="-128"/>
              </a:rPr>
              <a:pPr fontAlgn="base">
                <a:spcBef>
                  <a:spcPct val="0"/>
                </a:spcBef>
                <a:spcAft>
                  <a:spcPct val="0"/>
                </a:spcAft>
                <a:defRPr/>
              </a:pPr>
              <a:t>27</a:t>
            </a:fld>
            <a:endParaRPr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22" name="Rectangle 4"/>
          <p:cNvSpPr>
            <a:spLocks noChangeArrowheads="1"/>
          </p:cNvSpPr>
          <p:nvPr/>
        </p:nvSpPr>
        <p:spPr bwMode="auto">
          <a:xfrm>
            <a:off x="179512" y="96480"/>
            <a:ext cx="8836966" cy="388740"/>
          </a:xfrm>
          <a:prstGeom prst="rect">
            <a:avLst/>
          </a:prstGeom>
          <a:gradFill rotWithShape="1">
            <a:gsLst>
              <a:gs pos="0">
                <a:srgbClr val="CC99FF"/>
              </a:gs>
              <a:gs pos="50000">
                <a:srgbClr val="FFFFFF"/>
              </a:gs>
              <a:gs pos="100000">
                <a:srgbClr val="CC99FF"/>
              </a:gs>
            </a:gsLst>
            <a:lin ang="5400000" scaled="1"/>
          </a:gradFill>
          <a:ln>
            <a:noFill/>
          </a:ln>
          <a:extLst>
            <a:ext uri="{91240B29-F687-4F45-9708-019B960494DF}">
              <a14:hiddenLine xmlns:a14="http://schemas.microsoft.com/office/drawing/2010/main" w="57150" cmpd="thinThick">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1800" dirty="0">
                <a:solidFill>
                  <a:prstClr val="black"/>
                </a:solidFill>
                <a:latin typeface="HGP創英角ｺﾞｼｯｸUB" pitchFamily="50" charset="-128"/>
                <a:ea typeface="HGP創英角ｺﾞｼｯｸUB" pitchFamily="50" charset="-128"/>
              </a:rPr>
              <a:t>「保安の見える化・サービス化」でお客さまとの信頼関係を</a:t>
            </a:r>
            <a:r>
              <a:rPr lang="ja-JP" altLang="en-US" sz="1800" dirty="0" smtClean="0">
                <a:solidFill>
                  <a:prstClr val="black"/>
                </a:solidFill>
                <a:latin typeface="HGP創英角ｺﾞｼｯｸUB" pitchFamily="50" charset="-128"/>
                <a:ea typeface="HGP創英角ｺﾞｼｯｸUB" pitchFamily="50" charset="-128"/>
              </a:rPr>
              <a:t>築く　②</a:t>
            </a:r>
            <a:endParaRPr lang="ja-JP" altLang="en-US" sz="1800" dirty="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5221067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ChangeArrowheads="1"/>
          </p:cNvSpPr>
          <p:nvPr/>
        </p:nvSpPr>
        <p:spPr bwMode="auto">
          <a:xfrm>
            <a:off x="269885" y="3129136"/>
            <a:ext cx="3276600" cy="1149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1800" u="sng" dirty="0">
                <a:solidFill>
                  <a:srgbClr val="6600CC"/>
                </a:solidFill>
                <a:latin typeface="HGP創英角ｺﾞｼｯｸUB" panose="020B0900000000000000" pitchFamily="50" charset="-128"/>
                <a:ea typeface="HGP創英角ｺﾞｼｯｸUB" panose="020B0900000000000000" pitchFamily="50" charset="-128"/>
              </a:rPr>
              <a:t>「保安」の「安」の意味とは？</a:t>
            </a:r>
          </a:p>
          <a:p>
            <a:pPr eaLnBrk="1" hangingPunct="1">
              <a:spcBef>
                <a:spcPct val="35000"/>
              </a:spcBef>
              <a:buFontTx/>
              <a:buNone/>
            </a:pPr>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　★</a:t>
            </a:r>
            <a:r>
              <a:rPr lang="ja-JP" altLang="en-US" sz="1800" dirty="0">
                <a:solidFill>
                  <a:srgbClr val="993300"/>
                </a:solidFill>
                <a:latin typeface="HGP創英角ｺﾞｼｯｸUB" panose="020B0900000000000000" pitchFamily="50" charset="-128"/>
                <a:ea typeface="HGP創英角ｺﾞｼｯｸUB" panose="020B0900000000000000" pitchFamily="50" charset="-128"/>
              </a:rPr>
              <a:t>「安全」</a:t>
            </a:r>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を確保する</a:t>
            </a:r>
            <a:endParaRPr lang="en-US" altLang="ja-JP" sz="1800" dirty="0">
              <a:solidFill>
                <a:prstClr val="black"/>
              </a:solidFill>
              <a:latin typeface="HGP創英角ｺﾞｼｯｸUB" panose="020B0900000000000000" pitchFamily="50" charset="-128"/>
              <a:ea typeface="HGP創英角ｺﾞｼｯｸUB" panose="020B0900000000000000" pitchFamily="50" charset="-128"/>
            </a:endParaRPr>
          </a:p>
          <a:p>
            <a:pPr eaLnBrk="1" hangingPunct="1">
              <a:spcBef>
                <a:spcPct val="35000"/>
              </a:spcBef>
              <a:buFontTx/>
              <a:buNone/>
            </a:pPr>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　★</a:t>
            </a:r>
            <a:r>
              <a:rPr lang="ja-JP" altLang="en-US" sz="1800" dirty="0">
                <a:solidFill>
                  <a:srgbClr val="CC00FF"/>
                </a:solidFill>
                <a:latin typeface="HGP創英角ｺﾞｼｯｸUB" panose="020B0900000000000000" pitchFamily="50" charset="-128"/>
                <a:ea typeface="HGP創英角ｺﾞｼｯｸUB" panose="020B0900000000000000" pitchFamily="50" charset="-128"/>
              </a:rPr>
              <a:t>「安心」</a:t>
            </a:r>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を醸成する</a:t>
            </a:r>
            <a:endParaRPr lang="ja-JP" altLang="en-US" sz="2000" u="sng" dirty="0">
              <a:solidFill>
                <a:srgbClr val="008000"/>
              </a:solidFill>
              <a:latin typeface="HGP創英角ｺﾞｼｯｸUB" panose="020B0900000000000000" pitchFamily="50" charset="-128"/>
              <a:ea typeface="HGP創英角ｺﾞｼｯｸUB" panose="020B0900000000000000" pitchFamily="50" charset="-128"/>
            </a:endParaRPr>
          </a:p>
        </p:txBody>
      </p:sp>
      <p:sp>
        <p:nvSpPr>
          <p:cNvPr id="43012" name="Rectangle 3"/>
          <p:cNvSpPr>
            <a:spLocks noChangeArrowheads="1"/>
          </p:cNvSpPr>
          <p:nvPr/>
        </p:nvSpPr>
        <p:spPr bwMode="auto">
          <a:xfrm>
            <a:off x="4267200" y="3129136"/>
            <a:ext cx="4648200" cy="1492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1800" u="sng" dirty="0">
                <a:solidFill>
                  <a:srgbClr val="6600CC"/>
                </a:solidFill>
                <a:latin typeface="HGP創英角ｺﾞｼｯｸUB" panose="020B0900000000000000" pitchFamily="50" charset="-128"/>
                <a:ea typeface="HGP創英角ｺﾞｼｯｸUB" panose="020B0900000000000000" pitchFamily="50" charset="-128"/>
              </a:rPr>
              <a:t>「保安サービス」とは？</a:t>
            </a:r>
          </a:p>
          <a:p>
            <a:pPr eaLnBrk="1" hangingPunct="1">
              <a:spcBef>
                <a:spcPct val="35000"/>
              </a:spcBef>
              <a:buFontTx/>
              <a:buNone/>
            </a:pPr>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a:t>
            </a:r>
            <a:r>
              <a:rPr lang="ja-JP" altLang="en-US" sz="1800" dirty="0">
                <a:solidFill>
                  <a:srgbClr val="993300"/>
                </a:solidFill>
                <a:latin typeface="HGP創英角ｺﾞｼｯｸUB" panose="020B0900000000000000" pitchFamily="50" charset="-128"/>
                <a:ea typeface="HGP創英角ｺﾞｼｯｸUB" panose="020B0900000000000000" pitchFamily="50" charset="-128"/>
              </a:rPr>
              <a:t>「安全」</a:t>
            </a:r>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を確保する</a:t>
            </a:r>
            <a:r>
              <a:rPr lang="ja-JP" altLang="en-US" sz="1800" dirty="0">
                <a:solidFill>
                  <a:srgbClr val="FF0066"/>
                </a:solidFill>
                <a:latin typeface="HGP創英角ｺﾞｼｯｸUB" panose="020B0900000000000000" pitchFamily="50" charset="-128"/>
                <a:ea typeface="HGP創英角ｺﾞｼｯｸUB" panose="020B0900000000000000" pitchFamily="50" charset="-128"/>
              </a:rPr>
              <a:t>行動</a:t>
            </a:r>
            <a:endParaRPr lang="en-US" altLang="ja-JP" sz="1800" dirty="0">
              <a:solidFill>
                <a:srgbClr val="FF0066"/>
              </a:solidFill>
              <a:latin typeface="HGP創英角ｺﾞｼｯｸUB" panose="020B0900000000000000" pitchFamily="50" charset="-128"/>
              <a:ea typeface="HGP創英角ｺﾞｼｯｸUB" panose="020B0900000000000000" pitchFamily="50" charset="-128"/>
            </a:endParaRPr>
          </a:p>
          <a:p>
            <a:pPr eaLnBrk="1" hangingPunct="1">
              <a:spcBef>
                <a:spcPct val="35000"/>
              </a:spcBef>
              <a:buFontTx/>
              <a:buNone/>
            </a:pPr>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a:t>
            </a:r>
            <a:r>
              <a:rPr lang="ja-JP" altLang="en-US" sz="1800" dirty="0">
                <a:solidFill>
                  <a:srgbClr val="CC00FF"/>
                </a:solidFill>
                <a:latin typeface="HGP創英角ｺﾞｼｯｸUB" panose="020B0900000000000000" pitchFamily="50" charset="-128"/>
                <a:ea typeface="HGP創英角ｺﾞｼｯｸUB" panose="020B0900000000000000" pitchFamily="50" charset="-128"/>
              </a:rPr>
              <a:t>「安全」</a:t>
            </a:r>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を確保していることを</a:t>
            </a:r>
          </a:p>
          <a:p>
            <a:pPr eaLnBrk="1" hangingPunct="1">
              <a:spcBef>
                <a:spcPct val="25000"/>
              </a:spcBef>
              <a:buFontTx/>
              <a:buNone/>
            </a:pPr>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　　見せることで「安心」を引き出す</a:t>
            </a:r>
            <a:r>
              <a:rPr lang="ja-JP" altLang="en-US" sz="1800" dirty="0">
                <a:solidFill>
                  <a:srgbClr val="FF0000"/>
                </a:solidFill>
                <a:latin typeface="HGP創英角ｺﾞｼｯｸUB" panose="020B0900000000000000" pitchFamily="50" charset="-128"/>
                <a:ea typeface="HGP創英角ｺﾞｼｯｸUB" panose="020B0900000000000000" pitchFamily="50" charset="-128"/>
              </a:rPr>
              <a:t>行動</a:t>
            </a:r>
            <a:endParaRPr lang="ja-JP" altLang="en-US" sz="2000" u="sng"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43013" name="テキスト ボックス 14"/>
          <p:cNvSpPr txBox="1">
            <a:spLocks noChangeArrowheads="1"/>
          </p:cNvSpPr>
          <p:nvPr/>
        </p:nvSpPr>
        <p:spPr bwMode="auto">
          <a:xfrm>
            <a:off x="8302565" y="3129136"/>
            <a:ext cx="40011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400" dirty="0">
                <a:solidFill>
                  <a:srgbClr val="6600CC"/>
                </a:solidFill>
                <a:latin typeface="HGP創英角ｺﾞｼｯｸUB" panose="020B0900000000000000" pitchFamily="50" charset="-128"/>
                <a:ea typeface="HGP創英角ｺﾞｼｯｸUB" panose="020B0900000000000000" pitchFamily="50" charset="-128"/>
              </a:rPr>
              <a:t>保安のサービス化</a:t>
            </a:r>
          </a:p>
        </p:txBody>
      </p:sp>
      <p:sp>
        <p:nvSpPr>
          <p:cNvPr id="43014" name="Rectangle 3"/>
          <p:cNvSpPr>
            <a:spLocks noChangeArrowheads="1"/>
          </p:cNvSpPr>
          <p:nvPr/>
        </p:nvSpPr>
        <p:spPr bwMode="auto">
          <a:xfrm>
            <a:off x="269887" y="5161768"/>
            <a:ext cx="4757083" cy="11172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1800" u="sng" dirty="0">
                <a:solidFill>
                  <a:srgbClr val="6600CC"/>
                </a:solidFill>
                <a:latin typeface="HGP創英角ｺﾞｼｯｸUB" panose="020B0900000000000000" pitchFamily="50" charset="-128"/>
                <a:ea typeface="HGP創英角ｺﾞｼｯｸUB" panose="020B0900000000000000" pitchFamily="50" charset="-128"/>
              </a:rPr>
              <a:t>「保安」を戦略的武器にするとは？</a:t>
            </a:r>
          </a:p>
          <a:p>
            <a:pPr eaLnBrk="1" hangingPunct="1">
              <a:spcBef>
                <a:spcPct val="35000"/>
              </a:spcBef>
              <a:buFontTx/>
              <a:buNone/>
            </a:pPr>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a:t>
            </a:r>
            <a:r>
              <a:rPr lang="ja-JP" altLang="en-US" sz="1800" dirty="0">
                <a:solidFill>
                  <a:srgbClr val="993300"/>
                </a:solidFill>
                <a:latin typeface="HGP創英角ｺﾞｼｯｸUB" panose="020B0900000000000000" pitchFamily="50" charset="-128"/>
                <a:ea typeface="HGP創英角ｺﾞｼｯｸUB" panose="020B0900000000000000" pitchFamily="50" charset="-128"/>
              </a:rPr>
              <a:t>「安全確保」</a:t>
            </a:r>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のままでは、</a:t>
            </a:r>
            <a:r>
              <a:rPr lang="ja-JP" altLang="en-US" sz="1800" dirty="0">
                <a:solidFill>
                  <a:srgbClr val="993300"/>
                </a:solidFill>
                <a:latin typeface="HGP創英角ｺﾞｼｯｸUB" panose="020B0900000000000000" pitchFamily="50" charset="-128"/>
                <a:ea typeface="HGP創英角ｺﾞｼｯｸUB" panose="020B0900000000000000" pitchFamily="50" charset="-128"/>
              </a:rPr>
              <a:t>コスト（費用）</a:t>
            </a:r>
            <a:endParaRPr lang="en-US" altLang="ja-JP" sz="1800" dirty="0">
              <a:solidFill>
                <a:srgbClr val="993300"/>
              </a:solidFill>
              <a:latin typeface="HGP創英角ｺﾞｼｯｸUB" panose="020B0900000000000000" pitchFamily="50" charset="-128"/>
              <a:ea typeface="HGP創英角ｺﾞｼｯｸUB" panose="020B0900000000000000" pitchFamily="50" charset="-128"/>
            </a:endParaRPr>
          </a:p>
          <a:p>
            <a:pPr eaLnBrk="1" hangingPunct="1">
              <a:spcBef>
                <a:spcPct val="35000"/>
              </a:spcBef>
              <a:buFontTx/>
              <a:buNone/>
            </a:pPr>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a:t>
            </a:r>
            <a:r>
              <a:rPr lang="ja-JP" altLang="en-US" sz="1800" dirty="0">
                <a:solidFill>
                  <a:srgbClr val="CC00FF"/>
                </a:solidFill>
                <a:latin typeface="HGP創英角ｺﾞｼｯｸUB" panose="020B0900000000000000" pitchFamily="50" charset="-128"/>
                <a:ea typeface="HGP創英角ｺﾞｼｯｸUB" panose="020B0900000000000000" pitchFamily="50" charset="-128"/>
              </a:rPr>
              <a:t>「安心創造」</a:t>
            </a:r>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は、</a:t>
            </a:r>
            <a:r>
              <a:rPr lang="ja-JP" altLang="en-US" sz="1800" dirty="0">
                <a:solidFill>
                  <a:srgbClr val="FF0000"/>
                </a:solidFill>
                <a:latin typeface="HGP創英角ｺﾞｼｯｸUB" panose="020B0900000000000000" pitchFamily="50" charset="-128"/>
                <a:ea typeface="HGP創英角ｺﾞｼｯｸUB" panose="020B0900000000000000" pitchFamily="50" charset="-128"/>
              </a:rPr>
              <a:t>プロフィット（利益）</a:t>
            </a:r>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につながる</a:t>
            </a:r>
            <a:endParaRPr lang="ja-JP" altLang="en-US" sz="1800" u="sng" dirty="0">
              <a:solidFill>
                <a:srgbClr val="008000"/>
              </a:solidFill>
              <a:latin typeface="HGP創英角ｺﾞｼｯｸUB" panose="020B0900000000000000" pitchFamily="50" charset="-128"/>
              <a:ea typeface="HGP創英角ｺﾞｼｯｸUB" panose="020B0900000000000000" pitchFamily="50" charset="-128"/>
            </a:endParaRPr>
          </a:p>
        </p:txBody>
      </p:sp>
      <p:sp>
        <p:nvSpPr>
          <p:cNvPr id="20" name="下矢印 19"/>
          <p:cNvSpPr>
            <a:spLocks noChangeArrowheads="1"/>
          </p:cNvSpPr>
          <p:nvPr/>
        </p:nvSpPr>
        <p:spPr bwMode="auto">
          <a:xfrm rot="-5400000">
            <a:off x="5180808" y="5468762"/>
            <a:ext cx="504825" cy="503238"/>
          </a:xfrm>
          <a:prstGeom prst="downArrow">
            <a:avLst>
              <a:gd name="adj1" fmla="val 50000"/>
              <a:gd name="adj2" fmla="val 50000"/>
            </a:avLst>
          </a:prstGeom>
          <a:solidFill>
            <a:schemeClr val="tx1"/>
          </a:solidFill>
          <a:ln w="25400" algn="ctr">
            <a:solidFill>
              <a:srgbClr val="000000"/>
            </a:solidFill>
            <a:miter lim="800000"/>
            <a:headEnd/>
            <a:tailEnd/>
          </a:ln>
        </p:spPr>
        <p:txBody>
          <a:bodyPr vert="eaVert" anchor="ctr"/>
          <a:lstStyle/>
          <a:p>
            <a:pPr algn="ctr">
              <a:defRPr/>
            </a:pPr>
            <a:endParaRPr lang="ja-JP" altLang="en-US" dirty="0">
              <a:solidFill>
                <a:prstClr val="white"/>
              </a:solidFill>
            </a:endParaRPr>
          </a:p>
        </p:txBody>
      </p:sp>
      <p:sp>
        <p:nvSpPr>
          <p:cNvPr id="45064" name="Rectangle 3"/>
          <p:cNvSpPr>
            <a:spLocks noChangeArrowheads="1"/>
          </p:cNvSpPr>
          <p:nvPr/>
        </p:nvSpPr>
        <p:spPr bwMode="auto">
          <a:xfrm>
            <a:off x="6011865" y="5071489"/>
            <a:ext cx="2490757" cy="1297791"/>
          </a:xfrm>
          <a:prstGeom prst="rect">
            <a:avLst/>
          </a:prstGeom>
          <a:solidFill>
            <a:srgbClr val="FFFFCC"/>
          </a:solidFill>
          <a:ln w="38100" cmpd="dbl">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defRPr/>
            </a:pPr>
            <a:r>
              <a:rPr lang="ja-JP" altLang="en-US" dirty="0">
                <a:solidFill>
                  <a:srgbClr val="FF0000"/>
                </a:solidFill>
                <a:latin typeface="HGP創英角ｺﾞｼｯｸUB" panose="020B0900000000000000" pitchFamily="50" charset="-128"/>
                <a:ea typeface="HGP創英角ｺﾞｼｯｸUB" panose="020B0900000000000000" pitchFamily="50" charset="-128"/>
              </a:rPr>
              <a:t>「保安サービス」を</a:t>
            </a:r>
          </a:p>
          <a:p>
            <a:pPr algn="ctr">
              <a:lnSpc>
                <a:spcPts val="2000"/>
              </a:lnSpc>
              <a:spcBef>
                <a:spcPts val="600"/>
              </a:spcBef>
              <a:defRPr/>
            </a:pPr>
            <a:r>
              <a:rPr lang="ja-JP" altLang="en-US" u="sng" dirty="0">
                <a:solidFill>
                  <a:srgbClr val="FF0000"/>
                </a:solidFill>
                <a:latin typeface="HGP創英角ｺﾞｼｯｸUB" panose="020B0900000000000000" pitchFamily="50" charset="-128"/>
                <a:ea typeface="HGP創英角ｺﾞｼｯｸUB" panose="020B0900000000000000" pitchFamily="50" charset="-128"/>
              </a:rPr>
              <a:t>プロフィット化する</a:t>
            </a:r>
            <a:endParaRPr lang="en-US" altLang="ja-JP" u="sng" dirty="0">
              <a:solidFill>
                <a:srgbClr val="FF0000"/>
              </a:solidFill>
              <a:latin typeface="HGP創英角ｺﾞｼｯｸUB" panose="020B0900000000000000" pitchFamily="50" charset="-128"/>
              <a:ea typeface="HGP創英角ｺﾞｼｯｸUB" panose="020B0900000000000000" pitchFamily="50" charset="-128"/>
            </a:endParaRPr>
          </a:p>
          <a:p>
            <a:pPr algn="ctr">
              <a:lnSpc>
                <a:spcPts val="1600"/>
              </a:lnSpc>
              <a:spcBef>
                <a:spcPts val="600"/>
              </a:spcBef>
              <a:defRPr/>
            </a:pPr>
            <a:r>
              <a:rPr lang="ja-JP" altLang="en-US" dirty="0">
                <a:solidFill>
                  <a:srgbClr val="FF0000"/>
                </a:solidFill>
                <a:latin typeface="HGP創英角ｺﾞｼｯｸUB" panose="020B0900000000000000" pitchFamily="50" charset="-128"/>
                <a:ea typeface="HGP創英角ｺﾞｼｯｸUB" panose="020B0900000000000000" pitchFamily="50" charset="-128"/>
              </a:rPr>
              <a:t>↓</a:t>
            </a:r>
            <a:endParaRPr lang="en-US" altLang="ja-JP" dirty="0">
              <a:solidFill>
                <a:srgbClr val="FF0000"/>
              </a:solidFill>
              <a:latin typeface="HGP創英角ｺﾞｼｯｸUB" panose="020B0900000000000000" pitchFamily="50" charset="-128"/>
              <a:ea typeface="HGP創英角ｺﾞｼｯｸUB" panose="020B0900000000000000" pitchFamily="50" charset="-128"/>
            </a:endParaRPr>
          </a:p>
          <a:p>
            <a:pPr algn="ctr">
              <a:lnSpc>
                <a:spcPts val="1600"/>
              </a:lnSpc>
              <a:spcBef>
                <a:spcPts val="600"/>
              </a:spcBef>
              <a:defRPr/>
            </a:pPr>
            <a:r>
              <a:rPr lang="ja-JP" altLang="en-US" dirty="0">
                <a:solidFill>
                  <a:srgbClr val="FF0000"/>
                </a:solidFill>
                <a:latin typeface="HGP創英角ｺﾞｼｯｸUB" panose="020B0900000000000000" pitchFamily="50" charset="-128"/>
                <a:ea typeface="HGP創英角ｺﾞｼｯｸUB" panose="020B0900000000000000" pitchFamily="50" charset="-128"/>
              </a:rPr>
              <a:t>利益につなげる</a:t>
            </a:r>
          </a:p>
        </p:txBody>
      </p:sp>
      <p:sp>
        <p:nvSpPr>
          <p:cNvPr id="43017" name="正方形/長方形 23"/>
          <p:cNvSpPr>
            <a:spLocks noChangeArrowheads="1"/>
          </p:cNvSpPr>
          <p:nvPr/>
        </p:nvSpPr>
        <p:spPr bwMode="auto">
          <a:xfrm>
            <a:off x="228600" y="1495380"/>
            <a:ext cx="8686800" cy="1069524"/>
          </a:xfrm>
          <a:prstGeom prst="rect">
            <a:avLst/>
          </a:prstGeom>
          <a:solidFill>
            <a:srgbClr val="FFFFCC"/>
          </a:solidFill>
          <a:ln w="9525">
            <a:solidFill>
              <a:schemeClr val="tx1"/>
            </a:solidFill>
            <a:miter lim="800000"/>
            <a:headEnd/>
            <a:tailEnd/>
          </a:ln>
          <a:effectLst>
            <a:outerShdw blurRad="50800" dist="38100" dir="2700000" algn="tl" rotWithShape="0">
              <a:prstClr val="black">
                <a:alpha val="40000"/>
              </a:prstClr>
            </a:outerShdw>
          </a:effec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●アヒルの水掻き　⇒　保安をいくら真面目に実践しても、お客様へは伝わらない</a:t>
            </a:r>
          </a:p>
          <a:p>
            <a:pPr eaLnBrk="1" hangingPunct="1">
              <a:spcBef>
                <a:spcPct val="25000"/>
              </a:spcBef>
              <a:buFontTx/>
              <a:buNone/>
            </a:pPr>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●保安の見える化＝</a:t>
            </a:r>
            <a:r>
              <a:rPr lang="ja-JP" altLang="en-US" sz="1800" dirty="0">
                <a:solidFill>
                  <a:srgbClr val="FF0000"/>
                </a:solidFill>
                <a:latin typeface="HGP創英角ｺﾞｼｯｸUB" panose="020B0900000000000000" pitchFamily="50" charset="-128"/>
                <a:ea typeface="HGP創英角ｺﾞｼｯｸUB" panose="020B0900000000000000" pitchFamily="50" charset="-128"/>
              </a:rPr>
              <a:t>保安の</a:t>
            </a:r>
            <a:r>
              <a:rPr lang="ja-JP" altLang="en-US" sz="1800" u="sng" dirty="0">
                <a:solidFill>
                  <a:srgbClr val="FF0000"/>
                </a:solidFill>
                <a:latin typeface="HGP創英角ｺﾞｼｯｸUB" panose="020B0900000000000000" pitchFamily="50" charset="-128"/>
                <a:ea typeface="HGP創英角ｺﾞｼｯｸUB" panose="020B0900000000000000" pitchFamily="50" charset="-128"/>
              </a:rPr>
              <a:t>見せる化</a:t>
            </a:r>
          </a:p>
          <a:p>
            <a:pPr eaLnBrk="1" hangingPunct="1">
              <a:spcBef>
                <a:spcPts val="600"/>
              </a:spcBef>
              <a:buFontTx/>
              <a:buNone/>
            </a:pPr>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　　　　　　　　　　　　　＊保安に対する取組み姿勢を</a:t>
            </a:r>
            <a:r>
              <a:rPr lang="ja-JP" altLang="en-US" sz="1800" dirty="0">
                <a:solidFill>
                  <a:srgbClr val="FF0000"/>
                </a:solidFill>
                <a:latin typeface="HGP創英角ｺﾞｼｯｸUB" panose="020B0900000000000000" pitchFamily="50" charset="-128"/>
                <a:ea typeface="HGP創英角ｺﾞｼｯｸUB" panose="020B0900000000000000" pitchFamily="50" charset="-128"/>
              </a:rPr>
              <a:t>お客さま宅での行動でお客様へ伝える</a:t>
            </a:r>
          </a:p>
        </p:txBody>
      </p:sp>
      <p:sp>
        <p:nvSpPr>
          <p:cNvPr id="43019" name="Line 21"/>
          <p:cNvSpPr>
            <a:spLocks noChangeShapeType="1"/>
          </p:cNvSpPr>
          <p:nvPr/>
        </p:nvSpPr>
        <p:spPr bwMode="auto">
          <a:xfrm flipH="1">
            <a:off x="8305802" y="3581574"/>
            <a:ext cx="11113" cy="9191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solidFill>
                <a:prstClr val="black"/>
              </a:solidFill>
            </a:endParaRPr>
          </a:p>
        </p:txBody>
      </p:sp>
      <p:sp>
        <p:nvSpPr>
          <p:cNvPr id="43020" name="AutoShape 22"/>
          <p:cNvSpPr>
            <a:spLocks noChangeArrowheads="1"/>
          </p:cNvSpPr>
          <p:nvPr/>
        </p:nvSpPr>
        <p:spPr bwMode="auto">
          <a:xfrm>
            <a:off x="3710354" y="3586336"/>
            <a:ext cx="457200" cy="304800"/>
          </a:xfrm>
          <a:prstGeom prst="rightArrow">
            <a:avLst>
              <a:gd name="adj1" fmla="val 50000"/>
              <a:gd name="adj2" fmla="val 37500"/>
            </a:avLst>
          </a:prstGeom>
          <a:solidFill>
            <a:schemeClr val="tx1"/>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dirty="0">
              <a:solidFill>
                <a:prstClr val="black"/>
              </a:solidFill>
            </a:endParaRPr>
          </a:p>
        </p:txBody>
      </p:sp>
      <p:sp>
        <p:nvSpPr>
          <p:cNvPr id="18" name="タイトル 3"/>
          <p:cNvSpPr txBox="1">
            <a:spLocks/>
          </p:cNvSpPr>
          <p:nvPr/>
        </p:nvSpPr>
        <p:spPr bwMode="auto">
          <a:xfrm>
            <a:off x="228600" y="692062"/>
            <a:ext cx="6912767" cy="421161"/>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1100">
                <a:solidFill>
                  <a:schemeClr val="bg1"/>
                </a:solidFill>
                <a:latin typeface="+mj-lt"/>
                <a:ea typeface="+mj-ea"/>
                <a:cs typeface="+mj-cs"/>
              </a:defRPr>
            </a:lvl1pPr>
            <a:lvl2pPr algn="ctr" rtl="0" eaLnBrk="0" fontAlgn="base" hangingPunct="0">
              <a:spcBef>
                <a:spcPct val="0"/>
              </a:spcBef>
              <a:spcAft>
                <a:spcPct val="0"/>
              </a:spcAft>
              <a:defRPr sz="1100">
                <a:solidFill>
                  <a:schemeClr val="bg1"/>
                </a:solidFill>
                <a:latin typeface="Arial" charset="0"/>
                <a:ea typeface="ＭＳ Ｐゴシック" pitchFamily="50" charset="-128"/>
              </a:defRPr>
            </a:lvl2pPr>
            <a:lvl3pPr algn="ctr" rtl="0" eaLnBrk="0" fontAlgn="base" hangingPunct="0">
              <a:spcBef>
                <a:spcPct val="0"/>
              </a:spcBef>
              <a:spcAft>
                <a:spcPct val="0"/>
              </a:spcAft>
              <a:defRPr sz="1100">
                <a:solidFill>
                  <a:schemeClr val="bg1"/>
                </a:solidFill>
                <a:latin typeface="Arial" charset="0"/>
                <a:ea typeface="ＭＳ Ｐゴシック" pitchFamily="50" charset="-128"/>
              </a:defRPr>
            </a:lvl3pPr>
            <a:lvl4pPr algn="ctr" rtl="0" eaLnBrk="0" fontAlgn="base" hangingPunct="0">
              <a:spcBef>
                <a:spcPct val="0"/>
              </a:spcBef>
              <a:spcAft>
                <a:spcPct val="0"/>
              </a:spcAft>
              <a:defRPr sz="1100">
                <a:solidFill>
                  <a:schemeClr val="bg1"/>
                </a:solidFill>
                <a:latin typeface="Arial" charset="0"/>
                <a:ea typeface="ＭＳ Ｐゴシック" pitchFamily="50" charset="-128"/>
              </a:defRPr>
            </a:lvl4pPr>
            <a:lvl5pPr algn="ctr" rtl="0" eaLnBrk="0" fontAlgn="base" hangingPunct="0">
              <a:spcBef>
                <a:spcPct val="0"/>
              </a:spcBef>
              <a:spcAft>
                <a:spcPct val="0"/>
              </a:spcAft>
              <a:defRPr sz="1100">
                <a:solidFill>
                  <a:schemeClr val="bg1"/>
                </a:solidFill>
                <a:latin typeface="Arial" charset="0"/>
                <a:ea typeface="ＭＳ Ｐゴシック" pitchFamily="50" charset="-128"/>
              </a:defRPr>
            </a:lvl5pPr>
            <a:lvl6pPr marL="457200" algn="ctr" rtl="0" fontAlgn="base">
              <a:spcBef>
                <a:spcPct val="0"/>
              </a:spcBef>
              <a:spcAft>
                <a:spcPct val="0"/>
              </a:spcAft>
              <a:defRPr sz="1100">
                <a:solidFill>
                  <a:schemeClr val="bg1"/>
                </a:solidFill>
                <a:latin typeface="Arial" charset="0"/>
                <a:ea typeface="ＭＳ Ｐゴシック" pitchFamily="50" charset="-128"/>
              </a:defRPr>
            </a:lvl6pPr>
            <a:lvl7pPr marL="914400" algn="ctr" rtl="0" fontAlgn="base">
              <a:spcBef>
                <a:spcPct val="0"/>
              </a:spcBef>
              <a:spcAft>
                <a:spcPct val="0"/>
              </a:spcAft>
              <a:defRPr sz="1100">
                <a:solidFill>
                  <a:schemeClr val="bg1"/>
                </a:solidFill>
                <a:latin typeface="Arial" charset="0"/>
                <a:ea typeface="ＭＳ Ｐゴシック" pitchFamily="50" charset="-128"/>
              </a:defRPr>
            </a:lvl7pPr>
            <a:lvl8pPr marL="1371600" algn="ctr" rtl="0" fontAlgn="base">
              <a:spcBef>
                <a:spcPct val="0"/>
              </a:spcBef>
              <a:spcAft>
                <a:spcPct val="0"/>
              </a:spcAft>
              <a:defRPr sz="1100">
                <a:solidFill>
                  <a:schemeClr val="bg1"/>
                </a:solidFill>
                <a:latin typeface="Arial" charset="0"/>
                <a:ea typeface="ＭＳ Ｐゴシック" pitchFamily="50" charset="-128"/>
              </a:defRPr>
            </a:lvl8pPr>
            <a:lvl9pPr marL="1828800" algn="ctr" rtl="0" fontAlgn="base">
              <a:spcBef>
                <a:spcPct val="0"/>
              </a:spcBef>
              <a:spcAft>
                <a:spcPct val="0"/>
              </a:spcAft>
              <a:defRPr sz="1100">
                <a:solidFill>
                  <a:schemeClr val="bg1"/>
                </a:solidFill>
                <a:latin typeface="Arial" charset="0"/>
                <a:ea typeface="ＭＳ Ｐゴシック" pitchFamily="50" charset="-128"/>
              </a:defRPr>
            </a:lvl9pPr>
          </a:lstStyle>
          <a:p>
            <a:pPr algn="l"/>
            <a:r>
              <a:rPr lang="ja-JP" altLang="en-US" sz="1800" u="sng" dirty="0" smtClean="0">
                <a:solidFill>
                  <a:srgbClr val="0000FF"/>
                </a:solidFill>
                <a:latin typeface="HGP創英角ｺﾞｼｯｸUB" panose="020B0900000000000000" pitchFamily="50" charset="-128"/>
                <a:ea typeface="HGP創英角ｺﾞｼｯｸUB" panose="020B0900000000000000" pitchFamily="50" charset="-128"/>
                <a:cs typeface="Times New Roman"/>
              </a:rPr>
              <a:t>■ ベーシックサービス</a:t>
            </a:r>
            <a:r>
              <a:rPr lang="ja-JP" altLang="en-US" sz="1800" u="sng" dirty="0">
                <a:solidFill>
                  <a:srgbClr val="0000FF"/>
                </a:solidFill>
                <a:latin typeface="HGP創英角ｺﾞｼｯｸUB" panose="020B0900000000000000" pitchFamily="50" charset="-128"/>
                <a:ea typeface="HGP創英角ｺﾞｼｯｸUB" panose="020B0900000000000000" pitchFamily="50" charset="-128"/>
                <a:cs typeface="Times New Roman"/>
              </a:rPr>
              <a:t>は、「保安の見える化</a:t>
            </a:r>
            <a:r>
              <a:rPr lang="en-US" altLang="ja-JP" sz="1800" u="sng" dirty="0">
                <a:solidFill>
                  <a:srgbClr val="0000FF"/>
                </a:solidFill>
                <a:latin typeface="HGP創英角ｺﾞｼｯｸUB" panose="020B0900000000000000" pitchFamily="50" charset="-128"/>
                <a:ea typeface="HGP創英角ｺﾞｼｯｸUB" panose="020B0900000000000000" pitchFamily="50" charset="-128"/>
                <a:cs typeface="Times New Roman"/>
              </a:rPr>
              <a:t>/</a:t>
            </a:r>
            <a:r>
              <a:rPr lang="ja-JP" altLang="en-US" sz="1800" u="sng" dirty="0">
                <a:solidFill>
                  <a:srgbClr val="0000FF"/>
                </a:solidFill>
                <a:latin typeface="HGP創英角ｺﾞｼｯｸUB" panose="020B0900000000000000" pitchFamily="50" charset="-128"/>
                <a:ea typeface="HGP創英角ｺﾞｼｯｸUB" panose="020B0900000000000000" pitchFamily="50" charset="-128"/>
                <a:cs typeface="Times New Roman"/>
              </a:rPr>
              <a:t>見せる化」である</a:t>
            </a:r>
          </a:p>
        </p:txBody>
      </p:sp>
      <p:sp>
        <p:nvSpPr>
          <p:cNvPr id="15" name="スライド番号プレースホルダー 1"/>
          <p:cNvSpPr>
            <a:spLocks noGrp="1"/>
          </p:cNvSpPr>
          <p:nvPr>
            <p:ph type="sldNum" sz="quarter" idx="12"/>
          </p:nvPr>
        </p:nvSpPr>
        <p:spPr bwMode="auto">
          <a:xfrm>
            <a:off x="7010400" y="6520261"/>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6E3A631C-4426-4958-873E-5E9F13770182}" type="slidenum">
              <a:rPr lang="ja-JP" altLang="en-US" sz="1400">
                <a:solidFill>
                  <a:prstClr val="black"/>
                </a:solidFill>
                <a:latin typeface="HGP創英角ｺﾞｼｯｸUB" panose="020B0900000000000000" pitchFamily="50" charset="-128"/>
                <a:ea typeface="HGP創英角ｺﾞｼｯｸUB" panose="020B0900000000000000" pitchFamily="50" charset="-128"/>
              </a:rPr>
              <a:pPr fontAlgn="base">
                <a:spcBef>
                  <a:spcPct val="0"/>
                </a:spcBef>
                <a:spcAft>
                  <a:spcPct val="0"/>
                </a:spcAft>
                <a:defRPr/>
              </a:pPr>
              <a:t>28</a:t>
            </a:fld>
            <a:endParaRPr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14" name="Rectangle 4"/>
          <p:cNvSpPr>
            <a:spLocks noChangeArrowheads="1"/>
          </p:cNvSpPr>
          <p:nvPr/>
        </p:nvSpPr>
        <p:spPr bwMode="auto">
          <a:xfrm>
            <a:off x="179512" y="96480"/>
            <a:ext cx="8836966" cy="388740"/>
          </a:xfrm>
          <a:prstGeom prst="rect">
            <a:avLst/>
          </a:prstGeom>
          <a:gradFill rotWithShape="1">
            <a:gsLst>
              <a:gs pos="0">
                <a:srgbClr val="CC99FF"/>
              </a:gs>
              <a:gs pos="50000">
                <a:srgbClr val="FFFFFF"/>
              </a:gs>
              <a:gs pos="100000">
                <a:srgbClr val="CC99FF"/>
              </a:gs>
            </a:gsLst>
            <a:lin ang="5400000" scaled="1"/>
          </a:gradFill>
          <a:ln>
            <a:noFill/>
          </a:ln>
          <a:extLst>
            <a:ext uri="{91240B29-F687-4F45-9708-019B960494DF}">
              <a14:hiddenLine xmlns:a14="http://schemas.microsoft.com/office/drawing/2010/main" w="57150" cmpd="thinThick">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1800" dirty="0">
                <a:solidFill>
                  <a:prstClr val="black"/>
                </a:solidFill>
                <a:latin typeface="HGP創英角ｺﾞｼｯｸUB" pitchFamily="50" charset="-128"/>
                <a:ea typeface="HGP創英角ｺﾞｼｯｸUB" pitchFamily="50" charset="-128"/>
              </a:rPr>
              <a:t>「保安の見える化・サービス化」でお客さまとの信頼関係を</a:t>
            </a:r>
            <a:r>
              <a:rPr lang="ja-JP" altLang="en-US" sz="1800" dirty="0" smtClean="0">
                <a:solidFill>
                  <a:prstClr val="black"/>
                </a:solidFill>
                <a:latin typeface="HGP創英角ｺﾞｼｯｸUB" pitchFamily="50" charset="-128"/>
                <a:ea typeface="HGP創英角ｺﾞｼｯｸUB" pitchFamily="50" charset="-128"/>
              </a:rPr>
              <a:t>築く　③</a:t>
            </a:r>
            <a:endParaRPr lang="ja-JP" altLang="en-US" sz="1800" dirty="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9448579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15"/>
          <p:cNvSpPr>
            <a:spLocks noChangeArrowheads="1"/>
          </p:cNvSpPr>
          <p:nvPr/>
        </p:nvSpPr>
        <p:spPr bwMode="auto">
          <a:xfrm>
            <a:off x="1159850" y="1556794"/>
            <a:ext cx="6868534" cy="12026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lnSpc>
                <a:spcPct val="95000"/>
              </a:lnSpc>
              <a:spcBef>
                <a:spcPct val="50000"/>
              </a:spcBef>
              <a:spcAft>
                <a:spcPts val="600"/>
              </a:spcAft>
              <a:buFontTx/>
              <a:buNone/>
            </a:pPr>
            <a:r>
              <a:rPr lang="ja-JP" altLang="en-US" sz="1700" u="sng" dirty="0">
                <a:solidFill>
                  <a:srgbClr val="6600CC"/>
                </a:solidFill>
                <a:latin typeface="HGP創英角ｺﾞｼｯｸUB" panose="020B0900000000000000" pitchFamily="50" charset="-128"/>
                <a:ea typeface="HGP創英角ｺﾞｼｯｸUB" panose="020B0900000000000000" pitchFamily="50" charset="-128"/>
              </a:rPr>
              <a:t>そもそも、ベーシックサービスの狙いは何だったのか？</a:t>
            </a:r>
          </a:p>
          <a:p>
            <a:pPr eaLnBrk="1" hangingPunct="1">
              <a:spcBef>
                <a:spcPts val="0"/>
              </a:spcBef>
              <a:buFontTx/>
              <a:buNone/>
            </a:pPr>
            <a:r>
              <a:rPr lang="ja-JP" altLang="en-US" sz="1700" dirty="0">
                <a:solidFill>
                  <a:prstClr val="black"/>
                </a:solidFill>
                <a:latin typeface="HGP創英角ｺﾞｼｯｸUB" panose="020B0900000000000000" pitchFamily="50" charset="-128"/>
                <a:ea typeface="HGP創英角ｺﾞｼｯｸUB" panose="020B0900000000000000" pitchFamily="50" charset="-128"/>
              </a:rPr>
              <a:t>●安心・信頼を目に見える形で実現する</a:t>
            </a:r>
          </a:p>
          <a:p>
            <a:pPr eaLnBrk="1" hangingPunct="1">
              <a:spcBef>
                <a:spcPts val="0"/>
              </a:spcBef>
              <a:buFontTx/>
              <a:buNone/>
            </a:pPr>
            <a:r>
              <a:rPr lang="ja-JP" altLang="en-US" sz="1700" dirty="0">
                <a:solidFill>
                  <a:prstClr val="black"/>
                </a:solidFill>
                <a:latin typeface="HGP創英角ｺﾞｼｯｸUB" panose="020B0900000000000000" pitchFamily="50" charset="-128"/>
                <a:ea typeface="HGP創英角ｺﾞｼｯｸUB" panose="020B0900000000000000" pitchFamily="50" charset="-128"/>
              </a:rPr>
              <a:t>●奉仕の精神で作業に取り組み、お客さまとの親交を深める</a:t>
            </a:r>
          </a:p>
          <a:p>
            <a:pPr eaLnBrk="1" hangingPunct="1">
              <a:spcBef>
                <a:spcPts val="0"/>
              </a:spcBef>
              <a:buFontTx/>
              <a:buNone/>
            </a:pPr>
            <a:r>
              <a:rPr lang="ja-JP" altLang="en-US" sz="1700" dirty="0">
                <a:solidFill>
                  <a:prstClr val="black"/>
                </a:solidFill>
                <a:latin typeface="HGP創英角ｺﾞｼｯｸUB" panose="020B0900000000000000" pitchFamily="50" charset="-128"/>
                <a:ea typeface="HGP創英角ｺﾞｼｯｸUB" panose="020B0900000000000000" pitchFamily="50" charset="-128"/>
              </a:rPr>
              <a:t>●</a:t>
            </a:r>
            <a:r>
              <a:rPr lang="ja-JP" altLang="en-US" sz="1700" dirty="0">
                <a:solidFill>
                  <a:srgbClr val="FF0000"/>
                </a:solidFill>
                <a:latin typeface="HGP創英角ｺﾞｼｯｸUB" panose="020B0900000000000000" pitchFamily="50" charset="-128"/>
                <a:ea typeface="HGP創英角ｺﾞｼｯｸUB" panose="020B0900000000000000" pitchFamily="50" charset="-128"/>
              </a:rPr>
              <a:t>印象に残るような布石を打つことでご相談、ご不満を頂ける環境を作る</a:t>
            </a:r>
          </a:p>
        </p:txBody>
      </p:sp>
      <p:sp>
        <p:nvSpPr>
          <p:cNvPr id="44038" name="Line 26"/>
          <p:cNvSpPr>
            <a:spLocks noChangeShapeType="1"/>
          </p:cNvSpPr>
          <p:nvPr/>
        </p:nvSpPr>
        <p:spPr bwMode="auto">
          <a:xfrm>
            <a:off x="4502727" y="2831169"/>
            <a:ext cx="0" cy="36150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solidFill>
                <a:prstClr val="black"/>
              </a:solidFill>
            </a:endParaRPr>
          </a:p>
        </p:txBody>
      </p:sp>
      <p:grpSp>
        <p:nvGrpSpPr>
          <p:cNvPr id="5" name="Group 49"/>
          <p:cNvGrpSpPr>
            <a:grpSpLocks/>
          </p:cNvGrpSpPr>
          <p:nvPr/>
        </p:nvGrpSpPr>
        <p:grpSpPr bwMode="auto">
          <a:xfrm>
            <a:off x="169252" y="2924944"/>
            <a:ext cx="8974138" cy="3744914"/>
            <a:chOff x="96" y="2071"/>
            <a:chExt cx="5653" cy="2359"/>
          </a:xfrm>
        </p:grpSpPr>
        <p:sp>
          <p:nvSpPr>
            <p:cNvPr id="44040" name="テキスト ボックス 14"/>
            <p:cNvSpPr txBox="1">
              <a:spLocks noChangeArrowheads="1"/>
            </p:cNvSpPr>
            <p:nvPr/>
          </p:nvSpPr>
          <p:spPr bwMode="auto">
            <a:xfrm>
              <a:off x="96" y="2304"/>
              <a:ext cx="2064" cy="1009"/>
            </a:xfrm>
            <a:prstGeom prst="rect">
              <a:avLst/>
            </a:prstGeom>
            <a:solidFill>
              <a:srgbClr val="CCFFFF"/>
            </a:solidFill>
            <a:ln w="57150" cmpd="thinThick">
              <a:solidFill>
                <a:srgbClr val="000000"/>
              </a:solidFill>
              <a:miter lim="800000"/>
              <a:headEnd/>
              <a:tailEnd/>
            </a:ln>
            <a:effectLst>
              <a:glow rad="139700">
                <a:schemeClr val="accent6">
                  <a:satMod val="175000"/>
                  <a:alpha val="40000"/>
                </a:schemeClr>
              </a:glow>
            </a:effec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２．顧客獲得営業の展開</a:t>
              </a:r>
              <a:endParaRPr lang="en-US" altLang="ja-JP" sz="1800" dirty="0">
                <a:solidFill>
                  <a:prstClr val="black"/>
                </a:solidFill>
                <a:latin typeface="HGP創英角ｺﾞｼｯｸUB" panose="020B0900000000000000" pitchFamily="50" charset="-128"/>
                <a:ea typeface="HGP創英角ｺﾞｼｯｸUB" panose="020B0900000000000000" pitchFamily="50" charset="-128"/>
              </a:endParaRPr>
            </a:p>
            <a:p>
              <a:pPr eaLnBrk="1" hangingPunct="1">
                <a:spcBef>
                  <a:spcPct val="15000"/>
                </a:spcBef>
                <a:buFontTx/>
                <a:buNone/>
              </a:pPr>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（１）ライバル社に移っていった</a:t>
              </a:r>
            </a:p>
            <a:p>
              <a:pPr eaLnBrk="1" hangingPunct="1">
                <a:spcBef>
                  <a:spcPct val="0"/>
                </a:spcBef>
                <a:buFontTx/>
                <a:buNone/>
              </a:pPr>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　　　お客さまの獲得（</a:t>
              </a:r>
              <a:r>
                <a:rPr lang="ja-JP" altLang="en-US" sz="1800" dirty="0">
                  <a:solidFill>
                    <a:srgbClr val="3333FF"/>
                  </a:solidFill>
                  <a:latin typeface="HGP創英角ｺﾞｼｯｸUB" panose="020B0900000000000000" pitchFamily="50" charset="-128"/>
                  <a:ea typeface="HGP創英角ｺﾞｼｯｸUB" panose="020B0900000000000000" pitchFamily="50" charset="-128"/>
                </a:rPr>
                <a:t>切戻し</a:t>
              </a:r>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a:t>
              </a:r>
              <a:endParaRPr lang="en-US" altLang="ja-JP" sz="1800" dirty="0">
                <a:solidFill>
                  <a:prstClr val="black"/>
                </a:solidFill>
                <a:latin typeface="HGP創英角ｺﾞｼｯｸUB" panose="020B0900000000000000" pitchFamily="50" charset="-128"/>
                <a:ea typeface="HGP創英角ｺﾞｼｯｸUB" panose="020B0900000000000000" pitchFamily="50" charset="-128"/>
              </a:endParaRPr>
            </a:p>
            <a:p>
              <a:pPr eaLnBrk="1" hangingPunct="1">
                <a:spcBef>
                  <a:spcPct val="15000"/>
                </a:spcBef>
                <a:buFontTx/>
                <a:buNone/>
              </a:pPr>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（２）ライバル社の</a:t>
              </a:r>
              <a:endParaRPr lang="en-US" altLang="ja-JP" sz="1800" dirty="0">
                <a:solidFill>
                  <a:prstClr val="black"/>
                </a:solidFill>
                <a:latin typeface="HGP創英角ｺﾞｼｯｸUB" panose="020B0900000000000000" pitchFamily="50" charset="-128"/>
                <a:ea typeface="HGP創英角ｺﾞｼｯｸUB" panose="020B0900000000000000" pitchFamily="50" charset="-128"/>
              </a:endParaRPr>
            </a:p>
            <a:p>
              <a:pPr eaLnBrk="1" hangingPunct="1">
                <a:spcBef>
                  <a:spcPts val="0"/>
                </a:spcBef>
                <a:buFontTx/>
                <a:buNone/>
              </a:pPr>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　　　お客さまの獲得</a:t>
              </a:r>
              <a:r>
                <a:rPr lang="en-US" altLang="ja-JP" sz="1800" dirty="0">
                  <a:solidFill>
                    <a:prstClr val="black"/>
                  </a:solidFill>
                  <a:latin typeface="HGP創英角ｺﾞｼｯｸUB" panose="020B0900000000000000" pitchFamily="50" charset="-128"/>
                  <a:ea typeface="HGP創英角ｺﾞｼｯｸUB" panose="020B0900000000000000" pitchFamily="50" charset="-128"/>
                </a:rPr>
                <a:t>（</a:t>
              </a:r>
              <a:r>
                <a:rPr lang="ja-JP" altLang="en-US" sz="1800" dirty="0">
                  <a:solidFill>
                    <a:srgbClr val="3333FF"/>
                  </a:solidFill>
                  <a:latin typeface="HGP創英角ｺﾞｼｯｸUB" panose="020B0900000000000000" pitchFamily="50" charset="-128"/>
                  <a:ea typeface="HGP創英角ｺﾞｼｯｸUB" panose="020B0900000000000000" pitchFamily="50" charset="-128"/>
                </a:rPr>
                <a:t>切替</a:t>
              </a:r>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a:t>
              </a:r>
            </a:p>
          </p:txBody>
        </p:sp>
        <p:sp>
          <p:nvSpPr>
            <p:cNvPr id="44041" name="テキスト ボックス 6"/>
            <p:cNvSpPr txBox="1">
              <a:spLocks noChangeArrowheads="1"/>
            </p:cNvSpPr>
            <p:nvPr/>
          </p:nvSpPr>
          <p:spPr bwMode="auto">
            <a:xfrm>
              <a:off x="2640" y="2313"/>
              <a:ext cx="2086" cy="233"/>
            </a:xfrm>
            <a:prstGeom prst="rect">
              <a:avLst/>
            </a:prstGeom>
            <a:solidFill>
              <a:srgbClr val="FFFF66"/>
            </a:solidFill>
            <a:ln w="57150" cmpd="thinThick">
              <a:solidFill>
                <a:schemeClr val="tx1"/>
              </a:solid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お客さまの他へのスイッチの防止</a:t>
              </a:r>
            </a:p>
          </p:txBody>
        </p:sp>
        <p:sp>
          <p:nvSpPr>
            <p:cNvPr id="44042" name="テキスト ボックス 7"/>
            <p:cNvSpPr txBox="1">
              <a:spLocks noChangeArrowheads="1"/>
            </p:cNvSpPr>
            <p:nvPr/>
          </p:nvSpPr>
          <p:spPr bwMode="auto">
            <a:xfrm>
              <a:off x="4767" y="2208"/>
              <a:ext cx="98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対</a:t>
              </a:r>
              <a:r>
                <a:rPr lang="ja-JP" altLang="en-US" sz="1200" dirty="0">
                  <a:solidFill>
                    <a:prstClr val="black"/>
                  </a:solidFill>
                  <a:latin typeface="HGP創英角ｺﾞｼｯｸUB" panose="020B0900000000000000" pitchFamily="50" charset="-128"/>
                  <a:ea typeface="HGP創英角ｺﾞｼｯｸUB" panose="020B0900000000000000" pitchFamily="50" charset="-128"/>
                </a:rPr>
                <a:t>　</a:t>
              </a: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他社</a:t>
              </a:r>
              <a:r>
                <a:rPr lang="ja-JP" altLang="en-US" sz="1600" dirty="0" smtClean="0">
                  <a:solidFill>
                    <a:prstClr val="black"/>
                  </a:solidFill>
                  <a:latin typeface="HGP創英角ｺﾞｼｯｸUB" panose="020B0900000000000000" pitchFamily="50" charset="-128"/>
                  <a:ea typeface="HGP創英角ｺﾞｼｯｸUB" panose="020B0900000000000000" pitchFamily="50" charset="-128"/>
                </a:rPr>
                <a:t>ＬＰガス</a:t>
              </a:r>
              <a:endParaRPr lang="en-US" altLang="ja-JP" sz="1600" dirty="0">
                <a:solidFill>
                  <a:prstClr val="black"/>
                </a:solidFill>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対</a:t>
              </a:r>
              <a:r>
                <a:rPr lang="ja-JP" altLang="en-US" sz="1200" dirty="0">
                  <a:solidFill>
                    <a:prstClr val="black"/>
                  </a:solidFill>
                  <a:latin typeface="HGP創英角ｺﾞｼｯｸUB" panose="020B0900000000000000" pitchFamily="50" charset="-128"/>
                  <a:ea typeface="HGP創英角ｺﾞｼｯｸUB" panose="020B0900000000000000" pitchFamily="50" charset="-128"/>
                </a:rPr>
                <a:t>　</a:t>
              </a: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都市ガス</a:t>
              </a:r>
              <a:endParaRPr lang="en-US" altLang="ja-JP" sz="1600" dirty="0">
                <a:solidFill>
                  <a:prstClr val="black"/>
                </a:solidFill>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対</a:t>
              </a:r>
              <a:r>
                <a:rPr lang="ja-JP" altLang="en-US" sz="1200" dirty="0">
                  <a:solidFill>
                    <a:prstClr val="black"/>
                  </a:solidFill>
                  <a:latin typeface="HGP創英角ｺﾞｼｯｸUB" panose="020B0900000000000000" pitchFamily="50" charset="-128"/>
                  <a:ea typeface="HGP創英角ｺﾞｼｯｸUB" panose="020B0900000000000000" pitchFamily="50" charset="-128"/>
                </a:rPr>
                <a:t>　</a:t>
              </a: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オール電化</a:t>
              </a:r>
            </a:p>
          </p:txBody>
        </p:sp>
        <p:sp>
          <p:nvSpPr>
            <p:cNvPr id="44043" name="テキスト ボックス 9"/>
            <p:cNvSpPr txBox="1">
              <a:spLocks noChangeArrowheads="1"/>
            </p:cNvSpPr>
            <p:nvPr/>
          </p:nvSpPr>
          <p:spPr bwMode="auto">
            <a:xfrm>
              <a:off x="2643" y="3450"/>
              <a:ext cx="2544" cy="279"/>
            </a:xfrm>
            <a:prstGeom prst="rect">
              <a:avLst/>
            </a:prstGeom>
            <a:solidFill>
              <a:srgbClr val="CCFFCC"/>
            </a:solidFill>
            <a:ln w="9525">
              <a:solidFill>
                <a:srgbClr val="7030A0"/>
              </a:solid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ct val="150000"/>
                </a:lnSpc>
                <a:spcBef>
                  <a:spcPct val="0"/>
                </a:spcBef>
                <a:buFontTx/>
                <a:buNone/>
              </a:pPr>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エネルギーから商材までの継続的受注</a:t>
              </a:r>
            </a:p>
          </p:txBody>
        </p:sp>
        <p:sp>
          <p:nvSpPr>
            <p:cNvPr id="44044" name="テキスト ボックス 11"/>
            <p:cNvSpPr txBox="1">
              <a:spLocks noChangeArrowheads="1"/>
            </p:cNvSpPr>
            <p:nvPr/>
          </p:nvSpPr>
          <p:spPr bwMode="auto">
            <a:xfrm>
              <a:off x="2736" y="4197"/>
              <a:ext cx="1440" cy="233"/>
            </a:xfrm>
            <a:prstGeom prst="rect">
              <a:avLst/>
            </a:prstGeom>
            <a:solidFill>
              <a:srgbClr val="CCFFCC"/>
            </a:solidFill>
            <a:ln w="38100" cmpd="dbl">
              <a:solidFill>
                <a:srgbClr val="000000"/>
              </a:solidFill>
              <a:miter lim="800000"/>
              <a:headEnd/>
              <a:tailEnd/>
            </a:ln>
            <a:effectLst>
              <a:glow rad="139700">
                <a:schemeClr val="accent6">
                  <a:satMod val="175000"/>
                  <a:alpha val="40000"/>
                </a:schemeClr>
              </a:glow>
            </a:effec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生涯顧客化</a:t>
              </a:r>
            </a:p>
          </p:txBody>
        </p:sp>
        <p:sp>
          <p:nvSpPr>
            <p:cNvPr id="44045" name="テキスト ボックス 12"/>
            <p:cNvSpPr txBox="1">
              <a:spLocks noChangeArrowheads="1"/>
            </p:cNvSpPr>
            <p:nvPr/>
          </p:nvSpPr>
          <p:spPr bwMode="auto">
            <a:xfrm>
              <a:off x="2543" y="3972"/>
              <a:ext cx="12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r" eaLnBrk="1" hangingPunct="1">
                <a:spcBef>
                  <a:spcPct val="0"/>
                </a:spcBef>
                <a:buFontTx/>
                <a:buNone/>
              </a:pPr>
              <a:r>
                <a:rPr lang="ja-JP" altLang="en-US" sz="1800" dirty="0">
                  <a:solidFill>
                    <a:srgbClr val="FF0000"/>
                  </a:solidFill>
                  <a:latin typeface="HGP創英角ｺﾞｼｯｸUB" panose="020B0900000000000000" pitchFamily="50" charset="-128"/>
                  <a:ea typeface="HGP創英角ｺﾞｼｯｸUB" panose="020B0900000000000000" pitchFamily="50" charset="-128"/>
                </a:rPr>
                <a:t>＜ゴールその１＞</a:t>
              </a:r>
            </a:p>
          </p:txBody>
        </p:sp>
        <p:sp>
          <p:nvSpPr>
            <p:cNvPr id="44046" name="正方形/長方形 15"/>
            <p:cNvSpPr>
              <a:spLocks noChangeArrowheads="1"/>
            </p:cNvSpPr>
            <p:nvPr/>
          </p:nvSpPr>
          <p:spPr bwMode="auto">
            <a:xfrm>
              <a:off x="2635" y="2863"/>
              <a:ext cx="2903" cy="279"/>
            </a:xfrm>
            <a:prstGeom prst="rect">
              <a:avLst/>
            </a:prstGeom>
            <a:solidFill>
              <a:srgbClr val="CCFFCC"/>
            </a:solidFill>
            <a:ln w="9525" cmpd="thinThick">
              <a:solidFill>
                <a:schemeClr val="tx1"/>
              </a:solidFill>
              <a:prstDash val="solid"/>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ct val="150000"/>
                </a:lnSpc>
                <a:spcBef>
                  <a:spcPct val="0"/>
                </a:spcBef>
                <a:buFontTx/>
                <a:buNone/>
              </a:pPr>
              <a:r>
                <a:rPr lang="ja-JP" altLang="en-US" sz="1800" dirty="0">
                  <a:solidFill>
                    <a:srgbClr val="000000"/>
                  </a:solidFill>
                  <a:latin typeface="HGP創英角ｺﾞｼｯｸUB" panose="020B0900000000000000" pitchFamily="50" charset="-128"/>
                  <a:ea typeface="HGP創英角ｺﾞｼｯｸUB" panose="020B0900000000000000" pitchFamily="50" charset="-128"/>
                </a:rPr>
                <a:t>１．お客さまからの商材受注（器具、リフォーム）</a:t>
              </a:r>
            </a:p>
          </p:txBody>
        </p:sp>
        <p:sp>
          <p:nvSpPr>
            <p:cNvPr id="9" name="下矢印 8"/>
            <p:cNvSpPr>
              <a:spLocks noChangeArrowheads="1"/>
            </p:cNvSpPr>
            <p:nvPr/>
          </p:nvSpPr>
          <p:spPr bwMode="auto">
            <a:xfrm>
              <a:off x="3426" y="2591"/>
              <a:ext cx="222" cy="240"/>
            </a:xfrm>
            <a:prstGeom prst="downArrow">
              <a:avLst>
                <a:gd name="adj1" fmla="val 56653"/>
                <a:gd name="adj2" fmla="val 54054"/>
              </a:avLst>
            </a:prstGeom>
            <a:solidFill>
              <a:srgbClr val="CCFFCC"/>
            </a:solidFill>
            <a:ln w="25400" algn="ctr">
              <a:solidFill>
                <a:srgbClr val="000000"/>
              </a:solidFill>
              <a:miter lim="800000"/>
              <a:headEnd/>
              <a:tailEnd/>
            </a:ln>
          </p:spPr>
          <p:txBody>
            <a:bodyPr anchor="ctr"/>
            <a:lstStyle/>
            <a:p>
              <a:pPr algn="ctr">
                <a:defRPr/>
              </a:pPr>
              <a:endParaRPr lang="ja-JP" altLang="en-US" dirty="0">
                <a:solidFill>
                  <a:prstClr val="white"/>
                </a:solidFill>
              </a:endParaRPr>
            </a:p>
          </p:txBody>
        </p:sp>
        <p:sp>
          <p:nvSpPr>
            <p:cNvPr id="44048" name="Text Box 21"/>
            <p:cNvSpPr txBox="1">
              <a:spLocks noChangeArrowheads="1"/>
            </p:cNvSpPr>
            <p:nvPr/>
          </p:nvSpPr>
          <p:spPr bwMode="auto">
            <a:xfrm>
              <a:off x="3683" y="2655"/>
              <a:ext cx="147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r>
                <a:rPr lang="ja-JP" altLang="en-US" sz="1600" dirty="0">
                  <a:solidFill>
                    <a:srgbClr val="C00000"/>
                  </a:solidFill>
                  <a:latin typeface="HGP創英角ｺﾞｼｯｸUB" panose="020B0900000000000000" pitchFamily="50" charset="-128"/>
                  <a:ea typeface="HGP創英角ｺﾞｼｯｸUB" panose="020B0900000000000000" pitchFamily="50" charset="-128"/>
                </a:rPr>
                <a:t>ﾊﾞﾘｭｰ・ﾁｪｰﾝ拡充</a:t>
              </a:r>
            </a:p>
          </p:txBody>
        </p:sp>
        <p:sp>
          <p:nvSpPr>
            <p:cNvPr id="2" name="下矢印 8"/>
            <p:cNvSpPr>
              <a:spLocks noChangeArrowheads="1"/>
            </p:cNvSpPr>
            <p:nvPr/>
          </p:nvSpPr>
          <p:spPr bwMode="auto">
            <a:xfrm>
              <a:off x="3426" y="3226"/>
              <a:ext cx="222" cy="192"/>
            </a:xfrm>
            <a:prstGeom prst="downArrow">
              <a:avLst>
                <a:gd name="adj1" fmla="val 50000"/>
                <a:gd name="adj2" fmla="val 50000"/>
              </a:avLst>
            </a:prstGeom>
            <a:solidFill>
              <a:srgbClr val="CCFFCC"/>
            </a:solidFill>
            <a:ln w="25400" algn="ctr">
              <a:solidFill>
                <a:srgbClr val="000000"/>
              </a:solidFill>
              <a:miter lim="800000"/>
              <a:headEnd/>
              <a:tailEnd/>
            </a:ln>
          </p:spPr>
          <p:txBody>
            <a:bodyPr anchor="ctr"/>
            <a:lstStyle/>
            <a:p>
              <a:pPr algn="ctr">
                <a:defRPr/>
              </a:pPr>
              <a:endParaRPr lang="ja-JP" altLang="en-US" dirty="0">
                <a:solidFill>
                  <a:prstClr val="white"/>
                </a:solidFill>
              </a:endParaRPr>
            </a:p>
          </p:txBody>
        </p:sp>
        <p:sp>
          <p:nvSpPr>
            <p:cNvPr id="3" name="下矢印 8"/>
            <p:cNvSpPr>
              <a:spLocks noChangeArrowheads="1"/>
            </p:cNvSpPr>
            <p:nvPr/>
          </p:nvSpPr>
          <p:spPr bwMode="auto">
            <a:xfrm>
              <a:off x="3426" y="3805"/>
              <a:ext cx="222" cy="192"/>
            </a:xfrm>
            <a:prstGeom prst="downArrow">
              <a:avLst>
                <a:gd name="adj1" fmla="val 50000"/>
                <a:gd name="adj2" fmla="val 50000"/>
              </a:avLst>
            </a:prstGeom>
            <a:solidFill>
              <a:srgbClr val="CCFFCC"/>
            </a:solidFill>
            <a:ln w="25400" algn="ctr">
              <a:solidFill>
                <a:srgbClr val="000000"/>
              </a:solidFill>
              <a:miter lim="800000"/>
              <a:headEnd/>
              <a:tailEnd/>
            </a:ln>
          </p:spPr>
          <p:txBody>
            <a:bodyPr anchor="ctr"/>
            <a:lstStyle/>
            <a:p>
              <a:pPr algn="ctr">
                <a:defRPr/>
              </a:pPr>
              <a:endParaRPr lang="ja-JP" altLang="en-US" dirty="0">
                <a:solidFill>
                  <a:prstClr val="white"/>
                </a:solidFill>
              </a:endParaRPr>
            </a:p>
          </p:txBody>
        </p:sp>
        <p:sp>
          <p:nvSpPr>
            <p:cNvPr id="44051" name="テキスト ボックス 12"/>
            <p:cNvSpPr txBox="1">
              <a:spLocks noChangeArrowheads="1"/>
            </p:cNvSpPr>
            <p:nvPr/>
          </p:nvSpPr>
          <p:spPr bwMode="auto">
            <a:xfrm>
              <a:off x="96" y="2071"/>
              <a:ext cx="12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800" dirty="0">
                  <a:solidFill>
                    <a:srgbClr val="FF0000"/>
                  </a:solidFill>
                  <a:latin typeface="HGP創英角ｺﾞｼｯｸUB" panose="020B0900000000000000" pitchFamily="50" charset="-128"/>
                  <a:ea typeface="HGP創英角ｺﾞｼｯｸUB" panose="020B0900000000000000" pitchFamily="50" charset="-128"/>
                </a:rPr>
                <a:t>＜ゴールその２＞</a:t>
              </a:r>
            </a:p>
          </p:txBody>
        </p:sp>
        <p:sp>
          <p:nvSpPr>
            <p:cNvPr id="4" name="下矢印 8"/>
            <p:cNvSpPr>
              <a:spLocks noChangeArrowheads="1"/>
            </p:cNvSpPr>
            <p:nvPr/>
          </p:nvSpPr>
          <p:spPr bwMode="auto">
            <a:xfrm rot="5400000" flipH="1">
              <a:off x="2311" y="2257"/>
              <a:ext cx="166" cy="321"/>
            </a:xfrm>
            <a:prstGeom prst="downArrow">
              <a:avLst>
                <a:gd name="adj1" fmla="val 50000"/>
                <a:gd name="adj2" fmla="val 72297"/>
              </a:avLst>
            </a:prstGeom>
            <a:solidFill>
              <a:schemeClr val="tx1"/>
            </a:solidFill>
            <a:ln w="25400" algn="ctr">
              <a:solidFill>
                <a:schemeClr val="tx1"/>
              </a:solidFill>
              <a:miter lim="800000"/>
              <a:headEnd/>
              <a:tailEnd/>
            </a:ln>
          </p:spPr>
          <p:txBody>
            <a:bodyPr rot="10800000" vert="eaVert" anchor="ctr"/>
            <a:lstStyle/>
            <a:p>
              <a:pPr algn="ctr">
                <a:defRPr/>
              </a:pPr>
              <a:endParaRPr lang="ja-JP" altLang="en-US" dirty="0">
                <a:solidFill>
                  <a:prstClr val="white"/>
                </a:solidFill>
              </a:endParaRPr>
            </a:p>
          </p:txBody>
        </p:sp>
      </p:grpSp>
      <p:sp>
        <p:nvSpPr>
          <p:cNvPr id="26" name="Text Box 45"/>
          <p:cNvSpPr txBox="1">
            <a:spLocks noChangeArrowheads="1"/>
          </p:cNvSpPr>
          <p:nvPr/>
        </p:nvSpPr>
        <p:spPr bwMode="auto">
          <a:xfrm>
            <a:off x="3541126" y="3645527"/>
            <a:ext cx="646331" cy="203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r>
              <a:rPr lang="ja-JP" altLang="en-US" sz="1500" dirty="0">
                <a:solidFill>
                  <a:srgbClr val="C00000"/>
                </a:solidFill>
                <a:latin typeface="HGP創英角ｺﾞｼｯｸUB" panose="020B0900000000000000" pitchFamily="50" charset="-128"/>
                <a:ea typeface="HGP創英角ｺﾞｼｯｸUB" panose="020B0900000000000000" pitchFamily="50" charset="-128"/>
              </a:rPr>
              <a:t>ＬＰＧライバル社の</a:t>
            </a:r>
            <a:endParaRPr lang="en-US" altLang="ja-JP" sz="1500" dirty="0">
              <a:solidFill>
                <a:srgbClr val="C00000"/>
              </a:solidFill>
              <a:latin typeface="HGP創英角ｺﾞｼｯｸUB" panose="020B0900000000000000" pitchFamily="50" charset="-128"/>
              <a:ea typeface="HGP創英角ｺﾞｼｯｸUB" panose="020B0900000000000000" pitchFamily="50" charset="-128"/>
            </a:endParaRPr>
          </a:p>
          <a:p>
            <a:pPr eaLnBrk="1" hangingPunct="1">
              <a:spcBef>
                <a:spcPts val="0"/>
              </a:spcBef>
              <a:buFontTx/>
              <a:buNone/>
            </a:pPr>
            <a:r>
              <a:rPr lang="ja-JP" altLang="en-US" sz="1500" dirty="0">
                <a:solidFill>
                  <a:srgbClr val="C00000"/>
                </a:solidFill>
                <a:latin typeface="HGP創英角ｺﾞｼｯｸUB" panose="020B0900000000000000" pitchFamily="50" charset="-128"/>
                <a:ea typeface="HGP創英角ｺﾞｼｯｸUB" panose="020B0900000000000000" pitchFamily="50" charset="-128"/>
              </a:rPr>
              <a:t>　　　強み・弱みの把握</a:t>
            </a:r>
          </a:p>
        </p:txBody>
      </p:sp>
      <p:sp>
        <p:nvSpPr>
          <p:cNvPr id="24" name="タイトル 3"/>
          <p:cNvSpPr txBox="1">
            <a:spLocks/>
          </p:cNvSpPr>
          <p:nvPr/>
        </p:nvSpPr>
        <p:spPr bwMode="auto">
          <a:xfrm>
            <a:off x="323528" y="709026"/>
            <a:ext cx="8484898" cy="415718"/>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1100">
                <a:solidFill>
                  <a:schemeClr val="bg1"/>
                </a:solidFill>
                <a:latin typeface="+mj-lt"/>
                <a:ea typeface="+mj-ea"/>
                <a:cs typeface="+mj-cs"/>
              </a:defRPr>
            </a:lvl1pPr>
            <a:lvl2pPr algn="ctr" rtl="0" eaLnBrk="0" fontAlgn="base" hangingPunct="0">
              <a:spcBef>
                <a:spcPct val="0"/>
              </a:spcBef>
              <a:spcAft>
                <a:spcPct val="0"/>
              </a:spcAft>
              <a:defRPr sz="1100">
                <a:solidFill>
                  <a:schemeClr val="bg1"/>
                </a:solidFill>
                <a:latin typeface="Arial" charset="0"/>
                <a:ea typeface="ＭＳ Ｐゴシック" pitchFamily="50" charset="-128"/>
              </a:defRPr>
            </a:lvl2pPr>
            <a:lvl3pPr algn="ctr" rtl="0" eaLnBrk="0" fontAlgn="base" hangingPunct="0">
              <a:spcBef>
                <a:spcPct val="0"/>
              </a:spcBef>
              <a:spcAft>
                <a:spcPct val="0"/>
              </a:spcAft>
              <a:defRPr sz="1100">
                <a:solidFill>
                  <a:schemeClr val="bg1"/>
                </a:solidFill>
                <a:latin typeface="Arial" charset="0"/>
                <a:ea typeface="ＭＳ Ｐゴシック" pitchFamily="50" charset="-128"/>
              </a:defRPr>
            </a:lvl3pPr>
            <a:lvl4pPr algn="ctr" rtl="0" eaLnBrk="0" fontAlgn="base" hangingPunct="0">
              <a:spcBef>
                <a:spcPct val="0"/>
              </a:spcBef>
              <a:spcAft>
                <a:spcPct val="0"/>
              </a:spcAft>
              <a:defRPr sz="1100">
                <a:solidFill>
                  <a:schemeClr val="bg1"/>
                </a:solidFill>
                <a:latin typeface="Arial" charset="0"/>
                <a:ea typeface="ＭＳ Ｐゴシック" pitchFamily="50" charset="-128"/>
              </a:defRPr>
            </a:lvl4pPr>
            <a:lvl5pPr algn="ctr" rtl="0" eaLnBrk="0" fontAlgn="base" hangingPunct="0">
              <a:spcBef>
                <a:spcPct val="0"/>
              </a:spcBef>
              <a:spcAft>
                <a:spcPct val="0"/>
              </a:spcAft>
              <a:defRPr sz="1100">
                <a:solidFill>
                  <a:schemeClr val="bg1"/>
                </a:solidFill>
                <a:latin typeface="Arial" charset="0"/>
                <a:ea typeface="ＭＳ Ｐゴシック" pitchFamily="50" charset="-128"/>
              </a:defRPr>
            </a:lvl5pPr>
            <a:lvl6pPr marL="457200" algn="ctr" rtl="0" fontAlgn="base">
              <a:spcBef>
                <a:spcPct val="0"/>
              </a:spcBef>
              <a:spcAft>
                <a:spcPct val="0"/>
              </a:spcAft>
              <a:defRPr sz="1100">
                <a:solidFill>
                  <a:schemeClr val="bg1"/>
                </a:solidFill>
                <a:latin typeface="Arial" charset="0"/>
                <a:ea typeface="ＭＳ Ｐゴシック" pitchFamily="50" charset="-128"/>
              </a:defRPr>
            </a:lvl6pPr>
            <a:lvl7pPr marL="914400" algn="ctr" rtl="0" fontAlgn="base">
              <a:spcBef>
                <a:spcPct val="0"/>
              </a:spcBef>
              <a:spcAft>
                <a:spcPct val="0"/>
              </a:spcAft>
              <a:defRPr sz="1100">
                <a:solidFill>
                  <a:schemeClr val="bg1"/>
                </a:solidFill>
                <a:latin typeface="Arial" charset="0"/>
                <a:ea typeface="ＭＳ Ｐゴシック" pitchFamily="50" charset="-128"/>
              </a:defRPr>
            </a:lvl7pPr>
            <a:lvl8pPr marL="1371600" algn="ctr" rtl="0" fontAlgn="base">
              <a:spcBef>
                <a:spcPct val="0"/>
              </a:spcBef>
              <a:spcAft>
                <a:spcPct val="0"/>
              </a:spcAft>
              <a:defRPr sz="1100">
                <a:solidFill>
                  <a:schemeClr val="bg1"/>
                </a:solidFill>
                <a:latin typeface="Arial" charset="0"/>
                <a:ea typeface="ＭＳ Ｐゴシック" pitchFamily="50" charset="-128"/>
              </a:defRPr>
            </a:lvl8pPr>
            <a:lvl9pPr marL="1828800" algn="ctr" rtl="0" fontAlgn="base">
              <a:spcBef>
                <a:spcPct val="0"/>
              </a:spcBef>
              <a:spcAft>
                <a:spcPct val="0"/>
              </a:spcAft>
              <a:defRPr sz="1100">
                <a:solidFill>
                  <a:schemeClr val="bg1"/>
                </a:solidFill>
                <a:latin typeface="Arial" charset="0"/>
                <a:ea typeface="ＭＳ Ｐゴシック" pitchFamily="50" charset="-128"/>
              </a:defRPr>
            </a:lvl9pPr>
          </a:lstStyle>
          <a:p>
            <a:r>
              <a:rPr lang="ja-JP" altLang="en-US" sz="1800" u="sng" dirty="0" smtClean="0">
                <a:solidFill>
                  <a:srgbClr val="0000FF"/>
                </a:solidFill>
                <a:latin typeface="HGP創英角ｺﾞｼｯｸUB" panose="020B0900000000000000" pitchFamily="50" charset="-128"/>
                <a:ea typeface="HGP創英角ｺﾞｼｯｸUB" panose="020B0900000000000000" pitchFamily="50" charset="-128"/>
                <a:cs typeface="Times New Roman"/>
              </a:rPr>
              <a:t>■ 「</a:t>
            </a:r>
            <a:r>
              <a:rPr lang="ja-JP" altLang="en-US" sz="1800" u="sng" dirty="0">
                <a:solidFill>
                  <a:srgbClr val="0000FF"/>
                </a:solidFill>
                <a:latin typeface="HGP創英角ｺﾞｼｯｸUB" panose="020B0900000000000000" pitchFamily="50" charset="-128"/>
                <a:ea typeface="HGP創英角ｺﾞｼｯｸUB" panose="020B0900000000000000" pitchFamily="50" charset="-128"/>
                <a:cs typeface="Times New Roman"/>
              </a:rPr>
              <a:t>保安サービスのプロフィット化」を起点にして、顧客防衛</a:t>
            </a:r>
            <a:r>
              <a:rPr lang="en-US" altLang="ja-JP" sz="1800" u="sng" dirty="0">
                <a:solidFill>
                  <a:srgbClr val="0000FF"/>
                </a:solidFill>
                <a:latin typeface="HGP創英角ｺﾞｼｯｸUB" panose="020B0900000000000000" pitchFamily="50" charset="-128"/>
                <a:ea typeface="HGP創英角ｺﾞｼｯｸUB" panose="020B0900000000000000" pitchFamily="50" charset="-128"/>
                <a:cs typeface="Times New Roman"/>
              </a:rPr>
              <a:t>/</a:t>
            </a:r>
            <a:r>
              <a:rPr lang="ja-JP" altLang="en-US" sz="1800" u="sng" dirty="0">
                <a:solidFill>
                  <a:srgbClr val="0000FF"/>
                </a:solidFill>
                <a:latin typeface="HGP創英角ｺﾞｼｯｸUB" panose="020B0900000000000000" pitchFamily="50" charset="-128"/>
                <a:ea typeface="HGP創英角ｺﾞｼｯｸUB" panose="020B0900000000000000" pitchFamily="50" charset="-128"/>
                <a:cs typeface="Times New Roman"/>
              </a:rPr>
              <a:t>顧客獲得につなげるには</a:t>
            </a:r>
          </a:p>
        </p:txBody>
      </p:sp>
      <p:sp>
        <p:nvSpPr>
          <p:cNvPr id="22" name="スライド番号プレースホルダー 1"/>
          <p:cNvSpPr>
            <a:spLocks noGrp="1"/>
          </p:cNvSpPr>
          <p:nvPr>
            <p:ph type="sldNum" sz="quarter" idx="12"/>
          </p:nvPr>
        </p:nvSpPr>
        <p:spPr bwMode="auto">
          <a:xfrm>
            <a:off x="7010400" y="6520261"/>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6E3A631C-4426-4958-873E-5E9F13770182}" type="slidenum">
              <a:rPr lang="ja-JP" altLang="en-US" sz="1400">
                <a:solidFill>
                  <a:prstClr val="black"/>
                </a:solidFill>
                <a:latin typeface="HGP創英角ｺﾞｼｯｸUB" panose="020B0900000000000000" pitchFamily="50" charset="-128"/>
                <a:ea typeface="HGP創英角ｺﾞｼｯｸUB" panose="020B0900000000000000" pitchFamily="50" charset="-128"/>
              </a:rPr>
              <a:pPr fontAlgn="base">
                <a:spcBef>
                  <a:spcPct val="0"/>
                </a:spcBef>
                <a:spcAft>
                  <a:spcPct val="0"/>
                </a:spcAft>
                <a:defRPr/>
              </a:pPr>
              <a:t>29</a:t>
            </a:fld>
            <a:endParaRPr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27" name="Rectangle 4"/>
          <p:cNvSpPr>
            <a:spLocks noChangeArrowheads="1"/>
          </p:cNvSpPr>
          <p:nvPr/>
        </p:nvSpPr>
        <p:spPr bwMode="auto">
          <a:xfrm>
            <a:off x="179512" y="96480"/>
            <a:ext cx="8836966" cy="388740"/>
          </a:xfrm>
          <a:prstGeom prst="rect">
            <a:avLst/>
          </a:prstGeom>
          <a:gradFill rotWithShape="1">
            <a:gsLst>
              <a:gs pos="0">
                <a:srgbClr val="CC99FF"/>
              </a:gs>
              <a:gs pos="50000">
                <a:srgbClr val="FFFFFF"/>
              </a:gs>
              <a:gs pos="100000">
                <a:srgbClr val="CC99FF"/>
              </a:gs>
            </a:gsLst>
            <a:lin ang="5400000" scaled="1"/>
          </a:gradFill>
          <a:ln>
            <a:noFill/>
          </a:ln>
          <a:extLst>
            <a:ext uri="{91240B29-F687-4F45-9708-019B960494DF}">
              <a14:hiddenLine xmlns:a14="http://schemas.microsoft.com/office/drawing/2010/main" w="57150" cmpd="thinThick">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1800" dirty="0">
                <a:solidFill>
                  <a:prstClr val="black"/>
                </a:solidFill>
                <a:latin typeface="HGP創英角ｺﾞｼｯｸUB" pitchFamily="50" charset="-128"/>
                <a:ea typeface="HGP創英角ｺﾞｼｯｸUB" pitchFamily="50" charset="-128"/>
              </a:rPr>
              <a:t>「保安の見える化・サービス化」でお客さまとの信頼関係を</a:t>
            </a:r>
            <a:r>
              <a:rPr lang="ja-JP" altLang="en-US" sz="1800" dirty="0" smtClean="0">
                <a:solidFill>
                  <a:prstClr val="black"/>
                </a:solidFill>
                <a:latin typeface="HGP創英角ｺﾞｼｯｸUB" pitchFamily="50" charset="-128"/>
                <a:ea typeface="HGP創英角ｺﾞｼｯｸUB" pitchFamily="50" charset="-128"/>
              </a:rPr>
              <a:t>築く　④</a:t>
            </a:r>
            <a:endParaRPr lang="ja-JP" altLang="en-US" sz="1800" dirty="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717211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1"/>
          <p:cNvSpPr>
            <a:spLocks noChangeArrowheads="1"/>
          </p:cNvSpPr>
          <p:nvPr/>
        </p:nvSpPr>
        <p:spPr bwMode="auto">
          <a:xfrm>
            <a:off x="0" y="2713419"/>
            <a:ext cx="9123675" cy="793487"/>
          </a:xfrm>
          <a:prstGeom prst="rect">
            <a:avLst/>
          </a:prstGeom>
          <a:noFill/>
          <a:ln w="9525">
            <a:noFill/>
            <a:miter lim="800000"/>
            <a:headEnd/>
            <a:tailEnd/>
          </a:ln>
        </p:spPr>
        <p:txBody>
          <a:bodyPr wrap="square">
            <a:spAutoFit/>
          </a:bodyPr>
          <a:lstStyle/>
          <a:p>
            <a:pPr algn="ctr">
              <a:lnSpc>
                <a:spcPct val="150000"/>
              </a:lnSpc>
              <a:defRPr/>
            </a:pPr>
            <a:r>
              <a:rPr lang="en-US" altLang="ja-JP" sz="3200" u="sng" dirty="0">
                <a:latin typeface="HGP創英角ｺﾞｼｯｸUB" pitchFamily="50" charset="-128"/>
                <a:ea typeface="HGP創英角ｺﾞｼｯｸUB" pitchFamily="50" charset="-128"/>
              </a:rPr>
              <a:t>Ⅰ</a:t>
            </a:r>
            <a:r>
              <a:rPr lang="en-US" altLang="ja-JP" sz="3600" u="sng" dirty="0">
                <a:latin typeface="HGP創英角ｺﾞｼｯｸUB" pitchFamily="50" charset="-128"/>
                <a:ea typeface="HGP創英角ｺﾞｼｯｸUB" pitchFamily="50" charset="-128"/>
              </a:rPr>
              <a:t>.</a:t>
            </a:r>
            <a:r>
              <a:rPr lang="ja-JP" altLang="en-US" sz="3600" u="sng" dirty="0">
                <a:latin typeface="HGP創英角ｺﾞｼｯｸUB" pitchFamily="50" charset="-128"/>
                <a:ea typeface="HGP創英角ｺﾞｼｯｸUB" pitchFamily="50" charset="-128"/>
              </a:rPr>
              <a:t>　</a:t>
            </a:r>
            <a:r>
              <a:rPr lang="ja-JP" altLang="en-US" sz="3200" u="sng" dirty="0">
                <a:latin typeface="HGP創英角ｺﾞｼｯｸUB" pitchFamily="50" charset="-128"/>
                <a:ea typeface="HGP創英角ｺﾞｼｯｸUB" pitchFamily="50" charset="-128"/>
              </a:rPr>
              <a:t>はじめに</a:t>
            </a:r>
            <a:endParaRPr lang="ja-JP" altLang="en-US" sz="2800" dirty="0">
              <a:latin typeface="HGP創英角ｺﾞｼｯｸUB" pitchFamily="50" charset="-128"/>
              <a:ea typeface="HGP創英角ｺﾞｼｯｸUB" pitchFamily="50" charset="-128"/>
            </a:endParaRPr>
          </a:p>
        </p:txBody>
      </p:sp>
      <p:sp>
        <p:nvSpPr>
          <p:cNvPr id="4" name="スライド番号プレースホルダー 6"/>
          <p:cNvSpPr>
            <a:spLocks noGrp="1"/>
          </p:cNvSpPr>
          <p:nvPr>
            <p:ph type="sldNum" sz="quarter" idx="12"/>
          </p:nvPr>
        </p:nvSpPr>
        <p:spPr>
          <a:xfrm>
            <a:off x="7010400" y="6504600"/>
            <a:ext cx="2133600" cy="365125"/>
          </a:xfrm>
        </p:spPr>
        <p:txBody>
          <a:bodyPr/>
          <a:lstStyle/>
          <a:p>
            <a:fld id="{2D3C8E6B-077E-4A71-BE22-186BAE43F08F}" type="slidenum">
              <a:rPr lang="ja-JP" altLang="en-US" sz="1400">
                <a:solidFill>
                  <a:prstClr val="black"/>
                </a:solidFill>
                <a:latin typeface="HGP創英角ｺﾞｼｯｸUB" panose="020B0900000000000000" pitchFamily="50" charset="-128"/>
                <a:ea typeface="HGP創英角ｺﾞｼｯｸUB" panose="020B0900000000000000" pitchFamily="50" charset="-128"/>
              </a:rPr>
              <a:pPr/>
              <a:t>3</a:t>
            </a:fld>
            <a:endParaRPr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345347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6"/>
          <p:cNvSpPr txBox="1">
            <a:spLocks noChangeArrowheads="1"/>
          </p:cNvSpPr>
          <p:nvPr/>
        </p:nvSpPr>
        <p:spPr bwMode="auto">
          <a:xfrm>
            <a:off x="2652194" y="4750683"/>
            <a:ext cx="5160166" cy="692497"/>
          </a:xfrm>
          <a:prstGeom prst="rect">
            <a:avLst/>
          </a:prstGeom>
          <a:noFill/>
          <a:ln w="9525">
            <a:noFill/>
            <a:miter lim="800000"/>
            <a:headEnd/>
            <a:tailEnd/>
          </a:ln>
        </p:spPr>
        <p:txBody>
          <a:bodyPr wrap="square">
            <a:spAutoFit/>
          </a:bodyPr>
          <a:lstStyle/>
          <a:p>
            <a:pPr>
              <a:spcAft>
                <a:spcPts val="600"/>
              </a:spcAft>
            </a:pPr>
            <a:r>
              <a:rPr lang="ja-JP" altLang="en-US" sz="1500" dirty="0">
                <a:solidFill>
                  <a:prstClr val="black"/>
                </a:solidFill>
                <a:latin typeface="HGP創英角ｺﾞｼｯｸUB" pitchFamily="50" charset="-128"/>
                <a:ea typeface="HGP創英角ｺﾞｼｯｸUB" pitchFamily="50" charset="-128"/>
              </a:rPr>
              <a:t>　</a:t>
            </a:r>
            <a:r>
              <a:rPr lang="ja-JP" altLang="en-US" sz="1700" dirty="0">
                <a:solidFill>
                  <a:srgbClr val="FF0000"/>
                </a:solidFill>
                <a:latin typeface="HGP創英角ｺﾞｼｯｸUB" pitchFamily="50" charset="-128"/>
                <a:ea typeface="HGP創英角ｺﾞｼｯｸUB" pitchFamily="50" charset="-128"/>
              </a:rPr>
              <a:t>「地域に根ざすから生き残れる」　</a:t>
            </a:r>
            <a:r>
              <a:rPr lang="ja-JP" altLang="en-US" sz="1700" dirty="0">
                <a:solidFill>
                  <a:prstClr val="black"/>
                </a:solidFill>
                <a:latin typeface="HGP創英角ｺﾞｼｯｸUB" pitchFamily="50" charset="-128"/>
                <a:ea typeface="HGP創英角ｺﾞｼｯｸUB" pitchFamily="50" charset="-128"/>
              </a:rPr>
              <a:t>とは限らない</a:t>
            </a:r>
            <a:endParaRPr lang="en-US" altLang="ja-JP" sz="1700" dirty="0">
              <a:solidFill>
                <a:prstClr val="black"/>
              </a:solidFill>
              <a:latin typeface="HGP創英角ｺﾞｼｯｸUB" pitchFamily="50" charset="-128"/>
              <a:ea typeface="HGP創英角ｺﾞｼｯｸUB" pitchFamily="50" charset="-128"/>
            </a:endParaRPr>
          </a:p>
          <a:p>
            <a:r>
              <a:rPr lang="ja-JP" altLang="en-US" sz="1700" dirty="0">
                <a:solidFill>
                  <a:prstClr val="black"/>
                </a:solidFill>
                <a:latin typeface="HGP創英角ｺﾞｼｯｸUB" pitchFamily="50" charset="-128"/>
                <a:ea typeface="HGP創英角ｺﾞｼｯｸUB" pitchFamily="50" charset="-128"/>
              </a:rPr>
              <a:t>　</a:t>
            </a:r>
            <a:r>
              <a:rPr lang="ja-JP" altLang="en-US" sz="1700" dirty="0">
                <a:solidFill>
                  <a:srgbClr val="FF0000"/>
                </a:solidFill>
                <a:latin typeface="HGP創英角ｺﾞｼｯｸUB" pitchFamily="50" charset="-128"/>
                <a:ea typeface="HGP創英角ｺﾞｼｯｸUB" pitchFamily="50" charset="-128"/>
              </a:rPr>
              <a:t>「顧客接点が豊富」  </a:t>
            </a:r>
            <a:r>
              <a:rPr lang="ja-JP" altLang="en-US" sz="1700" dirty="0">
                <a:solidFill>
                  <a:prstClr val="black"/>
                </a:solidFill>
                <a:latin typeface="HGP創英角ｺﾞｼｯｸUB" pitchFamily="50" charset="-128"/>
                <a:ea typeface="HGP創英角ｺﾞｼｯｸUB" pitchFamily="50" charset="-128"/>
              </a:rPr>
              <a:t>だけでは強みにならない</a:t>
            </a:r>
          </a:p>
        </p:txBody>
      </p:sp>
      <p:sp>
        <p:nvSpPr>
          <p:cNvPr id="3" name="Text Box 16"/>
          <p:cNvSpPr txBox="1">
            <a:spLocks noChangeArrowheads="1"/>
          </p:cNvSpPr>
          <p:nvPr/>
        </p:nvSpPr>
        <p:spPr bwMode="auto">
          <a:xfrm>
            <a:off x="207963" y="115888"/>
            <a:ext cx="8756650" cy="369332"/>
          </a:xfrm>
          <a:prstGeom prst="rect">
            <a:avLst/>
          </a:prstGeom>
          <a:gradFill rotWithShape="1">
            <a:gsLst>
              <a:gs pos="0">
                <a:srgbClr val="FFCC00"/>
              </a:gs>
              <a:gs pos="50000">
                <a:srgbClr val="FFFFFF"/>
              </a:gs>
              <a:gs pos="100000">
                <a:srgbClr val="FFCC00"/>
              </a:gs>
            </a:gsLst>
            <a:lin ang="5400000" scaled="1"/>
          </a:gradFill>
          <a:ln>
            <a:noFill/>
          </a:ln>
          <a:effectLst/>
          <a:extLst/>
        </p:spPr>
        <p:txBody>
          <a:bodyPr>
            <a:spAutoFit/>
          </a:bodyPr>
          <a:lstStyle/>
          <a:p>
            <a:pPr algn="ctr">
              <a:spcBef>
                <a:spcPct val="50000"/>
              </a:spcBef>
              <a:defRPr/>
            </a:pPr>
            <a:r>
              <a:rPr lang="ja-JP" altLang="en-US" dirty="0">
                <a:solidFill>
                  <a:prstClr val="black"/>
                </a:solidFill>
                <a:latin typeface="HGP創英角ｺﾞｼｯｸUB" pitchFamily="50" charset="-128"/>
                <a:ea typeface="HGP創英角ｺﾞｼｯｸUB" pitchFamily="50" charset="-128"/>
              </a:rPr>
              <a:t>お客さまから色々なお仕事を受注することで、お客さまとの信頼関係をより強固に</a:t>
            </a:r>
            <a:r>
              <a:rPr lang="ja-JP" altLang="en-US" dirty="0" smtClean="0">
                <a:solidFill>
                  <a:prstClr val="black"/>
                </a:solidFill>
                <a:latin typeface="HGP創英角ｺﾞｼｯｸUB" pitchFamily="50" charset="-128"/>
                <a:ea typeface="HGP創英角ｺﾞｼｯｸUB" pitchFamily="50" charset="-128"/>
              </a:rPr>
              <a:t>する　①</a:t>
            </a:r>
            <a:endParaRPr lang="ja-JP" altLang="en-US" sz="2000" dirty="0">
              <a:solidFill>
                <a:prstClr val="black"/>
              </a:solidFill>
              <a:latin typeface="HGP創英角ｺﾞｼｯｸUB" pitchFamily="50" charset="-128"/>
              <a:ea typeface="HGP創英角ｺﾞｼｯｸUB" pitchFamily="50" charset="-128"/>
            </a:endParaRPr>
          </a:p>
        </p:txBody>
      </p:sp>
      <p:sp>
        <p:nvSpPr>
          <p:cNvPr id="4" name="正方形/長方形 3"/>
          <p:cNvSpPr/>
          <p:nvPr/>
        </p:nvSpPr>
        <p:spPr>
          <a:xfrm>
            <a:off x="207963" y="4315644"/>
            <a:ext cx="4483920" cy="387286"/>
          </a:xfrm>
          <a:prstGeom prst="rect">
            <a:avLst/>
          </a:prstGeom>
        </p:spPr>
        <p:txBody>
          <a:bodyPr wrap="none">
            <a:spAutoFit/>
          </a:bodyPr>
          <a:lstStyle/>
          <a:p>
            <a:pPr>
              <a:lnSpc>
                <a:spcPts val="2300"/>
              </a:lnSpc>
              <a:spcAft>
                <a:spcPts val="400"/>
              </a:spcAft>
            </a:pPr>
            <a:r>
              <a:rPr lang="ja-JP" altLang="en-US" u="sng" dirty="0" smtClean="0">
                <a:solidFill>
                  <a:srgbClr val="0000FF"/>
                </a:solidFill>
                <a:latin typeface="HGP創英角ｺﾞｼｯｸUB" pitchFamily="50" charset="-128"/>
                <a:ea typeface="HGP創英角ｺﾞｼｯｸUB" pitchFamily="50" charset="-128"/>
              </a:rPr>
              <a:t>■ 「</a:t>
            </a:r>
            <a:r>
              <a:rPr lang="ja-JP" altLang="en-US" u="sng" dirty="0">
                <a:solidFill>
                  <a:srgbClr val="0000FF"/>
                </a:solidFill>
                <a:latin typeface="HGP創英角ｺﾞｼｯｸUB" pitchFamily="50" charset="-128"/>
                <a:ea typeface="HGP創英角ｺﾞｼｯｸUB" pitchFamily="50" charset="-128"/>
              </a:rPr>
              <a:t>地域密着」 から 「顧客密着」へのシフト</a:t>
            </a:r>
          </a:p>
        </p:txBody>
      </p:sp>
      <p:sp>
        <p:nvSpPr>
          <p:cNvPr id="6" name="フローチャート : 代替処理 5"/>
          <p:cNvSpPr/>
          <p:nvPr/>
        </p:nvSpPr>
        <p:spPr>
          <a:xfrm>
            <a:off x="895272" y="4885842"/>
            <a:ext cx="1728192" cy="391398"/>
          </a:xfrm>
          <a:prstGeom prst="flowChartAlternateProcess">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white"/>
                </a:solidFill>
                <a:latin typeface="HGP創英角ｺﾞｼｯｸUB" panose="020B0900000000000000" pitchFamily="50" charset="-128"/>
                <a:ea typeface="HGP創英角ｺﾞｼｯｸUB" panose="020B0900000000000000" pitchFamily="50" charset="-128"/>
              </a:rPr>
              <a:t>世の中の勘違い</a:t>
            </a:r>
            <a:endParaRPr lang="ja-JP" altLang="en-US" sz="1600" dirty="0">
              <a:solidFill>
                <a:prstClr val="white"/>
              </a:solidFill>
            </a:endParaRPr>
          </a:p>
        </p:txBody>
      </p:sp>
      <p:sp>
        <p:nvSpPr>
          <p:cNvPr id="8" name="テキスト ボックス 16"/>
          <p:cNvSpPr txBox="1">
            <a:spLocks noChangeArrowheads="1"/>
          </p:cNvSpPr>
          <p:nvPr/>
        </p:nvSpPr>
        <p:spPr bwMode="auto">
          <a:xfrm>
            <a:off x="825425" y="5938450"/>
            <a:ext cx="7061105" cy="442878"/>
          </a:xfrm>
          <a:prstGeom prst="rect">
            <a:avLst/>
          </a:prstGeom>
          <a:solidFill>
            <a:srgbClr val="FFFF00"/>
          </a:solidFill>
          <a:ln w="34925" cmpd="dbl">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lgn="ctr">
              <a:lnSpc>
                <a:spcPct val="150000"/>
              </a:lnSpc>
              <a:spcAft>
                <a:spcPts val="600"/>
              </a:spcAft>
            </a:pPr>
            <a:r>
              <a:rPr lang="ja-JP" altLang="en-US" sz="1500" dirty="0">
                <a:solidFill>
                  <a:prstClr val="black"/>
                </a:solidFill>
                <a:latin typeface="HGP創英角ｺﾞｼｯｸUB" pitchFamily="50" charset="-128"/>
                <a:ea typeface="HGP創英角ｺﾞｼｯｸUB" pitchFamily="50" charset="-128"/>
              </a:rPr>
              <a:t>　</a:t>
            </a:r>
            <a:r>
              <a:rPr lang="ja-JP" altLang="en-US" dirty="0">
                <a:solidFill>
                  <a:prstClr val="black"/>
                </a:solidFill>
                <a:latin typeface="HGP創英角ｺﾞｼｯｸUB" pitchFamily="50" charset="-128"/>
                <a:ea typeface="HGP創英角ｺﾞｼｯｸUB" pitchFamily="50" charset="-128"/>
              </a:rPr>
              <a:t>顧客（個客）から信頼を得て、いろいろなビジネスの起点にできるか？</a:t>
            </a:r>
          </a:p>
        </p:txBody>
      </p:sp>
      <p:sp>
        <p:nvSpPr>
          <p:cNvPr id="13" name="スライド番号プレースホルダー 1"/>
          <p:cNvSpPr>
            <a:spLocks noGrp="1"/>
          </p:cNvSpPr>
          <p:nvPr>
            <p:ph type="sldNum" sz="quarter" idx="12"/>
          </p:nvPr>
        </p:nvSpPr>
        <p:spPr bwMode="auto">
          <a:xfrm>
            <a:off x="7010400" y="6520261"/>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6E3A631C-4426-4958-873E-5E9F13770182}" type="slidenum">
              <a:rPr lang="ja-JP" altLang="en-US" sz="1400">
                <a:solidFill>
                  <a:prstClr val="black"/>
                </a:solidFill>
                <a:latin typeface="HGP創英角ｺﾞｼｯｸUB" panose="020B0900000000000000" pitchFamily="50" charset="-128"/>
                <a:ea typeface="HGP創英角ｺﾞｼｯｸUB" panose="020B0900000000000000" pitchFamily="50" charset="-128"/>
              </a:rPr>
              <a:pPr fontAlgn="base">
                <a:spcBef>
                  <a:spcPct val="0"/>
                </a:spcBef>
                <a:spcAft>
                  <a:spcPct val="0"/>
                </a:spcAft>
                <a:defRPr/>
              </a:pPr>
              <a:t>30</a:t>
            </a:fld>
            <a:endParaRPr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14" name="正方形/長方形 13"/>
          <p:cNvSpPr/>
          <p:nvPr/>
        </p:nvSpPr>
        <p:spPr>
          <a:xfrm>
            <a:off x="208036" y="1202719"/>
            <a:ext cx="4908716" cy="387286"/>
          </a:xfrm>
          <a:prstGeom prst="rect">
            <a:avLst/>
          </a:prstGeom>
        </p:spPr>
        <p:txBody>
          <a:bodyPr wrap="none">
            <a:spAutoFit/>
          </a:bodyPr>
          <a:lstStyle/>
          <a:p>
            <a:pPr>
              <a:lnSpc>
                <a:spcPts val="2300"/>
              </a:lnSpc>
              <a:spcAft>
                <a:spcPts val="400"/>
              </a:spcAft>
            </a:pPr>
            <a:r>
              <a:rPr lang="ja-JP" altLang="en-US" u="sng" dirty="0" smtClean="0">
                <a:solidFill>
                  <a:srgbClr val="0000FF"/>
                </a:solidFill>
                <a:latin typeface="HGP創英角ｺﾞｼｯｸUB" pitchFamily="50" charset="-128"/>
                <a:ea typeface="HGP創英角ｺﾞｼｯｸUB" pitchFamily="50" charset="-128"/>
              </a:rPr>
              <a:t>■ 「</a:t>
            </a:r>
            <a:r>
              <a:rPr lang="ja-JP" altLang="en-US" u="sng" dirty="0">
                <a:solidFill>
                  <a:srgbClr val="0000FF"/>
                </a:solidFill>
                <a:latin typeface="HGP創英角ｺﾞｼｯｸUB" pitchFamily="50" charset="-128"/>
                <a:ea typeface="HGP創英角ｺﾞｼｯｸUB" pitchFamily="50" charset="-128"/>
              </a:rPr>
              <a:t>面のエネルギー事業者」としての矜持を保つ</a:t>
            </a:r>
          </a:p>
        </p:txBody>
      </p:sp>
      <p:grpSp>
        <p:nvGrpSpPr>
          <p:cNvPr id="15" name="グループ化 5"/>
          <p:cNvGrpSpPr>
            <a:grpSpLocks/>
          </p:cNvGrpSpPr>
          <p:nvPr/>
        </p:nvGrpSpPr>
        <p:grpSpPr bwMode="auto">
          <a:xfrm>
            <a:off x="281769" y="1665818"/>
            <a:ext cx="8743930" cy="1331136"/>
            <a:chOff x="119062" y="5745780"/>
            <a:chExt cx="8743930" cy="1331183"/>
          </a:xfrm>
        </p:grpSpPr>
        <p:sp>
          <p:nvSpPr>
            <p:cNvPr id="16" name="テキスト ボックス 15"/>
            <p:cNvSpPr txBox="1"/>
            <p:nvPr/>
          </p:nvSpPr>
          <p:spPr bwMode="auto">
            <a:xfrm>
              <a:off x="119062" y="5745782"/>
              <a:ext cx="4026007" cy="1331181"/>
            </a:xfrm>
            <a:prstGeom prst="rect">
              <a:avLst/>
            </a:prstGeom>
            <a:noFill/>
            <a:ln w="19050">
              <a:solidFill>
                <a:sysClr val="windowText" lastClr="000000">
                  <a:lumMod val="50000"/>
                  <a:lumOff val="50000"/>
                </a:sysClr>
              </a:solidFill>
            </a:ln>
          </p:spPr>
          <p:txBody>
            <a:bodyPr wrap="square">
              <a:spAutoFit/>
            </a:bodyPr>
            <a:lstStyle/>
            <a:p>
              <a:pPr algn="ctr">
                <a:spcAft>
                  <a:spcPts val="600"/>
                </a:spcAft>
                <a:defRPr/>
              </a:pPr>
              <a:r>
                <a:rPr kumimoji="0" lang="ja-JP" altLang="en-US" u="sng" kern="0" dirty="0">
                  <a:solidFill>
                    <a:srgbClr val="000066"/>
                  </a:solidFill>
                  <a:latin typeface="HGP創英角ｺﾞｼｯｸUB" panose="020B0900000000000000" pitchFamily="50" charset="-128"/>
                  <a:ea typeface="HGP創英角ｺﾞｼｯｸUB" panose="020B0900000000000000" pitchFamily="50" charset="-128"/>
                </a:rPr>
                <a:t>“点”のエネルギー事業</a:t>
              </a:r>
              <a:endParaRPr kumimoji="0" lang="en-US" altLang="ja-JP" u="sng" kern="0" dirty="0">
                <a:solidFill>
                  <a:srgbClr val="000066"/>
                </a:solidFill>
                <a:latin typeface="HGP創英角ｺﾞｼｯｸUB" panose="020B0900000000000000" pitchFamily="50" charset="-128"/>
                <a:ea typeface="HGP創英角ｺﾞｼｯｸUB" panose="020B0900000000000000" pitchFamily="50" charset="-128"/>
              </a:endParaRPr>
            </a:p>
            <a:p>
              <a:pPr algn="ctr">
                <a:lnSpc>
                  <a:spcPts val="2300"/>
                </a:lnSpc>
                <a:defRPr/>
              </a:pPr>
              <a:r>
                <a:rPr kumimoji="0" lang="ja-JP" altLang="en-US" sz="1300" kern="0" dirty="0">
                  <a:solidFill>
                    <a:srgbClr val="6600CC"/>
                  </a:solidFill>
                  <a:latin typeface="HGP創英角ｺﾞｼｯｸUB" panose="020B0900000000000000" pitchFamily="50" charset="-128"/>
                  <a:ea typeface="HGP創英角ｺﾞｼｯｸUB" panose="020B0900000000000000" pitchFamily="50" charset="-128"/>
                </a:rPr>
                <a:t>　</a:t>
              </a:r>
              <a:r>
                <a:rPr kumimoji="0" lang="ja-JP" altLang="en-US" sz="1400" kern="0" dirty="0">
                  <a:solidFill>
                    <a:srgbClr val="FF0000"/>
                  </a:solidFill>
                  <a:latin typeface="HGP創英角ｺﾞｼｯｸUB" panose="020B0900000000000000" pitchFamily="50" charset="-128"/>
                  <a:ea typeface="HGP創英角ｺﾞｼｯｸUB" panose="020B0900000000000000" pitchFamily="50" charset="-128"/>
                </a:rPr>
                <a:t>広域型ＬＰガス事業（大手ＬＰガス）</a:t>
              </a:r>
            </a:p>
            <a:p>
              <a:pPr algn="ctr">
                <a:lnSpc>
                  <a:spcPts val="2300"/>
                </a:lnSpc>
                <a:defRPr/>
              </a:pPr>
              <a:r>
                <a:rPr kumimoji="0" lang="ja-JP" altLang="en-US" sz="1400" kern="0" dirty="0">
                  <a:solidFill>
                    <a:prstClr val="black"/>
                  </a:solidFill>
                  <a:latin typeface="HGP創英角ｺﾞｼｯｸUB" panose="020B0900000000000000" pitchFamily="50" charset="-128"/>
                  <a:ea typeface="HGP創英角ｺﾞｼｯｸUB" panose="020B0900000000000000" pitchFamily="50" charset="-128"/>
                </a:rPr>
                <a:t>大企業型電力小売事業</a:t>
              </a:r>
            </a:p>
            <a:p>
              <a:pPr algn="ctr">
                <a:lnSpc>
                  <a:spcPts val="2300"/>
                </a:lnSpc>
                <a:defRPr/>
              </a:pPr>
              <a:r>
                <a:rPr kumimoji="0" lang="ja-JP" altLang="en-US" sz="1400" kern="0" dirty="0">
                  <a:solidFill>
                    <a:prstClr val="black"/>
                  </a:solidFill>
                  <a:latin typeface="HGP創英角ｺﾞｼｯｸUB" panose="020B0900000000000000" pitchFamily="50" charset="-128"/>
                  <a:ea typeface="HGP創英角ｺﾞｼｯｸUB" panose="020B0900000000000000" pitchFamily="50" charset="-128"/>
                </a:rPr>
                <a:t>利殖目的の再生可能エネルギー事業（ﾒｶﾞｿｰﾗｰ等）</a:t>
              </a:r>
            </a:p>
          </p:txBody>
        </p:sp>
        <p:sp>
          <p:nvSpPr>
            <p:cNvPr id="17" name="テキスト ボックス 35"/>
            <p:cNvSpPr txBox="1">
              <a:spLocks noChangeArrowheads="1"/>
            </p:cNvSpPr>
            <p:nvPr/>
          </p:nvSpPr>
          <p:spPr bwMode="auto">
            <a:xfrm>
              <a:off x="4145070" y="5745780"/>
              <a:ext cx="4717922" cy="1331181"/>
            </a:xfrm>
            <a:prstGeom prst="rect">
              <a:avLst/>
            </a:prstGeom>
            <a:noFill/>
            <a:ln w="19050">
              <a:solidFill>
                <a:srgbClr val="CC00CC"/>
              </a:solidFill>
              <a:miter lim="800000"/>
              <a:headEnd/>
              <a:tailEnd/>
            </a:ln>
          </p:spPr>
          <p:txBody>
            <a:bodyPr wrap="square">
              <a:spAutoFit/>
            </a:bodyPr>
            <a:lstStyle/>
            <a:p>
              <a:pPr algn="ctr">
                <a:spcAft>
                  <a:spcPts val="600"/>
                </a:spcAft>
              </a:pPr>
              <a:r>
                <a:rPr kumimoji="0" lang="ja-JP" altLang="en-US" u="sng" kern="0" dirty="0">
                  <a:solidFill>
                    <a:srgbClr val="6600CC"/>
                  </a:solidFill>
                  <a:latin typeface="HGP創英角ｺﾞｼｯｸUB" pitchFamily="50" charset="-128"/>
                  <a:ea typeface="HGP創英角ｺﾞｼｯｸUB" pitchFamily="50" charset="-128"/>
                </a:rPr>
                <a:t>“面”のエネルギー事業</a:t>
              </a:r>
              <a:endParaRPr kumimoji="0" lang="en-US" altLang="ja-JP" u="sng" kern="0" dirty="0">
                <a:solidFill>
                  <a:srgbClr val="6600CC"/>
                </a:solidFill>
                <a:latin typeface="HGP創英角ｺﾞｼｯｸUB" pitchFamily="50" charset="-128"/>
                <a:ea typeface="HGP創英角ｺﾞｼｯｸUB" pitchFamily="50" charset="-128"/>
              </a:endParaRPr>
            </a:p>
            <a:p>
              <a:pPr algn="ctr">
                <a:lnSpc>
                  <a:spcPts val="2300"/>
                </a:lnSpc>
              </a:pPr>
              <a:r>
                <a:rPr kumimoji="0" lang="ja-JP" altLang="en-US" sz="1400" kern="0" dirty="0">
                  <a:solidFill>
                    <a:srgbClr val="FF0000"/>
                  </a:solidFill>
                  <a:latin typeface="HGP創英角ｺﾞｼｯｸUB" pitchFamily="50" charset="-128"/>
                  <a:ea typeface="HGP創英角ｺﾞｼｯｸUB" pitchFamily="50" charset="-128"/>
                </a:rPr>
                <a:t>地域性の強いＬＰガス事業（中小ＬＰガス）</a:t>
              </a:r>
              <a:endParaRPr kumimoji="0" lang="en-US" altLang="ja-JP" sz="1400" kern="0" dirty="0">
                <a:solidFill>
                  <a:srgbClr val="FF0000"/>
                </a:solidFill>
                <a:latin typeface="HGP創英角ｺﾞｼｯｸUB" pitchFamily="50" charset="-128"/>
                <a:ea typeface="HGP創英角ｺﾞｼｯｸUB" pitchFamily="50" charset="-128"/>
              </a:endParaRPr>
            </a:p>
            <a:p>
              <a:pPr algn="ctr">
                <a:lnSpc>
                  <a:spcPts val="2300"/>
                </a:lnSpc>
              </a:pPr>
              <a:r>
                <a:rPr kumimoji="0" lang="ja-JP" altLang="en-US" sz="1400" kern="0" dirty="0">
                  <a:solidFill>
                    <a:prstClr val="black"/>
                  </a:solidFill>
                  <a:latin typeface="HGP創英角ｺﾞｼｯｸUB" pitchFamily="50" charset="-128"/>
                  <a:ea typeface="HGP創英角ｺﾞｼｯｸUB" pitchFamily="50" charset="-128"/>
                </a:rPr>
                <a:t>都市ガス事業／都市ガス事業者のＬＰガス事業</a:t>
              </a:r>
              <a:endParaRPr kumimoji="0" lang="en-US" altLang="ja-JP" sz="1400" kern="0" dirty="0">
                <a:solidFill>
                  <a:prstClr val="black"/>
                </a:solidFill>
                <a:latin typeface="HGP創英角ｺﾞｼｯｸUB" pitchFamily="50" charset="-128"/>
                <a:ea typeface="HGP創英角ｺﾞｼｯｸUB" pitchFamily="50" charset="-128"/>
              </a:endParaRPr>
            </a:p>
            <a:p>
              <a:pPr algn="ctr">
                <a:lnSpc>
                  <a:spcPts val="2300"/>
                </a:lnSpc>
              </a:pPr>
              <a:r>
                <a:rPr kumimoji="0" lang="ja-JP" altLang="en-US" sz="1400" kern="0" dirty="0">
                  <a:solidFill>
                    <a:prstClr val="black"/>
                  </a:solidFill>
                  <a:latin typeface="HGP創英角ｺﾞｼｯｸUB" pitchFamily="50" charset="-128"/>
                  <a:ea typeface="HGP創英角ｺﾞｼｯｸUB" pitchFamily="50" charset="-128"/>
                </a:rPr>
                <a:t>地産地消型の地域エネルギー事業（地域新電力等）</a:t>
              </a:r>
            </a:p>
          </p:txBody>
        </p:sp>
      </p:grpSp>
      <p:sp>
        <p:nvSpPr>
          <p:cNvPr id="5" name="下矢印 4"/>
          <p:cNvSpPr/>
          <p:nvPr/>
        </p:nvSpPr>
        <p:spPr>
          <a:xfrm>
            <a:off x="3995936" y="3068960"/>
            <a:ext cx="720080" cy="21602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8" name="テキスト ボックス 17"/>
          <p:cNvSpPr txBox="1"/>
          <p:nvPr/>
        </p:nvSpPr>
        <p:spPr>
          <a:xfrm>
            <a:off x="683568" y="3263193"/>
            <a:ext cx="7848872" cy="667747"/>
          </a:xfrm>
          <a:prstGeom prst="rect">
            <a:avLst/>
          </a:prstGeom>
          <a:noFill/>
        </p:spPr>
        <p:txBody>
          <a:bodyPr wrap="square" rtlCol="0">
            <a:spAutoFit/>
          </a:bodyPr>
          <a:lstStyle/>
          <a:p>
            <a:pPr algn="ctr">
              <a:lnSpc>
                <a:spcPts val="2400"/>
              </a:lnSpc>
            </a:pPr>
            <a:r>
              <a:rPr lang="ja-JP" altLang="en-US" sz="1700" u="sng" dirty="0">
                <a:solidFill>
                  <a:srgbClr val="008000"/>
                </a:solidFill>
                <a:latin typeface="HGP創英角ｺﾞｼｯｸUB" panose="020B0900000000000000" pitchFamily="50" charset="-128"/>
                <a:ea typeface="HGP創英角ｺﾞｼｯｸUB" panose="020B0900000000000000" pitchFamily="50" charset="-128"/>
              </a:rPr>
              <a:t>ただエネルギーを売って利益をあげる（自社の一人勝ち）ことだけでよいか？</a:t>
            </a:r>
            <a:endParaRPr lang="en-US" altLang="ja-JP" sz="1700" u="sng" dirty="0">
              <a:solidFill>
                <a:srgbClr val="008000"/>
              </a:solidFill>
              <a:latin typeface="HGP創英角ｺﾞｼｯｸUB" panose="020B0900000000000000" pitchFamily="50" charset="-128"/>
              <a:ea typeface="HGP創英角ｺﾞｼｯｸUB" panose="020B0900000000000000" pitchFamily="50" charset="-128"/>
            </a:endParaRPr>
          </a:p>
          <a:p>
            <a:pPr algn="ctr">
              <a:lnSpc>
                <a:spcPts val="2400"/>
              </a:lnSpc>
            </a:pPr>
            <a:r>
              <a:rPr lang="ja-JP" altLang="en-US" sz="1700" u="sng" dirty="0">
                <a:solidFill>
                  <a:srgbClr val="008000"/>
                </a:solidFill>
                <a:latin typeface="HGP創英角ｺﾞｼｯｸUB" panose="020B0900000000000000" pitchFamily="50" charset="-128"/>
                <a:ea typeface="HGP創英角ｺﾞｼｯｸUB" panose="020B0900000000000000" pitchFamily="50" charset="-128"/>
              </a:rPr>
              <a:t>地域に根付いて、地域の発展に貢献するという発想を持てるか？</a:t>
            </a:r>
          </a:p>
        </p:txBody>
      </p:sp>
      <p:sp>
        <p:nvSpPr>
          <p:cNvPr id="19" name="下矢印 18"/>
          <p:cNvSpPr/>
          <p:nvPr/>
        </p:nvSpPr>
        <p:spPr>
          <a:xfrm>
            <a:off x="3995936" y="5605163"/>
            <a:ext cx="720080" cy="21602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9" name="正方形/長方形 8"/>
          <p:cNvSpPr/>
          <p:nvPr/>
        </p:nvSpPr>
        <p:spPr>
          <a:xfrm>
            <a:off x="14288" y="620688"/>
            <a:ext cx="9144000" cy="369332"/>
          </a:xfrm>
          <a:prstGeom prst="rect">
            <a:avLst/>
          </a:prstGeom>
        </p:spPr>
        <p:txBody>
          <a:bodyPr wrap="square">
            <a:spAutoFit/>
          </a:bodyPr>
          <a:lstStyle/>
          <a:p>
            <a:pPr algn="ctr"/>
            <a:r>
              <a:rPr lang="ja-JP" altLang="en-US" u="sng" dirty="0">
                <a:solidFill>
                  <a:srgbClr val="FF0000"/>
                </a:solidFill>
                <a:latin typeface="HGP創英角ｺﾞｼｯｸUB" pitchFamily="50" charset="-128"/>
                <a:ea typeface="HGP創英角ｺﾞｼｯｸUB" pitchFamily="50" charset="-128"/>
              </a:rPr>
              <a:t>地域密着型の企業がとれる生き残り策</a:t>
            </a:r>
            <a:endParaRPr lang="ja-JP" altLang="en-US" u="sng" dirty="0">
              <a:solidFill>
                <a:srgbClr val="FF0000"/>
              </a:solidFill>
            </a:endParaRPr>
          </a:p>
        </p:txBody>
      </p:sp>
    </p:spTree>
    <p:extLst>
      <p:ext uri="{BB962C8B-B14F-4D97-AF65-F5344CB8AC3E}">
        <p14:creationId xmlns:p14="http://schemas.microsoft.com/office/powerpoint/2010/main" val="8076827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07963" y="620688"/>
            <a:ext cx="5110694" cy="352469"/>
          </a:xfrm>
          <a:prstGeom prst="rect">
            <a:avLst/>
          </a:prstGeom>
        </p:spPr>
        <p:txBody>
          <a:bodyPr wrap="none">
            <a:spAutoFit/>
          </a:bodyPr>
          <a:lstStyle/>
          <a:p>
            <a:pPr>
              <a:lnSpc>
                <a:spcPts val="2300"/>
              </a:lnSpc>
              <a:spcAft>
                <a:spcPts val="400"/>
              </a:spcAft>
            </a:pPr>
            <a:r>
              <a:rPr lang="ja-JP" altLang="en-US" u="sng" dirty="0">
                <a:solidFill>
                  <a:srgbClr val="0000FF"/>
                </a:solidFill>
                <a:latin typeface="HGP創英角ｺﾞｼｯｸUB" pitchFamily="50" charset="-128"/>
                <a:ea typeface="HGP創英角ｺﾞｼｯｸUB" pitchFamily="50" charset="-128"/>
              </a:rPr>
              <a:t>■ </a:t>
            </a:r>
            <a:r>
              <a:rPr lang="ja-JP" altLang="en-US" u="sng" dirty="0" smtClean="0">
                <a:solidFill>
                  <a:srgbClr val="0000FF"/>
                </a:solidFill>
                <a:latin typeface="HGP創英角ｺﾞｼｯｸUB" pitchFamily="50" charset="-128"/>
                <a:ea typeface="HGP創英角ｺﾞｼｯｸUB" pitchFamily="50" charset="-128"/>
              </a:rPr>
              <a:t>お客さまから選ばれるために何を強みとするか？</a:t>
            </a:r>
            <a:endParaRPr lang="ja-JP" altLang="en-US" u="sng" dirty="0">
              <a:solidFill>
                <a:srgbClr val="0000FF"/>
              </a:solidFill>
              <a:latin typeface="HGP創英角ｺﾞｼｯｸUB" pitchFamily="50" charset="-128"/>
              <a:ea typeface="HGP創英角ｺﾞｼｯｸUB" pitchFamily="50" charset="-128"/>
            </a:endParaRPr>
          </a:p>
        </p:txBody>
      </p:sp>
      <p:pic>
        <p:nvPicPr>
          <p:cNvPr id="1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8362" y="4365104"/>
            <a:ext cx="7295852" cy="1153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グループ化 55"/>
          <p:cNvGrpSpPr>
            <a:grpSpLocks/>
          </p:cNvGrpSpPr>
          <p:nvPr/>
        </p:nvGrpSpPr>
        <p:grpSpPr bwMode="auto">
          <a:xfrm>
            <a:off x="749608" y="5668123"/>
            <a:ext cx="8215007" cy="667747"/>
            <a:chOff x="555447" y="5982146"/>
            <a:chExt cx="8496490" cy="667616"/>
          </a:xfrm>
        </p:grpSpPr>
        <p:sp>
          <p:nvSpPr>
            <p:cNvPr id="12" name="正方形/長方形 11"/>
            <p:cNvSpPr/>
            <p:nvPr/>
          </p:nvSpPr>
          <p:spPr>
            <a:xfrm>
              <a:off x="1903721" y="5982146"/>
              <a:ext cx="7148216" cy="667616"/>
            </a:xfrm>
            <a:prstGeom prst="rect">
              <a:avLst/>
            </a:prstGeom>
          </p:spPr>
          <p:txBody>
            <a:bodyPr wrap="square">
              <a:spAutoFit/>
            </a:bodyPr>
            <a:lstStyle/>
            <a:p>
              <a:pPr>
                <a:lnSpc>
                  <a:spcPts val="2400"/>
                </a:lnSpc>
                <a:defRPr/>
              </a:pPr>
              <a:r>
                <a:rPr lang="ja-JP" altLang="en-US" sz="1700" u="sng" dirty="0">
                  <a:solidFill>
                    <a:prstClr val="black"/>
                  </a:solidFill>
                  <a:latin typeface="HGP創英角ｺﾞｼｯｸUB" panose="020B0900000000000000" pitchFamily="50" charset="-128"/>
                  <a:ea typeface="HGP創英角ｺﾞｼｯｸUB" panose="020B0900000000000000" pitchFamily="50" charset="-128"/>
                </a:rPr>
                <a:t>顧客に、</a:t>
              </a:r>
              <a:r>
                <a:rPr lang="ja-JP" altLang="en-US" sz="1700" u="sng" dirty="0">
                  <a:solidFill>
                    <a:srgbClr val="FF0000"/>
                  </a:solidFill>
                  <a:latin typeface="HGP創英角ｺﾞｼｯｸUB" panose="020B0900000000000000" pitchFamily="50" charset="-128"/>
                  <a:ea typeface="HGP創英角ｺﾞｼｯｸUB" panose="020B0900000000000000" pitchFamily="50" charset="-128"/>
                </a:rPr>
                <a:t>「どんな時でも、どんなことでも、あなたに○○してもらいたい」</a:t>
              </a:r>
              <a:endParaRPr lang="en-US" altLang="ja-JP" sz="1700" u="sng" dirty="0">
                <a:solidFill>
                  <a:prstClr val="black">
                    <a:lumMod val="75000"/>
                    <a:lumOff val="25000"/>
                  </a:prstClr>
                </a:solidFill>
                <a:latin typeface="HGP創英角ｺﾞｼｯｸUB" panose="020B0900000000000000" pitchFamily="50" charset="-128"/>
                <a:ea typeface="HGP創英角ｺﾞｼｯｸUB" panose="020B0900000000000000" pitchFamily="50" charset="-128"/>
              </a:endParaRPr>
            </a:p>
            <a:p>
              <a:pPr>
                <a:lnSpc>
                  <a:spcPts val="2400"/>
                </a:lnSpc>
                <a:defRPr/>
              </a:pPr>
              <a:r>
                <a:rPr lang="ja-JP" altLang="en-US" sz="1700" u="sng" dirty="0">
                  <a:solidFill>
                    <a:prstClr val="black"/>
                  </a:solidFill>
                  <a:latin typeface="HGP創英角ｺﾞｼｯｸUB" panose="020B0900000000000000" pitchFamily="50" charset="-128"/>
                  <a:ea typeface="HGP創英角ｺﾞｼｯｸUB" panose="020B0900000000000000" pitchFamily="50" charset="-128"/>
                </a:rPr>
                <a:t>と言ってもらえる関係（強固なラポール）を作り出すこと　</a:t>
              </a:r>
              <a:endParaRPr lang="en-US" altLang="ja-JP" sz="1700" u="sng"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13" name="正方形/長方形 43009"/>
            <p:cNvSpPr>
              <a:spLocks noChangeArrowheads="1"/>
            </p:cNvSpPr>
            <p:nvPr/>
          </p:nvSpPr>
          <p:spPr bwMode="auto">
            <a:xfrm>
              <a:off x="555447" y="6075804"/>
              <a:ext cx="1266238" cy="523117"/>
            </a:xfrm>
            <a:prstGeom prst="rect">
              <a:avLst/>
            </a:prstGeom>
            <a:solidFill>
              <a:srgbClr val="FFFF00"/>
            </a:solidFill>
            <a:ln w="9525">
              <a:solidFill>
                <a:srgbClr val="0000FF"/>
              </a:solidFill>
              <a:miter lim="800000"/>
              <a:headEnd/>
              <a:tailEnd/>
            </a:ln>
          </p:spPr>
          <p:txBody>
            <a:bodyPr>
              <a:spAutoFit/>
            </a:bodyPr>
            <a:lstStyle/>
            <a:p>
              <a:pPr algn="ctr"/>
              <a:r>
                <a:rPr lang="ja-JP" altLang="en-US" sz="1400" dirty="0">
                  <a:solidFill>
                    <a:srgbClr val="0000FF"/>
                  </a:solidFill>
                  <a:latin typeface="HGP創英角ｺﾞｼｯｸUB" pitchFamily="50" charset="-128"/>
                  <a:ea typeface="HGP創英角ｺﾞｼｯｸUB" pitchFamily="50" charset="-128"/>
                </a:rPr>
                <a:t>コア・</a:t>
              </a:r>
              <a:endParaRPr lang="en-US" altLang="ja-JP" sz="1400" dirty="0">
                <a:solidFill>
                  <a:srgbClr val="0000FF"/>
                </a:solidFill>
                <a:latin typeface="HGP創英角ｺﾞｼｯｸUB" pitchFamily="50" charset="-128"/>
                <a:ea typeface="HGP創英角ｺﾞｼｯｸUB" pitchFamily="50" charset="-128"/>
              </a:endParaRPr>
            </a:p>
            <a:p>
              <a:pPr algn="ctr"/>
              <a:r>
                <a:rPr lang="ja-JP" altLang="en-US" sz="1400" dirty="0">
                  <a:solidFill>
                    <a:srgbClr val="0000FF"/>
                  </a:solidFill>
                  <a:latin typeface="HGP創英角ｺﾞｼｯｸUB" pitchFamily="50" charset="-128"/>
                  <a:ea typeface="HGP創英角ｺﾞｼｯｸUB" pitchFamily="50" charset="-128"/>
                </a:rPr>
                <a:t>コンピタンス</a:t>
              </a:r>
            </a:p>
          </p:txBody>
        </p:sp>
      </p:grpSp>
      <p:sp>
        <p:nvSpPr>
          <p:cNvPr id="15" name="正方形/長方形 30"/>
          <p:cNvSpPr>
            <a:spLocks noChangeArrowheads="1"/>
          </p:cNvSpPr>
          <p:nvPr/>
        </p:nvSpPr>
        <p:spPr bwMode="auto">
          <a:xfrm>
            <a:off x="207962" y="3846875"/>
            <a:ext cx="8539167" cy="387286"/>
          </a:xfrm>
          <a:prstGeom prst="rect">
            <a:avLst/>
          </a:prstGeom>
          <a:noFill/>
          <a:ln w="9525">
            <a:noFill/>
            <a:miter lim="800000"/>
            <a:headEnd/>
            <a:tailEnd/>
          </a:ln>
        </p:spPr>
        <p:txBody>
          <a:bodyPr wrap="square">
            <a:spAutoFit/>
          </a:bodyPr>
          <a:lstStyle/>
          <a:p>
            <a:pPr>
              <a:lnSpc>
                <a:spcPts val="2300"/>
              </a:lnSpc>
              <a:spcAft>
                <a:spcPts val="400"/>
              </a:spcAft>
            </a:pPr>
            <a:r>
              <a:rPr lang="ja-JP" altLang="en-US" u="sng" dirty="0" smtClean="0">
                <a:solidFill>
                  <a:srgbClr val="0000FF"/>
                </a:solidFill>
                <a:latin typeface="HGP創英角ｺﾞｼｯｸUB" pitchFamily="50" charset="-128"/>
                <a:ea typeface="HGP創英角ｺﾞｼｯｸUB" pitchFamily="50" charset="-128"/>
              </a:rPr>
              <a:t>■ 価格</a:t>
            </a:r>
            <a:r>
              <a:rPr lang="ja-JP" altLang="en-US" u="sng" dirty="0">
                <a:solidFill>
                  <a:srgbClr val="0000FF"/>
                </a:solidFill>
                <a:latin typeface="HGP創英角ｺﾞｼｯｸUB" pitchFamily="50" charset="-128"/>
                <a:ea typeface="HGP創英角ｺﾞｼｯｸUB" pitchFamily="50" charset="-128"/>
              </a:rPr>
              <a:t>・サービスのすべてがトップレベルでないと、お客さまから選ばれないわけではない</a:t>
            </a:r>
            <a:endParaRPr lang="en-US" altLang="ja-JP" u="sng" dirty="0">
              <a:solidFill>
                <a:srgbClr val="0000FF"/>
              </a:solidFill>
              <a:latin typeface="HGP創英角ｺﾞｼｯｸUB" pitchFamily="50" charset="-128"/>
              <a:ea typeface="HGP創英角ｺﾞｼｯｸUB" pitchFamily="50" charset="-128"/>
            </a:endParaRPr>
          </a:p>
        </p:txBody>
      </p:sp>
      <p:sp>
        <p:nvSpPr>
          <p:cNvPr id="21" name="正方形/長方形 3"/>
          <p:cNvSpPr>
            <a:spLocks noChangeArrowheads="1"/>
          </p:cNvSpPr>
          <p:nvPr/>
        </p:nvSpPr>
        <p:spPr bwMode="auto">
          <a:xfrm>
            <a:off x="684946" y="6508645"/>
            <a:ext cx="8344326" cy="3077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spcAft>
                <a:spcPts val="400"/>
              </a:spcAft>
              <a:buFont typeface="Arial" charset="0"/>
              <a:buNone/>
            </a:pPr>
            <a:r>
              <a:rPr lang="ja-JP" altLang="en-US" sz="1400" dirty="0">
                <a:solidFill>
                  <a:prstClr val="black"/>
                </a:solidFill>
                <a:latin typeface="HGP創英角ｺﾞｼｯｸUB" pitchFamily="50" charset="-128"/>
                <a:ea typeface="HGP創英角ｺﾞｼｯｸUB" pitchFamily="50" charset="-128"/>
              </a:rPr>
              <a:t>　</a:t>
            </a:r>
            <a:r>
              <a:rPr lang="en-US" altLang="ja-JP" sz="1400" dirty="0">
                <a:solidFill>
                  <a:prstClr val="black"/>
                </a:solidFill>
                <a:latin typeface="HGP創英角ｺﾞｼｯｸUB" pitchFamily="50" charset="-128"/>
                <a:ea typeface="HGP創英角ｺﾞｼｯｸUB" pitchFamily="50" charset="-128"/>
              </a:rPr>
              <a:t>※</a:t>
            </a:r>
            <a:r>
              <a:rPr lang="ja-JP" altLang="en-US" sz="1400" dirty="0">
                <a:solidFill>
                  <a:prstClr val="black">
                    <a:lumMod val="75000"/>
                    <a:lumOff val="25000"/>
                  </a:prstClr>
                </a:solidFill>
                <a:latin typeface="HGP創英角ｺﾞｼｯｸUB" pitchFamily="50" charset="-128"/>
                <a:ea typeface="HGP創英角ｺﾞｼｯｸUB" pitchFamily="50" charset="-128"/>
              </a:rPr>
              <a:t>「競合他社を圧倒的に上まわるレベルの能力」、</a:t>
            </a:r>
            <a:r>
              <a:rPr lang="ja-JP" altLang="en-US" sz="400" dirty="0">
                <a:solidFill>
                  <a:prstClr val="black">
                    <a:lumMod val="75000"/>
                    <a:lumOff val="25000"/>
                  </a:prstClr>
                </a:solidFill>
                <a:latin typeface="HGP創英角ｺﾞｼｯｸUB" pitchFamily="50" charset="-128"/>
                <a:ea typeface="HGP創英角ｺﾞｼｯｸUB" pitchFamily="50" charset="-128"/>
              </a:rPr>
              <a:t> </a:t>
            </a:r>
            <a:r>
              <a:rPr lang="ja-JP" altLang="en-US" sz="1400" dirty="0">
                <a:solidFill>
                  <a:prstClr val="black">
                    <a:lumMod val="75000"/>
                    <a:lumOff val="25000"/>
                  </a:prstClr>
                </a:solidFill>
                <a:latin typeface="HGP創英角ｺﾞｼｯｸUB" pitchFamily="50" charset="-128"/>
                <a:ea typeface="HGP創英角ｺﾞｼｯｸUB" pitchFamily="50" charset="-128"/>
              </a:rPr>
              <a:t> 「競合他社に真似できない核となる能力」</a:t>
            </a:r>
            <a:endParaRPr lang="en-US" altLang="ja-JP" sz="1400" dirty="0">
              <a:solidFill>
                <a:prstClr val="black">
                  <a:lumMod val="75000"/>
                  <a:lumOff val="25000"/>
                </a:prstClr>
              </a:solidFill>
              <a:latin typeface="HGP創英角ｺﾞｼｯｸUB" pitchFamily="50" charset="-128"/>
              <a:ea typeface="HGP創英角ｺﾞｼｯｸUB" pitchFamily="50" charset="-128"/>
            </a:endParaRPr>
          </a:p>
        </p:txBody>
      </p:sp>
      <p:cxnSp>
        <p:nvCxnSpPr>
          <p:cNvPr id="23" name="直線矢印コネクタ 22"/>
          <p:cNvCxnSpPr>
            <a:stCxn id="13" idx="2"/>
          </p:cNvCxnSpPr>
          <p:nvPr/>
        </p:nvCxnSpPr>
        <p:spPr>
          <a:xfrm>
            <a:off x="1361750" y="6285018"/>
            <a:ext cx="0" cy="2540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フローチャート : 代替処理 23"/>
          <p:cNvSpPr/>
          <p:nvPr/>
        </p:nvSpPr>
        <p:spPr>
          <a:xfrm>
            <a:off x="7090946" y="6118691"/>
            <a:ext cx="1656184" cy="332655"/>
          </a:xfrm>
          <a:prstGeom prst="flowChartAlternateProcess">
            <a:avLst/>
          </a:prstGeom>
          <a:solidFill>
            <a:srgbClr val="66FFFF"/>
          </a:solidFill>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信託型の信頼</a:t>
            </a:r>
          </a:p>
        </p:txBody>
      </p:sp>
      <p:sp>
        <p:nvSpPr>
          <p:cNvPr id="18" name="スライド番号プレースホルダー 1"/>
          <p:cNvSpPr>
            <a:spLocks noGrp="1"/>
          </p:cNvSpPr>
          <p:nvPr>
            <p:ph type="sldNum" sz="quarter" idx="12"/>
          </p:nvPr>
        </p:nvSpPr>
        <p:spPr bwMode="auto">
          <a:xfrm>
            <a:off x="7010400" y="6520261"/>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6E3A631C-4426-4958-873E-5E9F13770182}" type="slidenum">
              <a:rPr lang="ja-JP" altLang="en-US" sz="1400">
                <a:solidFill>
                  <a:prstClr val="black"/>
                </a:solidFill>
                <a:latin typeface="HGP創英角ｺﾞｼｯｸUB" panose="020B0900000000000000" pitchFamily="50" charset="-128"/>
                <a:ea typeface="HGP創英角ｺﾞｼｯｸUB" panose="020B0900000000000000" pitchFamily="50" charset="-128"/>
              </a:rPr>
              <a:pPr fontAlgn="base">
                <a:spcBef>
                  <a:spcPct val="0"/>
                </a:spcBef>
                <a:spcAft>
                  <a:spcPct val="0"/>
                </a:spcAft>
                <a:defRPr/>
              </a:pPr>
              <a:t>31</a:t>
            </a:fld>
            <a:endParaRPr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19" name="Text Box 16"/>
          <p:cNvSpPr txBox="1">
            <a:spLocks noChangeArrowheads="1"/>
          </p:cNvSpPr>
          <p:nvPr/>
        </p:nvSpPr>
        <p:spPr bwMode="auto">
          <a:xfrm>
            <a:off x="207963" y="115888"/>
            <a:ext cx="8756650" cy="369332"/>
          </a:xfrm>
          <a:prstGeom prst="rect">
            <a:avLst/>
          </a:prstGeom>
          <a:gradFill rotWithShape="1">
            <a:gsLst>
              <a:gs pos="0">
                <a:srgbClr val="FFCC00"/>
              </a:gs>
              <a:gs pos="50000">
                <a:srgbClr val="FFFFFF"/>
              </a:gs>
              <a:gs pos="100000">
                <a:srgbClr val="FFCC00"/>
              </a:gs>
            </a:gsLst>
            <a:lin ang="5400000" scaled="1"/>
          </a:gradFill>
          <a:ln>
            <a:noFill/>
          </a:ln>
          <a:effectLst/>
          <a:extLst/>
        </p:spPr>
        <p:txBody>
          <a:bodyPr>
            <a:spAutoFit/>
          </a:bodyPr>
          <a:lstStyle/>
          <a:p>
            <a:pPr algn="ctr">
              <a:spcBef>
                <a:spcPct val="50000"/>
              </a:spcBef>
              <a:defRPr/>
            </a:pPr>
            <a:r>
              <a:rPr lang="ja-JP" altLang="en-US" dirty="0">
                <a:solidFill>
                  <a:prstClr val="black"/>
                </a:solidFill>
                <a:latin typeface="HGP創英角ｺﾞｼｯｸUB" pitchFamily="50" charset="-128"/>
                <a:ea typeface="HGP創英角ｺﾞｼｯｸUB" pitchFamily="50" charset="-128"/>
              </a:rPr>
              <a:t>お客さまから色々なお仕事を受注することで、お客さまとの信頼関係をより強固に</a:t>
            </a:r>
            <a:r>
              <a:rPr lang="ja-JP" altLang="en-US" dirty="0" smtClean="0">
                <a:solidFill>
                  <a:prstClr val="black"/>
                </a:solidFill>
                <a:latin typeface="HGP創英角ｺﾞｼｯｸUB" pitchFamily="50" charset="-128"/>
                <a:ea typeface="HGP創英角ｺﾞｼｯｸUB" pitchFamily="50" charset="-128"/>
              </a:rPr>
              <a:t>する　②</a:t>
            </a:r>
            <a:endParaRPr lang="ja-JP" altLang="en-US" sz="2000" dirty="0">
              <a:solidFill>
                <a:prstClr val="black"/>
              </a:solidFill>
              <a:latin typeface="HGP創英角ｺﾞｼｯｸUB" pitchFamily="50" charset="-128"/>
              <a:ea typeface="HGP創英角ｺﾞｼｯｸUB" pitchFamily="50" charset="-128"/>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0767" y="1104713"/>
            <a:ext cx="4261828" cy="122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0" name="グループ化 49"/>
          <p:cNvGrpSpPr/>
          <p:nvPr/>
        </p:nvGrpSpPr>
        <p:grpSpPr>
          <a:xfrm>
            <a:off x="281305" y="2167044"/>
            <a:ext cx="8784208" cy="1518124"/>
            <a:chOff x="207963" y="1074219"/>
            <a:chExt cx="8784208" cy="1518124"/>
          </a:xfrm>
        </p:grpSpPr>
        <p:sp>
          <p:nvSpPr>
            <p:cNvPr id="3" name="テキスト ボックス 2"/>
            <p:cNvSpPr txBox="1"/>
            <p:nvPr/>
          </p:nvSpPr>
          <p:spPr>
            <a:xfrm>
              <a:off x="207963" y="1522947"/>
              <a:ext cx="2202217" cy="553998"/>
            </a:xfrm>
            <a:prstGeom prst="rect">
              <a:avLst/>
            </a:prstGeom>
            <a:solidFill>
              <a:srgbClr val="CCFFFF"/>
            </a:solidFill>
            <a:ln>
              <a:solidFill>
                <a:schemeClr val="tx1"/>
              </a:solidFill>
            </a:ln>
          </p:spPr>
          <p:txBody>
            <a:bodyPr wrap="square" rtlCol="0">
              <a:spAutoFit/>
            </a:bodyPr>
            <a:lstStyle/>
            <a:p>
              <a:pPr algn="ctr"/>
              <a:r>
                <a:rPr lang="ja-JP" altLang="en-US" sz="1500" dirty="0" smtClean="0">
                  <a:solidFill>
                    <a:prstClr val="black"/>
                  </a:solidFill>
                  <a:latin typeface="HGP創英角ｺﾞｼｯｸUB" panose="020B0900000000000000" pitchFamily="50" charset="-128"/>
                  <a:ea typeface="HGP創英角ｺﾞｼｯｸUB" panose="020B0900000000000000" pitchFamily="50" charset="-128"/>
                </a:rPr>
                <a:t>ＬＰガス透明化・適正化</a:t>
              </a:r>
              <a:endParaRPr lang="en-US" altLang="ja-JP" sz="1500" dirty="0" smtClean="0">
                <a:solidFill>
                  <a:prstClr val="black"/>
                </a:solidFill>
                <a:latin typeface="HGP創英角ｺﾞｼｯｸUB" panose="020B0900000000000000" pitchFamily="50" charset="-128"/>
                <a:ea typeface="HGP創英角ｺﾞｼｯｸUB" panose="020B0900000000000000" pitchFamily="50" charset="-128"/>
              </a:endParaRPr>
            </a:p>
            <a:p>
              <a:pPr algn="ctr"/>
              <a:r>
                <a:rPr lang="ja-JP" altLang="en-US" sz="1500" dirty="0" smtClean="0">
                  <a:solidFill>
                    <a:prstClr val="black"/>
                  </a:solidFill>
                  <a:latin typeface="HGP創英角ｺﾞｼｯｸUB" panose="020B0900000000000000" pitchFamily="50" charset="-128"/>
                  <a:ea typeface="HGP創英角ｺﾞｼｯｸUB" panose="020B0900000000000000" pitchFamily="50" charset="-128"/>
                </a:rPr>
                <a:t>問題への真摯な対応</a:t>
              </a:r>
              <a:endParaRPr lang="ja-JP" altLang="en-US" sz="15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4" name="正方形/長方形 3"/>
            <p:cNvSpPr/>
            <p:nvPr/>
          </p:nvSpPr>
          <p:spPr>
            <a:xfrm>
              <a:off x="4858682" y="1377760"/>
              <a:ext cx="1516762" cy="323165"/>
            </a:xfrm>
            <a:prstGeom prst="rect">
              <a:avLst/>
            </a:prstGeom>
            <a:solidFill>
              <a:srgbClr val="CCFFFF"/>
            </a:solidFill>
            <a:ln>
              <a:solidFill>
                <a:schemeClr val="tx1"/>
              </a:solidFill>
            </a:ln>
          </p:spPr>
          <p:txBody>
            <a:bodyPr wrap="none">
              <a:spAutoFit/>
            </a:bodyPr>
            <a:lstStyle/>
            <a:p>
              <a:pPr algn="ctr"/>
              <a:r>
                <a:rPr lang="ja-JP" altLang="en-US" sz="1500" dirty="0" smtClean="0">
                  <a:solidFill>
                    <a:prstClr val="black"/>
                  </a:solidFill>
                  <a:latin typeface="HGP創英角ｺﾞｼｯｸUB" panose="020B0900000000000000" pitchFamily="50" charset="-128"/>
                  <a:ea typeface="HGP創英角ｺﾞｼｯｸUB" panose="020B0900000000000000" pitchFamily="50" charset="-128"/>
                </a:rPr>
                <a:t>対応</a:t>
              </a:r>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原資の捻出</a:t>
              </a:r>
            </a:p>
          </p:txBody>
        </p:sp>
        <p:sp>
          <p:nvSpPr>
            <p:cNvPr id="25" name="正方形/長方形 24"/>
            <p:cNvSpPr/>
            <p:nvPr/>
          </p:nvSpPr>
          <p:spPr>
            <a:xfrm>
              <a:off x="7235792" y="1074219"/>
              <a:ext cx="1733167" cy="630942"/>
            </a:xfrm>
            <a:prstGeom prst="rect">
              <a:avLst/>
            </a:prstGeom>
            <a:solidFill>
              <a:srgbClr val="CCFFCC"/>
            </a:solidFill>
            <a:ln w="34925" cmpd="dbl">
              <a:solidFill>
                <a:schemeClr val="tx1"/>
              </a:solidFill>
            </a:ln>
          </p:spPr>
          <p:txBody>
            <a:bodyPr wrap="none">
              <a:spAutoFit/>
            </a:bodyPr>
            <a:lstStyle/>
            <a:p>
              <a:pPr algn="ctr">
                <a:lnSpc>
                  <a:spcPts val="2100"/>
                </a:lnSpc>
              </a:pPr>
              <a:r>
                <a:rPr lang="ja-JP" altLang="en-US" sz="1500" dirty="0" smtClean="0">
                  <a:solidFill>
                    <a:prstClr val="black"/>
                  </a:solidFill>
                  <a:latin typeface="HGP創英角ｺﾞｼｯｸUB" panose="020B0900000000000000" pitchFamily="50" charset="-128"/>
                  <a:ea typeface="HGP創英角ｺﾞｼｯｸUB" panose="020B0900000000000000" pitchFamily="50" charset="-128"/>
                </a:rPr>
                <a:t>リーズナブルな価格</a:t>
              </a:r>
              <a:endParaRPr lang="en-US" altLang="ja-JP" sz="1500" dirty="0" smtClean="0">
                <a:solidFill>
                  <a:prstClr val="black"/>
                </a:solidFill>
                <a:latin typeface="HGP創英角ｺﾞｼｯｸUB" panose="020B0900000000000000" pitchFamily="50" charset="-128"/>
                <a:ea typeface="HGP創英角ｺﾞｼｯｸUB" panose="020B0900000000000000" pitchFamily="50" charset="-128"/>
              </a:endParaRPr>
            </a:p>
            <a:p>
              <a:pPr algn="ctr">
                <a:lnSpc>
                  <a:spcPts val="2100"/>
                </a:lnSpc>
              </a:pPr>
              <a:r>
                <a:rPr lang="ja-JP" altLang="en-US" sz="1500" dirty="0" smtClean="0">
                  <a:solidFill>
                    <a:prstClr val="black"/>
                  </a:solidFill>
                  <a:latin typeface="HGP創英角ｺﾞｼｯｸUB" panose="020B0900000000000000" pitchFamily="50" charset="-128"/>
                  <a:ea typeface="HGP創英角ｺﾞｼｯｸUB" panose="020B0900000000000000" pitchFamily="50" charset="-128"/>
                </a:rPr>
                <a:t>やサービスの実現</a:t>
              </a:r>
              <a:endParaRPr lang="ja-JP" altLang="en-US" sz="15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9" name="テキスト ボックス 8"/>
            <p:cNvSpPr txBox="1"/>
            <p:nvPr/>
          </p:nvSpPr>
          <p:spPr>
            <a:xfrm>
              <a:off x="2339095" y="1599891"/>
              <a:ext cx="467072" cy="400110"/>
            </a:xfrm>
            <a:prstGeom prst="rect">
              <a:avLst/>
            </a:prstGeom>
            <a:noFill/>
          </p:spPr>
          <p:txBody>
            <a:bodyPr wrap="square" rtlCol="0">
              <a:spAutoFit/>
            </a:bodyPr>
            <a:lstStyle/>
            <a:p>
              <a:r>
                <a:rPr lang="ja-JP" altLang="en-US" sz="2000" dirty="0" smtClean="0">
                  <a:solidFill>
                    <a:srgbClr val="FF0000"/>
                  </a:solidFill>
                  <a:latin typeface="HGP創英角ｺﾞｼｯｸUB" panose="020B0900000000000000" pitchFamily="50" charset="-128"/>
                  <a:ea typeface="HGP創英角ｺﾞｼｯｸUB" panose="020B0900000000000000" pitchFamily="50" charset="-128"/>
                </a:rPr>
                <a:t>＋</a:t>
              </a:r>
              <a:endParaRPr lang="ja-JP" altLang="en-US" sz="20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28" name="正方形/長方形 27"/>
            <p:cNvSpPr/>
            <p:nvPr/>
          </p:nvSpPr>
          <p:spPr>
            <a:xfrm>
              <a:off x="7259004" y="1961401"/>
              <a:ext cx="1733167" cy="630942"/>
            </a:xfrm>
            <a:prstGeom prst="rect">
              <a:avLst/>
            </a:prstGeom>
            <a:solidFill>
              <a:srgbClr val="FFCCFF"/>
            </a:solidFill>
            <a:ln w="34925" cmpd="dbl">
              <a:solidFill>
                <a:schemeClr val="tx1"/>
              </a:solidFill>
            </a:ln>
          </p:spPr>
          <p:txBody>
            <a:bodyPr wrap="square">
              <a:spAutoFit/>
            </a:bodyPr>
            <a:lstStyle/>
            <a:p>
              <a:pPr algn="ctr">
                <a:lnSpc>
                  <a:spcPts val="2100"/>
                </a:lnSpc>
              </a:pPr>
              <a:r>
                <a:rPr lang="ja-JP" altLang="en-US" sz="1500" dirty="0" smtClean="0">
                  <a:solidFill>
                    <a:prstClr val="black"/>
                  </a:solidFill>
                  <a:latin typeface="HGP創英角ｺﾞｼｯｸUB" panose="020B0900000000000000" pitchFamily="50" charset="-128"/>
                  <a:ea typeface="HGP創英角ｺﾞｼｯｸUB" panose="020B0900000000000000" pitchFamily="50" charset="-128"/>
                </a:rPr>
                <a:t>ファンタスティックな</a:t>
              </a:r>
              <a:endParaRPr lang="en-US" altLang="ja-JP" sz="1500" dirty="0" smtClean="0">
                <a:solidFill>
                  <a:prstClr val="black"/>
                </a:solidFill>
                <a:latin typeface="HGP創英角ｺﾞｼｯｸUB" panose="020B0900000000000000" pitchFamily="50" charset="-128"/>
                <a:ea typeface="HGP創英角ｺﾞｼｯｸUB" panose="020B0900000000000000" pitchFamily="50" charset="-128"/>
              </a:endParaRPr>
            </a:p>
            <a:p>
              <a:pPr algn="ctr">
                <a:lnSpc>
                  <a:spcPts val="2100"/>
                </a:lnSpc>
              </a:pPr>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信頼関係</a:t>
              </a:r>
              <a:r>
                <a:rPr lang="ja-JP" altLang="en-US" sz="1500" dirty="0" smtClean="0">
                  <a:solidFill>
                    <a:prstClr val="black"/>
                  </a:solidFill>
                  <a:latin typeface="HGP創英角ｺﾞｼｯｸUB" panose="020B0900000000000000" pitchFamily="50" charset="-128"/>
                  <a:ea typeface="HGP創英角ｺﾞｼｯｸUB" panose="020B0900000000000000" pitchFamily="50" charset="-128"/>
                </a:rPr>
                <a:t>の確立</a:t>
              </a:r>
              <a:endParaRPr lang="ja-JP" altLang="en-US" sz="1500" dirty="0">
                <a:solidFill>
                  <a:prstClr val="black"/>
                </a:solidFill>
                <a:latin typeface="HGP創英角ｺﾞｼｯｸUB" panose="020B0900000000000000" pitchFamily="50" charset="-128"/>
                <a:ea typeface="HGP創英角ｺﾞｼｯｸUB" panose="020B0900000000000000" pitchFamily="50" charset="-128"/>
              </a:endParaRPr>
            </a:p>
          </p:txBody>
        </p:sp>
        <p:cxnSp>
          <p:nvCxnSpPr>
            <p:cNvPr id="43" name="直線矢印コネクタ 42"/>
            <p:cNvCxnSpPr/>
            <p:nvPr/>
          </p:nvCxnSpPr>
          <p:spPr>
            <a:xfrm>
              <a:off x="4280058" y="1558921"/>
              <a:ext cx="556619" cy="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2699792" y="1381996"/>
              <a:ext cx="1973618" cy="323165"/>
            </a:xfrm>
            <a:prstGeom prst="rect">
              <a:avLst/>
            </a:prstGeom>
            <a:solidFill>
              <a:schemeClr val="bg1"/>
            </a:solidFill>
            <a:ln>
              <a:solidFill>
                <a:schemeClr val="tx1"/>
              </a:solidFill>
            </a:ln>
          </p:spPr>
          <p:txBody>
            <a:bodyPr wrap="square" rtlCol="0">
              <a:spAutoFit/>
            </a:bodyPr>
            <a:lstStyle/>
            <a:p>
              <a:pPr algn="ctr"/>
              <a:r>
                <a:rPr lang="ja-JP" altLang="en-US" sz="1500" dirty="0" smtClean="0">
                  <a:solidFill>
                    <a:srgbClr val="FF0000"/>
                  </a:solidFill>
                  <a:latin typeface="HGP創英角ｺﾞｼｯｸUB" panose="020B0900000000000000" pitchFamily="50" charset="-128"/>
                  <a:ea typeface="HGP創英角ｺﾞｼｯｸUB" panose="020B0900000000000000" pitchFamily="50" charset="-128"/>
                </a:rPr>
                <a:t>コスト構造改革</a:t>
              </a:r>
              <a:r>
                <a:rPr lang="ja-JP" altLang="en-US" sz="1500" dirty="0" smtClean="0">
                  <a:solidFill>
                    <a:prstClr val="black"/>
                  </a:solidFill>
                  <a:latin typeface="HGP創英角ｺﾞｼｯｸUB" panose="020B0900000000000000" pitchFamily="50" charset="-128"/>
                  <a:ea typeface="HGP創英角ｺﾞｼｯｸUB" panose="020B0900000000000000" pitchFamily="50" charset="-128"/>
                </a:rPr>
                <a:t>の断行</a:t>
              </a:r>
              <a:endParaRPr lang="ja-JP" altLang="en-US" sz="1500" dirty="0">
                <a:solidFill>
                  <a:prstClr val="black"/>
                </a:solidFill>
                <a:latin typeface="HGP創英角ｺﾞｼｯｸUB" panose="020B0900000000000000" pitchFamily="50" charset="-128"/>
                <a:ea typeface="HGP創英角ｺﾞｼｯｸUB" panose="020B0900000000000000" pitchFamily="50" charset="-128"/>
              </a:endParaRPr>
            </a:p>
          </p:txBody>
        </p:sp>
        <p:cxnSp>
          <p:nvCxnSpPr>
            <p:cNvPr id="45" name="直線矢印コネクタ 44"/>
            <p:cNvCxnSpPr/>
            <p:nvPr/>
          </p:nvCxnSpPr>
          <p:spPr>
            <a:xfrm>
              <a:off x="4437454" y="2091361"/>
              <a:ext cx="399223" cy="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2708284" y="1953707"/>
              <a:ext cx="1965125" cy="323165"/>
            </a:xfrm>
            <a:prstGeom prst="rect">
              <a:avLst/>
            </a:prstGeom>
            <a:solidFill>
              <a:schemeClr val="bg1"/>
            </a:solidFill>
            <a:ln>
              <a:solidFill>
                <a:schemeClr val="tx1"/>
              </a:solidFill>
            </a:ln>
          </p:spPr>
          <p:txBody>
            <a:bodyPr wrap="square" rtlCol="0">
              <a:spAutoFit/>
            </a:bodyPr>
            <a:lstStyle/>
            <a:p>
              <a:pPr algn="ctr"/>
              <a:r>
                <a:rPr lang="ja-JP" altLang="en-US" sz="1500" dirty="0" smtClean="0">
                  <a:solidFill>
                    <a:srgbClr val="FF0000"/>
                  </a:solidFill>
                  <a:latin typeface="HGP創英角ｺﾞｼｯｸUB" panose="020B0900000000000000" pitchFamily="50" charset="-128"/>
                  <a:ea typeface="HGP創英角ｺﾞｼｯｸUB" panose="020B0900000000000000" pitchFamily="50" charset="-128"/>
                </a:rPr>
                <a:t>自社の強み</a:t>
              </a:r>
              <a:r>
                <a:rPr lang="ja-JP" altLang="en-US" sz="1500" dirty="0" smtClean="0">
                  <a:solidFill>
                    <a:prstClr val="black"/>
                  </a:solidFill>
                  <a:latin typeface="HGP創英角ｺﾞｼｯｸUB" panose="020B0900000000000000" pitchFamily="50" charset="-128"/>
                  <a:ea typeface="HGP創英角ｺﾞｼｯｸUB" panose="020B0900000000000000" pitchFamily="50" charset="-128"/>
                </a:rPr>
                <a:t>の検討</a:t>
              </a:r>
              <a:endParaRPr lang="ja-JP" altLang="en-US" sz="1500" dirty="0">
                <a:solidFill>
                  <a:prstClr val="black"/>
                </a:solidFill>
                <a:latin typeface="HGP創英角ｺﾞｼｯｸUB" panose="020B0900000000000000" pitchFamily="50" charset="-128"/>
                <a:ea typeface="HGP創英角ｺﾞｼｯｸUB" panose="020B0900000000000000" pitchFamily="50" charset="-128"/>
              </a:endParaRPr>
            </a:p>
          </p:txBody>
        </p:sp>
        <p:cxnSp>
          <p:nvCxnSpPr>
            <p:cNvPr id="47" name="直線矢印コネクタ 46"/>
            <p:cNvCxnSpPr/>
            <p:nvPr/>
          </p:nvCxnSpPr>
          <p:spPr>
            <a:xfrm flipV="1">
              <a:off x="6395906" y="1539342"/>
              <a:ext cx="839886" cy="4236"/>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V="1">
              <a:off x="6395906" y="2113171"/>
              <a:ext cx="839886" cy="4236"/>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4858682" y="1924490"/>
              <a:ext cx="2093843" cy="323165"/>
            </a:xfrm>
            <a:prstGeom prst="rect">
              <a:avLst/>
            </a:prstGeom>
            <a:solidFill>
              <a:srgbClr val="CCFFFF"/>
            </a:solidFill>
            <a:ln>
              <a:solidFill>
                <a:schemeClr val="tx1"/>
              </a:solidFill>
            </a:ln>
          </p:spPr>
          <p:txBody>
            <a:bodyPr wrap="none">
              <a:spAutoFit/>
            </a:bodyPr>
            <a:lstStyle/>
            <a:p>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非価格的差別性</a:t>
              </a:r>
              <a:r>
                <a:rPr lang="ja-JP" altLang="en-US" sz="1500" dirty="0" smtClean="0">
                  <a:solidFill>
                    <a:prstClr val="black"/>
                  </a:solidFill>
                  <a:latin typeface="HGP創英角ｺﾞｼｯｸUB" panose="020B0900000000000000" pitchFamily="50" charset="-128"/>
                  <a:ea typeface="HGP創英角ｺﾞｼｯｸUB" panose="020B0900000000000000" pitchFamily="50" charset="-128"/>
                </a:rPr>
                <a:t>の創出</a:t>
              </a:r>
              <a:endParaRPr lang="ja-JP" altLang="en-US" sz="1500" dirty="0">
                <a:solidFill>
                  <a:prstClr val="black"/>
                </a:solidFill>
              </a:endParaRPr>
            </a:p>
          </p:txBody>
        </p:sp>
      </p:grpSp>
    </p:spTree>
    <p:extLst>
      <p:ext uri="{BB962C8B-B14F-4D97-AF65-F5344CB8AC3E}">
        <p14:creationId xmlns:p14="http://schemas.microsoft.com/office/powerpoint/2010/main" val="25254152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24060" y="531479"/>
            <a:ext cx="6022803" cy="387286"/>
          </a:xfrm>
          <a:prstGeom prst="rect">
            <a:avLst/>
          </a:prstGeom>
        </p:spPr>
        <p:txBody>
          <a:bodyPr wrap="none">
            <a:spAutoFit/>
          </a:bodyPr>
          <a:lstStyle/>
          <a:p>
            <a:pPr>
              <a:lnSpc>
                <a:spcPts val="2300"/>
              </a:lnSpc>
              <a:spcAft>
                <a:spcPts val="400"/>
              </a:spcAft>
            </a:pPr>
            <a:r>
              <a:rPr lang="ja-JP" altLang="en-US" u="sng" dirty="0" smtClean="0">
                <a:solidFill>
                  <a:srgbClr val="0000FF"/>
                </a:solidFill>
                <a:latin typeface="HGP創英角ｺﾞｼｯｸUB" pitchFamily="50" charset="-128"/>
                <a:ea typeface="HGP創英角ｺﾞｼｯｸUB" pitchFamily="50" charset="-128"/>
              </a:rPr>
              <a:t>■　「</a:t>
            </a:r>
            <a:r>
              <a:rPr lang="ja-JP" altLang="en-US" u="sng" dirty="0">
                <a:solidFill>
                  <a:srgbClr val="0000FF"/>
                </a:solidFill>
                <a:latin typeface="HGP創英角ｺﾞｼｯｸUB" pitchFamily="50" charset="-128"/>
                <a:ea typeface="HGP創英角ｺﾞｼｯｸUB" pitchFamily="50" charset="-128"/>
              </a:rPr>
              <a:t>供給者発想」から「顧客発想」に頭を切り替えられるか？</a:t>
            </a:r>
          </a:p>
        </p:txBody>
      </p:sp>
      <p:graphicFrame>
        <p:nvGraphicFramePr>
          <p:cNvPr id="4" name="表 3"/>
          <p:cNvGraphicFramePr>
            <a:graphicFrameLocks noGrp="1"/>
          </p:cNvGraphicFramePr>
          <p:nvPr>
            <p:extLst/>
          </p:nvPr>
        </p:nvGraphicFramePr>
        <p:xfrm>
          <a:off x="680604" y="1073558"/>
          <a:ext cx="6912768" cy="822916"/>
        </p:xfrm>
        <a:graphic>
          <a:graphicData uri="http://schemas.openxmlformats.org/drawingml/2006/table">
            <a:tbl>
              <a:tblPr firstRow="1" bandRow="1">
                <a:tableStyleId>{5940675A-B579-460E-94D1-54222C63F5DA}</a:tableStyleId>
              </a:tblPr>
              <a:tblGrid>
                <a:gridCol w="3348382">
                  <a:extLst>
                    <a:ext uri="{9D8B030D-6E8A-4147-A177-3AD203B41FA5}">
                      <a16:colId xmlns:a16="http://schemas.microsoft.com/office/drawing/2014/main" xmlns="" val="20000"/>
                    </a:ext>
                  </a:extLst>
                </a:gridCol>
                <a:gridCol w="3564386">
                  <a:extLst>
                    <a:ext uri="{9D8B030D-6E8A-4147-A177-3AD203B41FA5}">
                      <a16:colId xmlns:a16="http://schemas.microsoft.com/office/drawing/2014/main" xmlns="" val="20001"/>
                    </a:ext>
                  </a:extLst>
                </a:gridCol>
              </a:tblGrid>
              <a:tr h="160214">
                <a:tc>
                  <a:txBody>
                    <a:bodyPr/>
                    <a:lstStyle/>
                    <a:p>
                      <a:pPr algn="ctr"/>
                      <a:r>
                        <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rPr>
                        <a:t>供給者発想</a:t>
                      </a:r>
                    </a:p>
                  </a:txBody>
                  <a:tcPr marL="91429" marR="91429" marT="45709" marB="45709" anchor="ctr">
                    <a:solidFill>
                      <a:srgbClr val="CCFFCC"/>
                    </a:solidFill>
                  </a:tcPr>
                </a:tc>
                <a:tc>
                  <a:txBody>
                    <a:bodyPr/>
                    <a:lstStyle/>
                    <a:p>
                      <a:pPr algn="ctr"/>
                      <a:r>
                        <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rPr>
                        <a:t>顧客発想</a:t>
                      </a:r>
                    </a:p>
                  </a:txBody>
                  <a:tcPr marL="91429" marR="91429" marT="45709" marB="45709" anchor="ctr">
                    <a:solidFill>
                      <a:srgbClr val="CCFFCC"/>
                    </a:solidFill>
                  </a:tcPr>
                </a:tc>
                <a:extLst>
                  <a:ext uri="{0D108BD9-81ED-4DB2-BD59-A6C34878D82A}">
                    <a16:rowId xmlns:a16="http://schemas.microsoft.com/office/drawing/2014/main" xmlns="" val="10000"/>
                  </a:ext>
                </a:extLst>
              </a:tr>
              <a:tr h="4557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顧客を囲い込みたい</a:t>
                      </a: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ワンストップ・サービスを提供したい</a:t>
                      </a:r>
                      <a:endParaRPr kumimoji="1" lang="ja-JP" altLang="en-US" sz="1400" dirty="0">
                        <a:latin typeface="HGP創英角ｺﾞｼｯｸUB" panose="020B0900000000000000" pitchFamily="50" charset="-128"/>
                        <a:ea typeface="HGP創英角ｺﾞｼｯｸUB" panose="020B0900000000000000" pitchFamily="50" charset="-128"/>
                      </a:endParaRPr>
                    </a:p>
                  </a:txBody>
                  <a:tcPr marL="91429" marR="91429" marT="45709" marB="4570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HGP創英角ｺﾞｼｯｸUB" panose="020B0900000000000000" pitchFamily="50" charset="-128"/>
                          <a:ea typeface="HGP創英角ｺﾞｼｯｸUB" panose="020B0900000000000000" pitchFamily="50" charset="-128"/>
                        </a:rPr>
                        <a:t>この事業者に頼みたい</a:t>
                      </a:r>
                      <a:endParaRPr kumimoji="1" lang="en-US" altLang="ja-JP" sz="1400" dirty="0">
                        <a:latin typeface="HGP創英角ｺﾞｼｯｸUB" panose="020B0900000000000000" pitchFamily="50" charset="-128"/>
                        <a:ea typeface="HGP創英角ｺﾞｼｯｸUB" panose="020B0900000000000000"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どんなサービスでも頼みたい</a:t>
                      </a:r>
                      <a:endParaRPr kumimoji="1" lang="ja-JP" altLang="en-US" sz="1400" dirty="0">
                        <a:latin typeface="HGP創英角ｺﾞｼｯｸUB" panose="020B0900000000000000" pitchFamily="50" charset="-128"/>
                        <a:ea typeface="HGP創英角ｺﾞｼｯｸUB" panose="020B0900000000000000" pitchFamily="50" charset="-128"/>
                      </a:endParaRPr>
                    </a:p>
                  </a:txBody>
                  <a:tcPr marL="91429" marR="91429" marT="45709" marB="45709" anchor="ctr">
                    <a:solidFill>
                      <a:srgbClr val="FFFF00"/>
                    </a:solidFill>
                  </a:tcPr>
                </a:tc>
                <a:extLst>
                  <a:ext uri="{0D108BD9-81ED-4DB2-BD59-A6C34878D82A}">
                    <a16:rowId xmlns:a16="http://schemas.microsoft.com/office/drawing/2014/main" xmlns="" val="10001"/>
                  </a:ext>
                </a:extLst>
              </a:tr>
            </a:tbl>
          </a:graphicData>
        </a:graphic>
      </p:graphicFrame>
      <p:grpSp>
        <p:nvGrpSpPr>
          <p:cNvPr id="5" name="グループ化 8"/>
          <p:cNvGrpSpPr>
            <a:grpSpLocks/>
          </p:cNvGrpSpPr>
          <p:nvPr/>
        </p:nvGrpSpPr>
        <p:grpSpPr bwMode="auto">
          <a:xfrm>
            <a:off x="899592" y="2066947"/>
            <a:ext cx="4396080" cy="353943"/>
            <a:chOff x="3650475" y="1169799"/>
            <a:chExt cx="4395741" cy="353819"/>
          </a:xfrm>
        </p:grpSpPr>
        <p:sp>
          <p:nvSpPr>
            <p:cNvPr id="6" name="テキスト ボックス 31"/>
            <p:cNvSpPr txBox="1">
              <a:spLocks noChangeArrowheads="1"/>
            </p:cNvSpPr>
            <p:nvPr/>
          </p:nvSpPr>
          <p:spPr bwMode="auto">
            <a:xfrm>
              <a:off x="3650475" y="1177491"/>
              <a:ext cx="1152038" cy="338435"/>
            </a:xfrm>
            <a:prstGeom prst="rect">
              <a:avLst/>
            </a:prstGeom>
            <a:noFill/>
            <a:ln w="9525">
              <a:noFill/>
              <a:miter lim="800000"/>
              <a:headEnd/>
              <a:tailEnd/>
            </a:ln>
          </p:spPr>
          <p:txBody>
            <a:bodyPr wrap="square">
              <a:spAutoFit/>
            </a:bodyPr>
            <a:lstStyle/>
            <a:p>
              <a:r>
                <a:rPr lang="en-US" altLang="ja-JP" sz="1600" dirty="0">
                  <a:solidFill>
                    <a:srgbClr val="FF00FF"/>
                  </a:solidFill>
                  <a:latin typeface="HGP創英角ｺﾞｼｯｸUB" pitchFamily="50" charset="-128"/>
                  <a:ea typeface="HGP創英角ｺﾞｼｯｸUB" pitchFamily="50" charset="-128"/>
                </a:rPr>
                <a:t>&lt;</a:t>
              </a:r>
              <a:r>
                <a:rPr lang="ja-JP" altLang="en-US" sz="1600" dirty="0">
                  <a:solidFill>
                    <a:srgbClr val="FF00FF"/>
                  </a:solidFill>
                  <a:latin typeface="HGP創英角ｺﾞｼｯｸUB" pitchFamily="50" charset="-128"/>
                  <a:ea typeface="HGP創英角ｺﾞｼｯｸUB" pitchFamily="50" charset="-128"/>
                </a:rPr>
                <a:t>ｷｰﾜｰﾄﾞ</a:t>
              </a:r>
              <a:r>
                <a:rPr lang="en-US" altLang="ja-JP" sz="1600" dirty="0">
                  <a:solidFill>
                    <a:srgbClr val="FF00FF"/>
                  </a:solidFill>
                  <a:latin typeface="HGP創英角ｺﾞｼｯｸUB" pitchFamily="50" charset="-128"/>
                  <a:ea typeface="HGP創英角ｺﾞｼｯｸUB" pitchFamily="50" charset="-128"/>
                </a:rPr>
                <a:t>&gt;</a:t>
              </a:r>
              <a:endParaRPr lang="ja-JP" altLang="en-US" sz="1600" dirty="0">
                <a:solidFill>
                  <a:srgbClr val="FF00FF"/>
                </a:solidFill>
                <a:latin typeface="HGP創英角ｺﾞｼｯｸUB" pitchFamily="50" charset="-128"/>
                <a:ea typeface="HGP創英角ｺﾞｼｯｸUB" pitchFamily="50" charset="-128"/>
              </a:endParaRPr>
            </a:p>
          </p:txBody>
        </p:sp>
        <p:sp>
          <p:nvSpPr>
            <p:cNvPr id="7" name="テキスト ボックス 19"/>
            <p:cNvSpPr txBox="1">
              <a:spLocks noChangeArrowheads="1"/>
            </p:cNvSpPr>
            <p:nvPr/>
          </p:nvSpPr>
          <p:spPr bwMode="auto">
            <a:xfrm>
              <a:off x="4802513" y="1169799"/>
              <a:ext cx="3243703" cy="353819"/>
            </a:xfrm>
            <a:prstGeom prst="rect">
              <a:avLst/>
            </a:prstGeom>
            <a:solidFill>
              <a:srgbClr val="CCCCFF"/>
            </a:solidFill>
            <a:ln w="38100" cmpd="dbl">
              <a:solidFill>
                <a:schemeClr val="tx1"/>
              </a:solidFill>
              <a:miter lim="800000"/>
              <a:headEnd/>
              <a:tailEnd/>
            </a:ln>
          </p:spPr>
          <p:txBody>
            <a:bodyPr wrap="square">
              <a:spAutoFit/>
            </a:bodyPr>
            <a:lstStyle/>
            <a:p>
              <a:pPr algn="ctr"/>
              <a:r>
                <a:rPr lang="ja-JP" altLang="en-US" sz="1700" dirty="0">
                  <a:solidFill>
                    <a:srgbClr val="FF0000"/>
                  </a:solidFill>
                  <a:latin typeface="HGP創英角ｺﾞｼｯｸUB" pitchFamily="50" charset="-128"/>
                  <a:ea typeface="HGP創英角ｺﾞｼｯｸUB" pitchFamily="50" charset="-128"/>
                </a:rPr>
                <a:t>「あなた」 </a:t>
              </a:r>
              <a:r>
                <a:rPr lang="ja-JP" altLang="en-US" sz="1700" dirty="0">
                  <a:solidFill>
                    <a:prstClr val="black"/>
                  </a:solidFill>
                  <a:latin typeface="HGP創英角ｺﾞｼｯｸUB" pitchFamily="50" charset="-128"/>
                  <a:ea typeface="HGP創英角ｺﾞｼｯｸUB" pitchFamily="50" charset="-128"/>
                </a:rPr>
                <a:t>にまとめてもらいたい</a:t>
              </a:r>
            </a:p>
          </p:txBody>
        </p:sp>
      </p:grpSp>
      <p:sp>
        <p:nvSpPr>
          <p:cNvPr id="9" name="正方形/長方形 41"/>
          <p:cNvSpPr>
            <a:spLocks noChangeArrowheads="1"/>
          </p:cNvSpPr>
          <p:nvPr/>
        </p:nvSpPr>
        <p:spPr bwMode="auto">
          <a:xfrm>
            <a:off x="450206" y="2564904"/>
            <a:ext cx="6040520" cy="2062103"/>
          </a:xfrm>
          <a:prstGeom prst="rect">
            <a:avLst/>
          </a:prstGeom>
          <a:solidFill>
            <a:srgbClr val="FFFFCC">
              <a:alpha val="67842"/>
            </a:srgbClr>
          </a:solidFill>
          <a:ln w="38100" cmpd="thickThin">
            <a:solidFill>
              <a:sysClr val="windowText" lastClr="000000"/>
            </a:solidFill>
            <a:miter lim="800000"/>
            <a:headEnd/>
            <a:tailEnd/>
          </a:ln>
        </p:spPr>
        <p:txBody>
          <a:bodyPr wrap="square">
            <a:spAutoFit/>
          </a:bodyPr>
          <a:lstStyle/>
          <a:p>
            <a:pPr algn="ctr">
              <a:defRPr/>
            </a:pPr>
            <a:r>
              <a:rPr kumimoji="0" lang="ja-JP" altLang="en-US" sz="1600" kern="0" dirty="0">
                <a:solidFill>
                  <a:srgbClr val="000000"/>
                </a:solidFill>
                <a:latin typeface="HGP創英角ｺﾞｼｯｸUB" pitchFamily="50" charset="-128"/>
                <a:ea typeface="HGP創英角ｺﾞｼｯｸUB" pitchFamily="50" charset="-128"/>
              </a:rPr>
              <a:t>そのお客さまにとって、</a:t>
            </a:r>
            <a:r>
              <a:rPr kumimoji="0" lang="ja-JP" altLang="en-US" sz="1600" kern="0" dirty="0">
                <a:solidFill>
                  <a:srgbClr val="FF0000"/>
                </a:solidFill>
                <a:latin typeface="HGP創英角ｺﾞｼｯｸUB" pitchFamily="50" charset="-128"/>
                <a:ea typeface="HGP創英角ｺﾞｼｯｸUB" pitchFamily="50" charset="-128"/>
              </a:rPr>
              <a:t>「何かにつけ、頼られる存在」</a:t>
            </a:r>
            <a:r>
              <a:rPr kumimoji="0" lang="ja-JP" altLang="en-US" sz="1600" kern="0" dirty="0">
                <a:solidFill>
                  <a:prstClr val="black"/>
                </a:solidFill>
                <a:latin typeface="HGP創英角ｺﾞｼｯｸUB" pitchFamily="50" charset="-128"/>
                <a:ea typeface="HGP創英角ｺﾞｼｯｸUB" pitchFamily="50" charset="-128"/>
              </a:rPr>
              <a:t>にな</a:t>
            </a:r>
            <a:r>
              <a:rPr kumimoji="0" lang="ja-JP" altLang="en-US" sz="1600" kern="0" dirty="0">
                <a:solidFill>
                  <a:srgbClr val="000000"/>
                </a:solidFill>
                <a:latin typeface="HGP創英角ｺﾞｼｯｸUB" pitchFamily="50" charset="-128"/>
                <a:ea typeface="HGP創英角ｺﾞｼｯｸUB" pitchFamily="50" charset="-128"/>
              </a:rPr>
              <a:t>る</a:t>
            </a:r>
            <a:endParaRPr kumimoji="0" lang="en-US" altLang="ja-JP" sz="1600" kern="0" dirty="0">
              <a:solidFill>
                <a:srgbClr val="000000"/>
              </a:solidFill>
              <a:latin typeface="HGP創英角ｺﾞｼｯｸUB" pitchFamily="50" charset="-128"/>
              <a:ea typeface="HGP創英角ｺﾞｼｯｸUB" pitchFamily="50" charset="-128"/>
            </a:endParaRPr>
          </a:p>
          <a:p>
            <a:pPr algn="ctr">
              <a:defRPr/>
            </a:pPr>
            <a:r>
              <a:rPr kumimoji="0" lang="ja-JP" altLang="en-US" sz="1600" kern="0" dirty="0">
                <a:solidFill>
                  <a:srgbClr val="000000"/>
                </a:solidFill>
                <a:latin typeface="HGP創英角ｺﾞｼｯｸUB" pitchFamily="50" charset="-128"/>
                <a:ea typeface="HGP創英角ｺﾞｼｯｸUB" pitchFamily="50" charset="-128"/>
              </a:rPr>
              <a:t>↓</a:t>
            </a:r>
          </a:p>
          <a:p>
            <a:pPr algn="ctr">
              <a:defRPr/>
            </a:pPr>
            <a:r>
              <a:rPr kumimoji="0" lang="ja-JP" altLang="en-US" sz="1600" kern="0" dirty="0">
                <a:solidFill>
                  <a:srgbClr val="000000"/>
                </a:solidFill>
                <a:latin typeface="HGP創英角ｺﾞｼｯｸUB" pitchFamily="50" charset="-128"/>
                <a:ea typeface="HGP創英角ｺﾞｼｯｸUB" pitchFamily="50" charset="-128"/>
              </a:rPr>
              <a:t>そのお客さまの</a:t>
            </a:r>
            <a:r>
              <a:rPr kumimoji="0" lang="ja-JP" altLang="en-US" sz="1600" kern="0" dirty="0">
                <a:solidFill>
                  <a:srgbClr val="FF0000"/>
                </a:solidFill>
                <a:latin typeface="HGP創英角ｺﾞｼｯｸUB" pitchFamily="50" charset="-128"/>
                <a:ea typeface="HGP創英角ｺﾞｼｯｸUB" pitchFamily="50" charset="-128"/>
              </a:rPr>
              <a:t>「暮らしのポータルサイト（かかりつけ）」</a:t>
            </a:r>
            <a:r>
              <a:rPr kumimoji="0" lang="ja-JP" altLang="en-US" sz="1600" kern="0" dirty="0">
                <a:solidFill>
                  <a:srgbClr val="000000"/>
                </a:solidFill>
                <a:latin typeface="HGP創英角ｺﾞｼｯｸUB" pitchFamily="50" charset="-128"/>
                <a:ea typeface="HGP創英角ｺﾞｼｯｸUB" pitchFamily="50" charset="-128"/>
              </a:rPr>
              <a:t>となる</a:t>
            </a:r>
            <a:endParaRPr kumimoji="0" lang="en-US" altLang="ja-JP" sz="1400" kern="0" dirty="0">
              <a:solidFill>
                <a:srgbClr val="000000"/>
              </a:solidFill>
              <a:latin typeface="HGP創英角ｺﾞｼｯｸUB" pitchFamily="50" charset="-128"/>
              <a:ea typeface="HGP創英角ｺﾞｼｯｸUB" pitchFamily="50" charset="-128"/>
            </a:endParaRPr>
          </a:p>
          <a:p>
            <a:pPr>
              <a:defRPr/>
            </a:pPr>
            <a:r>
              <a:rPr kumimoji="0" lang="ja-JP" altLang="en-US" sz="1400" b="1" kern="0" dirty="0">
                <a:solidFill>
                  <a:srgbClr val="000000"/>
                </a:solidFill>
                <a:latin typeface="HGP創英角ｺﾞｼｯｸUB" pitchFamily="50" charset="-128"/>
                <a:ea typeface="HGP創英角ｺﾞｼｯｸUB" pitchFamily="50" charset="-128"/>
              </a:rPr>
              <a:t> </a:t>
            </a:r>
            <a:r>
              <a:rPr kumimoji="0" lang="ja-JP" altLang="en-US" sz="1500" kern="0" dirty="0">
                <a:solidFill>
                  <a:srgbClr val="000000"/>
                </a:solidFill>
                <a:latin typeface="HGP創英角ｺﾞｼｯｸUB" pitchFamily="50" charset="-128"/>
                <a:ea typeface="HGP創英角ｺﾞｼｯｸUB" pitchFamily="50" charset="-128"/>
              </a:rPr>
              <a:t>☞できるだけ何でも承る･･･信頼される秘訣</a:t>
            </a:r>
            <a:endParaRPr kumimoji="0" lang="en-US" altLang="ja-JP" sz="1500" kern="0" dirty="0">
              <a:solidFill>
                <a:srgbClr val="000000"/>
              </a:solidFill>
              <a:latin typeface="HGP創英角ｺﾞｼｯｸUB" pitchFamily="50" charset="-128"/>
              <a:ea typeface="HGP創英角ｺﾞｼｯｸUB" pitchFamily="50" charset="-128"/>
            </a:endParaRPr>
          </a:p>
          <a:p>
            <a:pPr>
              <a:defRPr/>
            </a:pPr>
            <a:r>
              <a:rPr kumimoji="0" lang="ja-JP" altLang="en-US" sz="1500" kern="0" dirty="0">
                <a:solidFill>
                  <a:srgbClr val="000000"/>
                </a:solidFill>
                <a:latin typeface="HGP創英角ｺﾞｼｯｸUB" pitchFamily="50" charset="-128"/>
                <a:ea typeface="HGP創英角ｺﾞｼｯｸUB" pitchFamily="50" charset="-128"/>
              </a:rPr>
              <a:t> ☞すべて自社で内製化する必要はない・・・地域内協業体制</a:t>
            </a:r>
            <a:endParaRPr kumimoji="0" lang="en-US" altLang="ja-JP" sz="1500" kern="0" dirty="0">
              <a:solidFill>
                <a:srgbClr val="000000"/>
              </a:solidFill>
              <a:latin typeface="HGP創英角ｺﾞｼｯｸUB" pitchFamily="50" charset="-128"/>
              <a:ea typeface="HGP創英角ｺﾞｼｯｸUB" pitchFamily="50" charset="-128"/>
            </a:endParaRPr>
          </a:p>
          <a:p>
            <a:pPr>
              <a:defRPr/>
            </a:pPr>
            <a:r>
              <a:rPr kumimoji="0" lang="ja-JP" altLang="en-US" sz="1500" kern="0" dirty="0">
                <a:solidFill>
                  <a:srgbClr val="000000"/>
                </a:solidFill>
                <a:latin typeface="HGP創英角ｺﾞｼｯｸUB" pitchFamily="50" charset="-128"/>
                <a:ea typeface="HGP創英角ｺﾞｼｯｸUB" pitchFamily="50" charset="-128"/>
              </a:rPr>
              <a:t> ☞すべての仕事を同じ利益率にする必要はない･･･新規開拓コスト不要</a:t>
            </a:r>
            <a:endParaRPr kumimoji="0" lang="en-US" altLang="ja-JP" sz="1500" kern="0" dirty="0">
              <a:solidFill>
                <a:srgbClr val="000000"/>
              </a:solidFill>
              <a:latin typeface="HGP創英角ｺﾞｼｯｸUB" pitchFamily="50" charset="-128"/>
              <a:ea typeface="HGP創英角ｺﾞｼｯｸUB" pitchFamily="50" charset="-128"/>
            </a:endParaRPr>
          </a:p>
          <a:p>
            <a:pPr algn="ctr">
              <a:defRPr/>
            </a:pPr>
            <a:r>
              <a:rPr kumimoji="0" lang="ja-JP" altLang="en-US" sz="1500" kern="0" dirty="0">
                <a:solidFill>
                  <a:srgbClr val="000000"/>
                </a:solidFill>
                <a:latin typeface="HGP創英角ｺﾞｼｯｸUB" pitchFamily="50" charset="-128"/>
                <a:ea typeface="HGP創英角ｺﾞｼｯｸUB" pitchFamily="50" charset="-128"/>
              </a:rPr>
              <a:t>↓</a:t>
            </a:r>
            <a:endParaRPr kumimoji="0" lang="en-US" altLang="ja-JP" sz="1500" kern="0" dirty="0">
              <a:solidFill>
                <a:srgbClr val="000000"/>
              </a:solidFill>
              <a:latin typeface="HGP創英角ｺﾞｼｯｸUB" pitchFamily="50" charset="-128"/>
              <a:ea typeface="HGP創英角ｺﾞｼｯｸUB" pitchFamily="50" charset="-128"/>
            </a:endParaRPr>
          </a:p>
          <a:p>
            <a:pPr algn="ctr">
              <a:defRPr/>
            </a:pPr>
            <a:r>
              <a:rPr kumimoji="0" lang="ja-JP" altLang="en-US" sz="1600" u="sng" kern="0" dirty="0">
                <a:solidFill>
                  <a:srgbClr val="0000FF"/>
                </a:solidFill>
                <a:latin typeface="HGP創英角ｺﾞｼｯｸUB" pitchFamily="50" charset="-128"/>
                <a:ea typeface="HGP創英角ｺﾞｼｯｸUB" pitchFamily="50" charset="-128"/>
              </a:rPr>
              <a:t>地域密着版プラットフォーム事業</a:t>
            </a:r>
            <a:r>
              <a:rPr kumimoji="0" lang="ja-JP" altLang="en-US" sz="1500" kern="0" dirty="0">
                <a:solidFill>
                  <a:srgbClr val="000000"/>
                </a:solidFill>
                <a:latin typeface="HGP創英角ｺﾞｼｯｸUB" pitchFamily="50" charset="-128"/>
                <a:ea typeface="HGP創英角ｺﾞｼｯｸUB" pitchFamily="50" charset="-128"/>
              </a:rPr>
              <a:t>を制する者が、地域を制する</a:t>
            </a:r>
            <a:endParaRPr kumimoji="0" lang="en-US" altLang="ja-JP" sz="1500" kern="0" dirty="0">
              <a:solidFill>
                <a:srgbClr val="000000"/>
              </a:solidFill>
              <a:latin typeface="HGP創英角ｺﾞｼｯｸUB" pitchFamily="50" charset="-128"/>
              <a:ea typeface="HGP創英角ｺﾞｼｯｸUB" pitchFamily="50" charset="-128"/>
            </a:endParaRPr>
          </a:p>
        </p:txBody>
      </p:sp>
      <p:sp>
        <p:nvSpPr>
          <p:cNvPr id="13" name="正方形/長方形 9"/>
          <p:cNvSpPr>
            <a:spLocks noChangeArrowheads="1"/>
          </p:cNvSpPr>
          <p:nvPr/>
        </p:nvSpPr>
        <p:spPr bwMode="auto">
          <a:xfrm>
            <a:off x="6814890" y="3839293"/>
            <a:ext cx="2130641" cy="669414"/>
          </a:xfrm>
          <a:prstGeom prst="rect">
            <a:avLst/>
          </a:prstGeom>
          <a:noFill/>
          <a:ln w="9525">
            <a:noFill/>
            <a:miter lim="800000"/>
            <a:headEnd/>
            <a:tailEnd/>
          </a:ln>
        </p:spPr>
        <p:txBody>
          <a:bodyPr wrap="square">
            <a:spAutoFit/>
          </a:bodyPr>
          <a:lstStyle/>
          <a:p>
            <a:pPr>
              <a:lnSpc>
                <a:spcPct val="150000"/>
              </a:lnSpc>
              <a:defRPr/>
            </a:pPr>
            <a:r>
              <a:rPr kumimoji="0" lang="ja-JP" altLang="en-US" sz="1500" u="sng" kern="0" dirty="0">
                <a:solidFill>
                  <a:srgbClr val="7030A0"/>
                </a:solidFill>
                <a:latin typeface="HGP創英角ｺﾞｼｯｸUB" pitchFamily="50" charset="-128"/>
                <a:ea typeface="HGP創英角ｺﾞｼｯｸUB" pitchFamily="50" charset="-128"/>
              </a:rPr>
              <a:t>顧客生涯価値の極大化</a:t>
            </a:r>
            <a:endParaRPr kumimoji="0" lang="en-US" altLang="ja-JP" sz="1500" u="sng" kern="0" dirty="0">
              <a:solidFill>
                <a:srgbClr val="7030A0"/>
              </a:solidFill>
              <a:latin typeface="HGP創英角ｺﾞｼｯｸUB" pitchFamily="50" charset="-128"/>
              <a:ea typeface="HGP創英角ｺﾞｼｯｸUB" pitchFamily="50" charset="-128"/>
            </a:endParaRPr>
          </a:p>
          <a:p>
            <a:pPr algn="ctr">
              <a:defRPr/>
            </a:pPr>
            <a:r>
              <a:rPr kumimoji="0" lang="ja-JP" altLang="en-US" sz="1500" u="sng" kern="0" dirty="0">
                <a:solidFill>
                  <a:srgbClr val="7030A0"/>
                </a:solidFill>
                <a:latin typeface="HGP創英角ｺﾞｼｯｸUB" pitchFamily="50" charset="-128"/>
                <a:ea typeface="HGP創英角ｺﾞｼｯｸUB" pitchFamily="50" charset="-128"/>
              </a:rPr>
              <a:t>が目的</a:t>
            </a:r>
            <a:endParaRPr kumimoji="0" lang="en-US" altLang="ja-JP" sz="1500" u="sng" kern="0" dirty="0">
              <a:solidFill>
                <a:srgbClr val="7030A0"/>
              </a:solidFill>
              <a:latin typeface="HGP創英角ｺﾞｼｯｸUB" pitchFamily="50" charset="-128"/>
              <a:ea typeface="HGP創英角ｺﾞｼｯｸUB" pitchFamily="50" charset="-128"/>
            </a:endParaRPr>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8" y="4813446"/>
            <a:ext cx="6474793" cy="1927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正方形/長方形 5"/>
          <p:cNvSpPr>
            <a:spLocks noChangeArrowheads="1"/>
          </p:cNvSpPr>
          <p:nvPr/>
        </p:nvSpPr>
        <p:spPr bwMode="auto">
          <a:xfrm>
            <a:off x="6545815" y="3276708"/>
            <a:ext cx="2409634" cy="553998"/>
          </a:xfrm>
          <a:prstGeom prst="rect">
            <a:avLst/>
          </a:prstGeom>
          <a:noFill/>
          <a:ln w="9525">
            <a:noFill/>
            <a:miter lim="800000"/>
            <a:headEnd/>
            <a:tailEnd/>
          </a:ln>
        </p:spPr>
        <p:txBody>
          <a:bodyPr wrap="none">
            <a:spAutoFit/>
          </a:bodyPr>
          <a:lstStyle/>
          <a:p>
            <a:pPr>
              <a:defRPr/>
            </a:pPr>
            <a:r>
              <a:rPr kumimoji="0" lang="ja-JP" altLang="en-US" sz="1500" u="sng" kern="0" dirty="0">
                <a:solidFill>
                  <a:srgbClr val="008000"/>
                </a:solidFill>
                <a:latin typeface="HGP創英角ｺﾞｼｯｸUB" pitchFamily="50" charset="-128"/>
                <a:ea typeface="HGP創英角ｺﾞｼｯｸUB" pitchFamily="50" charset="-128"/>
              </a:rPr>
              <a:t>地産地消の理念に合致する</a:t>
            </a:r>
            <a:endParaRPr kumimoji="0" lang="en-US" altLang="ja-JP" sz="1500" u="sng" kern="0" dirty="0">
              <a:solidFill>
                <a:srgbClr val="008000"/>
              </a:solidFill>
              <a:latin typeface="HGP創英角ｺﾞｼｯｸUB" pitchFamily="50" charset="-128"/>
              <a:ea typeface="HGP創英角ｺﾞｼｯｸUB" pitchFamily="50" charset="-128"/>
            </a:endParaRPr>
          </a:p>
          <a:p>
            <a:pPr algn="ctr">
              <a:defRPr/>
            </a:pPr>
            <a:r>
              <a:rPr kumimoji="0" lang="ja-JP" altLang="en-US" sz="1500" u="sng" kern="0" dirty="0">
                <a:solidFill>
                  <a:srgbClr val="008000"/>
                </a:solidFill>
                <a:latin typeface="HGP創英角ｺﾞｼｯｸUB" pitchFamily="50" charset="-128"/>
                <a:ea typeface="HGP創英角ｺﾞｼｯｸUB" pitchFamily="50" charset="-128"/>
              </a:rPr>
              <a:t>富の地域内循環</a:t>
            </a:r>
            <a:r>
              <a:rPr kumimoji="0" lang="ja-JP" altLang="en-US" sz="1500" kern="0" dirty="0">
                <a:solidFill>
                  <a:srgbClr val="008000"/>
                </a:solidFill>
                <a:latin typeface="HGP創英角ｺﾞｼｯｸUB" pitchFamily="50" charset="-128"/>
                <a:ea typeface="HGP創英角ｺﾞｼｯｸUB" pitchFamily="50" charset="-128"/>
              </a:rPr>
              <a:t> </a:t>
            </a:r>
          </a:p>
        </p:txBody>
      </p:sp>
      <p:cxnSp>
        <p:nvCxnSpPr>
          <p:cNvPr id="19" name="直線コネクタ 18"/>
          <p:cNvCxnSpPr/>
          <p:nvPr/>
        </p:nvCxnSpPr>
        <p:spPr>
          <a:xfrm flipV="1">
            <a:off x="5295672" y="3501008"/>
            <a:ext cx="1250145" cy="163833"/>
          </a:xfrm>
          <a:prstGeom prst="line">
            <a:avLst/>
          </a:prstGeom>
          <a:ln w="28575">
            <a:solidFill>
              <a:srgbClr val="008000"/>
            </a:solidFill>
            <a:prstDash val="dash"/>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6246863" y="3933056"/>
            <a:ext cx="568025" cy="116743"/>
          </a:xfrm>
          <a:prstGeom prst="line">
            <a:avLst/>
          </a:prstGeom>
          <a:ln w="28575">
            <a:solidFill>
              <a:srgbClr val="6600CC"/>
            </a:solidFill>
            <a:prstDash val="dash"/>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H="1">
            <a:off x="5364090" y="1951939"/>
            <a:ext cx="590863" cy="327084"/>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スライド番号プレースホルダー 1"/>
          <p:cNvSpPr>
            <a:spLocks noGrp="1"/>
          </p:cNvSpPr>
          <p:nvPr>
            <p:ph type="sldNum" sz="quarter" idx="12"/>
          </p:nvPr>
        </p:nvSpPr>
        <p:spPr bwMode="auto">
          <a:xfrm>
            <a:off x="7010400" y="6520261"/>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6E3A631C-4426-4958-873E-5E9F13770182}" type="slidenum">
              <a:rPr lang="ja-JP" altLang="en-US" sz="1400">
                <a:solidFill>
                  <a:prstClr val="black"/>
                </a:solidFill>
                <a:latin typeface="HGP創英角ｺﾞｼｯｸUB" panose="020B0900000000000000" pitchFamily="50" charset="-128"/>
                <a:ea typeface="HGP創英角ｺﾞｼｯｸUB" panose="020B0900000000000000" pitchFamily="50" charset="-128"/>
              </a:rPr>
              <a:pPr fontAlgn="base">
                <a:spcBef>
                  <a:spcPct val="0"/>
                </a:spcBef>
                <a:spcAft>
                  <a:spcPct val="0"/>
                </a:spcAft>
                <a:defRPr/>
              </a:pPr>
              <a:t>32</a:t>
            </a:fld>
            <a:endParaRPr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18" name="Text Box 16"/>
          <p:cNvSpPr txBox="1">
            <a:spLocks noChangeArrowheads="1"/>
          </p:cNvSpPr>
          <p:nvPr/>
        </p:nvSpPr>
        <p:spPr bwMode="auto">
          <a:xfrm>
            <a:off x="207963" y="115888"/>
            <a:ext cx="8756650" cy="369332"/>
          </a:xfrm>
          <a:prstGeom prst="rect">
            <a:avLst/>
          </a:prstGeom>
          <a:gradFill rotWithShape="1">
            <a:gsLst>
              <a:gs pos="0">
                <a:srgbClr val="FFCC00"/>
              </a:gs>
              <a:gs pos="50000">
                <a:srgbClr val="FFFFFF"/>
              </a:gs>
              <a:gs pos="100000">
                <a:srgbClr val="FFCC00"/>
              </a:gs>
            </a:gsLst>
            <a:lin ang="5400000" scaled="1"/>
          </a:gradFill>
          <a:ln>
            <a:noFill/>
          </a:ln>
          <a:effectLst/>
          <a:extLst/>
        </p:spPr>
        <p:txBody>
          <a:bodyPr>
            <a:spAutoFit/>
          </a:bodyPr>
          <a:lstStyle/>
          <a:p>
            <a:pPr algn="ctr">
              <a:spcBef>
                <a:spcPct val="50000"/>
              </a:spcBef>
              <a:defRPr/>
            </a:pPr>
            <a:r>
              <a:rPr lang="ja-JP" altLang="en-US" dirty="0">
                <a:solidFill>
                  <a:prstClr val="black"/>
                </a:solidFill>
                <a:latin typeface="HGP創英角ｺﾞｼｯｸUB" pitchFamily="50" charset="-128"/>
                <a:ea typeface="HGP創英角ｺﾞｼｯｸUB" pitchFamily="50" charset="-128"/>
              </a:rPr>
              <a:t>お客さまから色々なお仕事を受注することで、お客さまとの信頼関係をより強固に</a:t>
            </a:r>
            <a:r>
              <a:rPr lang="ja-JP" altLang="en-US" dirty="0" smtClean="0">
                <a:solidFill>
                  <a:prstClr val="black"/>
                </a:solidFill>
                <a:latin typeface="HGP創英角ｺﾞｼｯｸUB" pitchFamily="50" charset="-128"/>
                <a:ea typeface="HGP創英角ｺﾞｼｯｸUB" pitchFamily="50" charset="-128"/>
              </a:rPr>
              <a:t>する　③</a:t>
            </a:r>
            <a:endParaRPr lang="ja-JP" altLang="en-US" sz="2000" dirty="0">
              <a:solidFill>
                <a:prstClr val="black"/>
              </a:solidFill>
              <a:latin typeface="HGP創英角ｺﾞｼｯｸUB" pitchFamily="50" charset="-128"/>
              <a:ea typeface="HGP創英角ｺﾞｼｯｸUB" pitchFamily="50" charset="-128"/>
            </a:endParaRPr>
          </a:p>
        </p:txBody>
      </p:sp>
      <p:sp>
        <p:nvSpPr>
          <p:cNvPr id="8" name="円/楕円 7"/>
          <p:cNvSpPr/>
          <p:nvPr/>
        </p:nvSpPr>
        <p:spPr>
          <a:xfrm rot="20837297">
            <a:off x="1331640" y="4293096"/>
            <a:ext cx="2016224" cy="333911"/>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8057734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4"/>
          <p:cNvSpPr txBox="1">
            <a:spLocks noChangeArrowheads="1"/>
          </p:cNvSpPr>
          <p:nvPr/>
        </p:nvSpPr>
        <p:spPr bwMode="auto">
          <a:xfrm>
            <a:off x="0" y="2924946"/>
            <a:ext cx="9144000" cy="769937"/>
          </a:xfrm>
          <a:prstGeom prst="rect">
            <a:avLst/>
          </a:prstGeom>
          <a:noFill/>
          <a:ln w="9525">
            <a:noFill/>
            <a:miter lim="800000"/>
            <a:headEnd/>
            <a:tailEnd/>
          </a:ln>
        </p:spPr>
        <p:txBody>
          <a:bodyPr>
            <a:spAutoFit/>
          </a:bodyPr>
          <a:lstStyle/>
          <a:p>
            <a:pPr algn="ctr">
              <a:spcBef>
                <a:spcPct val="50000"/>
              </a:spcBef>
            </a:pPr>
            <a:r>
              <a:rPr lang="ja-JP" altLang="en-US" sz="4400" dirty="0">
                <a:solidFill>
                  <a:prstClr val="black"/>
                </a:solidFill>
                <a:latin typeface="HGP創英角ｺﾞｼｯｸUB" pitchFamily="50" charset="-128"/>
                <a:ea typeface="HGP創英角ｺﾞｼｯｸUB" pitchFamily="50" charset="-128"/>
              </a:rPr>
              <a:t>ご清聴ありがとうございました。</a:t>
            </a:r>
          </a:p>
        </p:txBody>
      </p:sp>
      <p:sp>
        <p:nvSpPr>
          <p:cNvPr id="5" name="スライド番号プレースホルダー 6"/>
          <p:cNvSpPr>
            <a:spLocks noGrp="1"/>
          </p:cNvSpPr>
          <p:nvPr>
            <p:ph type="sldNum" sz="quarter" idx="12"/>
          </p:nvPr>
        </p:nvSpPr>
        <p:spPr>
          <a:xfrm>
            <a:off x="7010400" y="6504600"/>
            <a:ext cx="2133600" cy="365125"/>
          </a:xfrm>
        </p:spPr>
        <p:txBody>
          <a:bodyPr/>
          <a:lstStyle/>
          <a:p>
            <a:fld id="{2D3C8E6B-077E-4A71-BE22-186BAE43F08F}" type="slidenum">
              <a:rPr lang="ja-JP" altLang="en-US" sz="1400">
                <a:solidFill>
                  <a:prstClr val="black"/>
                </a:solidFill>
                <a:latin typeface="HGP創英角ｺﾞｼｯｸUB" panose="020B0900000000000000" pitchFamily="50" charset="-128"/>
                <a:ea typeface="HGP創英角ｺﾞｼｯｸUB" panose="020B0900000000000000" pitchFamily="50" charset="-128"/>
              </a:rPr>
              <a:pPr/>
              <a:t>33</a:t>
            </a:fld>
            <a:endParaRPr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9998007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ローチャート : 代替処理 2"/>
          <p:cNvSpPr/>
          <p:nvPr/>
        </p:nvSpPr>
        <p:spPr bwMode="auto">
          <a:xfrm>
            <a:off x="229269" y="906460"/>
            <a:ext cx="2974579" cy="313053"/>
          </a:xfrm>
          <a:prstGeom prst="flowChartAlternateProces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prstClr val="white"/>
                </a:solidFill>
                <a:latin typeface="HGP創英角ｺﾞｼｯｸUB" pitchFamily="50" charset="-128"/>
                <a:ea typeface="HGP創英角ｺﾞｼｯｸUB" pitchFamily="50" charset="-128"/>
              </a:rPr>
              <a:t>①　エネルギー競合激化</a:t>
            </a:r>
            <a:endParaRPr lang="ja-JP" altLang="en-US" dirty="0">
              <a:solidFill>
                <a:prstClr val="white"/>
              </a:solidFill>
            </a:endParaRPr>
          </a:p>
        </p:txBody>
      </p:sp>
      <p:sp>
        <p:nvSpPr>
          <p:cNvPr id="4" name="フローチャート : 代替処理 3"/>
          <p:cNvSpPr/>
          <p:nvPr/>
        </p:nvSpPr>
        <p:spPr bwMode="auto">
          <a:xfrm>
            <a:off x="3301926" y="916997"/>
            <a:ext cx="2900187" cy="313055"/>
          </a:xfrm>
          <a:prstGeom prst="flowChartAlternateProcess">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prstClr val="white"/>
                </a:solidFill>
                <a:latin typeface="HGP創英角ｺﾞｼｯｸUB" pitchFamily="50" charset="-128"/>
                <a:ea typeface="HGP創英角ｺﾞｼｯｸUB" pitchFamily="50" charset="-128"/>
              </a:rPr>
              <a:t>②　低炭素（脱炭素）社会化</a:t>
            </a:r>
            <a:endParaRPr lang="ja-JP" altLang="en-US" dirty="0">
              <a:solidFill>
                <a:prstClr val="white"/>
              </a:solidFill>
            </a:endParaRPr>
          </a:p>
        </p:txBody>
      </p:sp>
      <p:sp>
        <p:nvSpPr>
          <p:cNvPr id="5" name="フローチャート : 代替処理 4"/>
          <p:cNvSpPr/>
          <p:nvPr/>
        </p:nvSpPr>
        <p:spPr bwMode="auto">
          <a:xfrm>
            <a:off x="6341352" y="916997"/>
            <a:ext cx="2629794" cy="313056"/>
          </a:xfrm>
          <a:prstGeom prst="flowChartAlternate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prstClr val="white"/>
                </a:solidFill>
                <a:latin typeface="HGP創英角ｺﾞｼｯｸUB" pitchFamily="50" charset="-128"/>
                <a:ea typeface="HGP創英角ｺﾞｼｯｸUB" pitchFamily="50" charset="-128"/>
              </a:rPr>
              <a:t>③　人口減少・超高齢化</a:t>
            </a:r>
            <a:endParaRPr lang="ja-JP" altLang="en-US" dirty="0">
              <a:solidFill>
                <a:prstClr val="white"/>
              </a:solidFill>
            </a:endParaRPr>
          </a:p>
        </p:txBody>
      </p:sp>
      <p:grpSp>
        <p:nvGrpSpPr>
          <p:cNvPr id="6" name="グループ化 5"/>
          <p:cNvGrpSpPr>
            <a:grpSpLocks/>
          </p:cNvGrpSpPr>
          <p:nvPr/>
        </p:nvGrpSpPr>
        <p:grpSpPr bwMode="auto">
          <a:xfrm>
            <a:off x="648507" y="1514918"/>
            <a:ext cx="2100230" cy="541553"/>
            <a:chOff x="550384" y="-79650"/>
            <a:chExt cx="2100230" cy="541229"/>
          </a:xfrm>
        </p:grpSpPr>
        <p:sp>
          <p:nvSpPr>
            <p:cNvPr id="7" name="Oval 6"/>
            <p:cNvSpPr>
              <a:spLocks noChangeArrowheads="1"/>
            </p:cNvSpPr>
            <p:nvPr/>
          </p:nvSpPr>
          <p:spPr bwMode="auto">
            <a:xfrm>
              <a:off x="550384" y="-79650"/>
              <a:ext cx="2088355" cy="541229"/>
            </a:xfrm>
            <a:prstGeom prst="ellipse">
              <a:avLst/>
            </a:prstGeom>
            <a:solidFill>
              <a:schemeClr val="bg1"/>
            </a:solidFill>
            <a:ln w="19050">
              <a:solidFill>
                <a:schemeClr val="tx2"/>
              </a:solidFill>
              <a:round/>
              <a:headEnd/>
              <a:tailEnd/>
            </a:ln>
            <a:effectLst>
              <a:glow rad="63500">
                <a:schemeClr val="accent1">
                  <a:satMod val="175000"/>
                  <a:alpha val="40000"/>
                </a:schemeClr>
              </a:glow>
            </a:effec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endParaRPr lang="ja-JP" altLang="ja-JP" sz="2000" dirty="0">
                <a:solidFill>
                  <a:prstClr val="black"/>
                </a:solidFill>
              </a:endParaRPr>
            </a:p>
          </p:txBody>
        </p:sp>
        <p:sp>
          <p:nvSpPr>
            <p:cNvPr id="8" name="Text Box 7"/>
            <p:cNvSpPr txBox="1">
              <a:spLocks noChangeArrowheads="1"/>
            </p:cNvSpPr>
            <p:nvPr/>
          </p:nvSpPr>
          <p:spPr bwMode="auto">
            <a:xfrm>
              <a:off x="562382" y="8187"/>
              <a:ext cx="2088232" cy="33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50000"/>
                </a:spcBef>
                <a:buFontTx/>
                <a:buNone/>
                <a:defRPr/>
              </a:pPr>
              <a:r>
                <a:rPr lang="ja-JP" altLang="en-US" sz="1600" dirty="0">
                  <a:solidFill>
                    <a:prstClr val="black"/>
                  </a:solidFill>
                  <a:latin typeface="HGP創英角ｺﾞｼｯｸUB" pitchFamily="50" charset="-128"/>
                  <a:ea typeface="HGP創英角ｺﾞｼｯｸUB" pitchFamily="50" charset="-128"/>
                </a:rPr>
                <a:t>需要源の</a:t>
              </a:r>
              <a:r>
                <a:rPr lang="ja-JP" altLang="en-US" sz="1600" dirty="0">
                  <a:solidFill>
                    <a:srgbClr val="FF0000"/>
                  </a:solidFill>
                  <a:latin typeface="HGP創英角ｺﾞｼｯｸUB" pitchFamily="50" charset="-128"/>
                  <a:ea typeface="HGP創英角ｺﾞｼｯｸUB" pitchFamily="50" charset="-128"/>
                </a:rPr>
                <a:t>スイッチ</a:t>
              </a:r>
            </a:p>
          </p:txBody>
        </p:sp>
      </p:grpSp>
      <p:grpSp>
        <p:nvGrpSpPr>
          <p:cNvPr id="9" name="グループ化 30"/>
          <p:cNvGrpSpPr>
            <a:grpSpLocks/>
          </p:cNvGrpSpPr>
          <p:nvPr/>
        </p:nvGrpSpPr>
        <p:grpSpPr bwMode="auto">
          <a:xfrm>
            <a:off x="3707904" y="1484784"/>
            <a:ext cx="2114302" cy="541553"/>
            <a:chOff x="473654" y="-108794"/>
            <a:chExt cx="2114302" cy="607420"/>
          </a:xfrm>
        </p:grpSpPr>
        <p:sp>
          <p:nvSpPr>
            <p:cNvPr id="10" name="Oval 6"/>
            <p:cNvSpPr>
              <a:spLocks noChangeArrowheads="1"/>
            </p:cNvSpPr>
            <p:nvPr/>
          </p:nvSpPr>
          <p:spPr bwMode="auto">
            <a:xfrm>
              <a:off x="473654" y="-108794"/>
              <a:ext cx="2088232" cy="607420"/>
            </a:xfrm>
            <a:prstGeom prst="ellipse">
              <a:avLst/>
            </a:prstGeom>
            <a:solidFill>
              <a:schemeClr val="bg1"/>
            </a:solidFill>
            <a:ln w="12700">
              <a:solidFill>
                <a:srgbClr val="008000"/>
              </a:solidFill>
              <a:round/>
              <a:headEnd/>
              <a:tailEnd/>
            </a:ln>
            <a:effectLst>
              <a:glow rad="63500">
                <a:schemeClr val="accent3">
                  <a:satMod val="175000"/>
                  <a:alpha val="40000"/>
                </a:schemeClr>
              </a:glow>
            </a:effec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endParaRPr lang="ja-JP" altLang="ja-JP" sz="1800" dirty="0">
                <a:solidFill>
                  <a:prstClr val="black"/>
                </a:solidFill>
              </a:endParaRPr>
            </a:p>
          </p:txBody>
        </p:sp>
        <p:sp>
          <p:nvSpPr>
            <p:cNvPr id="11" name="Text Box 7"/>
            <p:cNvSpPr txBox="1">
              <a:spLocks noChangeArrowheads="1"/>
            </p:cNvSpPr>
            <p:nvPr/>
          </p:nvSpPr>
          <p:spPr bwMode="auto">
            <a:xfrm>
              <a:off x="571732" y="17641"/>
              <a:ext cx="2016224" cy="439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50000"/>
                </a:spcBef>
                <a:buFontTx/>
                <a:buNone/>
                <a:defRPr/>
              </a:pPr>
              <a:r>
                <a:rPr lang="ja-JP" altLang="en-US" sz="1600" dirty="0">
                  <a:solidFill>
                    <a:prstClr val="black"/>
                  </a:solidFill>
                  <a:latin typeface="HGP創英角ｺﾞｼｯｸUB" pitchFamily="50" charset="-128"/>
                  <a:ea typeface="HGP創英角ｺﾞｼｯｸUB" pitchFamily="50" charset="-128"/>
                </a:rPr>
                <a:t>単位需要の</a:t>
              </a:r>
              <a:r>
                <a:rPr lang="ja-JP" altLang="en-US" sz="1600" dirty="0">
                  <a:solidFill>
                    <a:srgbClr val="FF0000"/>
                  </a:solidFill>
                  <a:latin typeface="HGP創英角ｺﾞｼｯｸUB" pitchFamily="50" charset="-128"/>
                  <a:ea typeface="HGP創英角ｺﾞｼｯｸUB" pitchFamily="50" charset="-128"/>
                </a:rPr>
                <a:t>目減り</a:t>
              </a:r>
            </a:p>
          </p:txBody>
        </p:sp>
      </p:grpSp>
      <p:grpSp>
        <p:nvGrpSpPr>
          <p:cNvPr id="12" name="グループ化 33"/>
          <p:cNvGrpSpPr>
            <a:grpSpLocks/>
          </p:cNvGrpSpPr>
          <p:nvPr/>
        </p:nvGrpSpPr>
        <p:grpSpPr bwMode="auto">
          <a:xfrm>
            <a:off x="6624561" y="1545053"/>
            <a:ext cx="2088232" cy="481284"/>
            <a:chOff x="518293" y="-319934"/>
            <a:chExt cx="2088232" cy="480985"/>
          </a:xfrm>
        </p:grpSpPr>
        <p:sp>
          <p:nvSpPr>
            <p:cNvPr id="13" name="Oval 6"/>
            <p:cNvSpPr>
              <a:spLocks noChangeArrowheads="1"/>
            </p:cNvSpPr>
            <p:nvPr/>
          </p:nvSpPr>
          <p:spPr bwMode="auto">
            <a:xfrm>
              <a:off x="518293" y="-319934"/>
              <a:ext cx="2088232" cy="480985"/>
            </a:xfrm>
            <a:prstGeom prst="ellipse">
              <a:avLst/>
            </a:prstGeom>
            <a:solidFill>
              <a:schemeClr val="bg1"/>
            </a:solidFill>
            <a:ln w="12700">
              <a:solidFill>
                <a:srgbClr val="C00000"/>
              </a:solidFill>
              <a:round/>
              <a:headEnd/>
              <a:tailEnd/>
            </a:ln>
            <a:effectLst>
              <a:glow rad="63500">
                <a:schemeClr val="accent2">
                  <a:satMod val="175000"/>
                  <a:alpha val="40000"/>
                </a:schemeClr>
              </a:glow>
            </a:effec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endParaRPr lang="ja-JP" altLang="ja-JP" sz="1800" dirty="0">
                <a:solidFill>
                  <a:prstClr val="black"/>
                </a:solidFill>
              </a:endParaRPr>
            </a:p>
          </p:txBody>
        </p:sp>
        <p:sp>
          <p:nvSpPr>
            <p:cNvPr id="14" name="Text Box 7"/>
            <p:cNvSpPr txBox="1">
              <a:spLocks noChangeArrowheads="1"/>
            </p:cNvSpPr>
            <p:nvPr/>
          </p:nvSpPr>
          <p:spPr bwMode="auto">
            <a:xfrm>
              <a:off x="590301" y="-261752"/>
              <a:ext cx="2016224" cy="376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50000"/>
                </a:spcBef>
                <a:buFontTx/>
                <a:buNone/>
                <a:defRPr/>
              </a:pPr>
              <a:r>
                <a:rPr lang="ja-JP" altLang="en-US" sz="1600" dirty="0">
                  <a:solidFill>
                    <a:prstClr val="black"/>
                  </a:solidFill>
                  <a:latin typeface="HGP創英角ｺﾞｼｯｸUB" pitchFamily="50" charset="-128"/>
                  <a:ea typeface="HGP創英角ｺﾞｼｯｸUB" pitchFamily="50" charset="-128"/>
                </a:rPr>
                <a:t>需要密度の</a:t>
              </a:r>
              <a:r>
                <a:rPr lang="ja-JP" altLang="en-US" sz="1600" dirty="0">
                  <a:solidFill>
                    <a:srgbClr val="FF0000"/>
                  </a:solidFill>
                  <a:latin typeface="HGP創英角ｺﾞｼｯｸUB" pitchFamily="50" charset="-128"/>
                  <a:ea typeface="HGP創英角ｺﾞｼｯｸUB" pitchFamily="50" charset="-128"/>
                </a:rPr>
                <a:t>過疎化</a:t>
              </a:r>
            </a:p>
          </p:txBody>
        </p:sp>
      </p:grpSp>
      <p:sp>
        <p:nvSpPr>
          <p:cNvPr id="16" name="テキスト ボックス 9"/>
          <p:cNvSpPr txBox="1">
            <a:spLocks noChangeArrowheads="1"/>
          </p:cNvSpPr>
          <p:nvPr/>
        </p:nvSpPr>
        <p:spPr bwMode="auto">
          <a:xfrm>
            <a:off x="3377036" y="2355785"/>
            <a:ext cx="2874116" cy="2292935"/>
          </a:xfrm>
          <a:prstGeom prst="rect">
            <a:avLst/>
          </a:prstGeom>
          <a:solidFill>
            <a:schemeClr val="bg1">
              <a:alpha val="65881"/>
            </a:schemeClr>
          </a:solidFill>
          <a:ln w="19050">
            <a:solidFill>
              <a:srgbClr val="008000"/>
            </a:solidFill>
            <a:miter lim="800000"/>
            <a:headEnd/>
            <a:tailEnd/>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spcAft>
                <a:spcPts val="300"/>
              </a:spcAft>
              <a:buFontTx/>
              <a:buNone/>
              <a:defRPr/>
            </a:pPr>
            <a:r>
              <a:rPr lang="ja-JP" altLang="en-US" sz="1600" dirty="0">
                <a:solidFill>
                  <a:srgbClr val="008000"/>
                </a:solidFill>
                <a:latin typeface="HGP創英角ｺﾞｼｯｸUB" pitchFamily="50" charset="-128"/>
                <a:ea typeface="HGP創英角ｺﾞｼｯｸUB" pitchFamily="50" charset="-128"/>
              </a:rPr>
              <a:t>●省ｴﾈﾙｷﾞｰの一層の推進</a:t>
            </a:r>
            <a:endParaRPr lang="en-US" altLang="ja-JP" sz="1600" dirty="0">
              <a:solidFill>
                <a:srgbClr val="008000"/>
              </a:solidFill>
              <a:latin typeface="HGP創英角ｺﾞｼｯｸUB" pitchFamily="50" charset="-128"/>
              <a:ea typeface="HGP創英角ｺﾞｼｯｸUB" pitchFamily="50" charset="-128"/>
            </a:endParaRPr>
          </a:p>
          <a:p>
            <a:pPr eaLnBrk="1" hangingPunct="1">
              <a:spcBef>
                <a:spcPct val="0"/>
              </a:spcBef>
              <a:buFontTx/>
              <a:buNone/>
              <a:defRPr/>
            </a:pPr>
            <a:r>
              <a:rPr lang="ja-JP" altLang="en-US" sz="1400" dirty="0">
                <a:solidFill>
                  <a:prstClr val="black"/>
                </a:solidFill>
                <a:latin typeface="HGP創英角ｺﾞｼｯｸUB" pitchFamily="50" charset="-128"/>
                <a:ea typeface="HGP創英角ｺﾞｼｯｸUB" pitchFamily="50" charset="-128"/>
              </a:rPr>
              <a:t>　・省エネ規制の強化（ＺＥＨ等）</a:t>
            </a:r>
            <a:endParaRPr lang="en-US" altLang="ja-JP" sz="1400" dirty="0">
              <a:solidFill>
                <a:prstClr val="black"/>
              </a:solidFill>
              <a:latin typeface="HGP創英角ｺﾞｼｯｸUB" pitchFamily="50" charset="-128"/>
              <a:ea typeface="HGP創英角ｺﾞｼｯｸUB" pitchFamily="50" charset="-128"/>
            </a:endParaRPr>
          </a:p>
          <a:p>
            <a:pPr eaLnBrk="1" hangingPunct="1">
              <a:spcBef>
                <a:spcPct val="0"/>
              </a:spcBef>
              <a:buFontTx/>
              <a:buNone/>
              <a:defRPr/>
            </a:pPr>
            <a:endParaRPr lang="en-US" altLang="ja-JP" sz="1000" dirty="0">
              <a:solidFill>
                <a:prstClr val="black"/>
              </a:solidFill>
              <a:latin typeface="HGP創英角ｺﾞｼｯｸUB" pitchFamily="50" charset="-128"/>
              <a:ea typeface="HGP創英角ｺﾞｼｯｸUB" pitchFamily="50" charset="-128"/>
            </a:endParaRPr>
          </a:p>
          <a:p>
            <a:pPr eaLnBrk="1" hangingPunct="1">
              <a:spcBef>
                <a:spcPct val="0"/>
              </a:spcBef>
              <a:buFontTx/>
              <a:buNone/>
              <a:defRPr/>
            </a:pPr>
            <a:r>
              <a:rPr lang="ja-JP" altLang="en-US" sz="1600" dirty="0" smtClean="0">
                <a:solidFill>
                  <a:srgbClr val="008000"/>
                </a:solidFill>
                <a:latin typeface="HGP創英角ｺﾞｼｯｸUB" pitchFamily="50" charset="-128"/>
                <a:ea typeface="HGP創英角ｺﾞｼｯｸUB" pitchFamily="50" charset="-128"/>
              </a:rPr>
              <a:t>●脱炭素化</a:t>
            </a:r>
            <a:r>
              <a:rPr lang="en-US" altLang="ja-JP" sz="1600" dirty="0" smtClean="0">
                <a:solidFill>
                  <a:srgbClr val="008000"/>
                </a:solidFill>
                <a:latin typeface="HGP創英角ｺﾞｼｯｸUB" pitchFamily="50" charset="-128"/>
                <a:ea typeface="HGP創英角ｺﾞｼｯｸUB" pitchFamily="50" charset="-128"/>
              </a:rPr>
              <a:t>(</a:t>
            </a:r>
            <a:r>
              <a:rPr lang="ja-JP" altLang="en-US" sz="1600" dirty="0" smtClean="0">
                <a:solidFill>
                  <a:srgbClr val="008000"/>
                </a:solidFill>
                <a:latin typeface="HGP創英角ｺﾞｼｯｸUB" pitchFamily="50" charset="-128"/>
                <a:ea typeface="HGP創英角ｺﾞｼｯｸUB" pitchFamily="50" charset="-128"/>
              </a:rPr>
              <a:t>非化石燃料化</a:t>
            </a:r>
            <a:r>
              <a:rPr lang="en-US" altLang="ja-JP" sz="1600" dirty="0" smtClean="0">
                <a:solidFill>
                  <a:srgbClr val="008000"/>
                </a:solidFill>
                <a:latin typeface="HGP創英角ｺﾞｼｯｸUB" pitchFamily="50" charset="-128"/>
                <a:ea typeface="HGP創英角ｺﾞｼｯｸUB" pitchFamily="50" charset="-128"/>
              </a:rPr>
              <a:t>)</a:t>
            </a:r>
            <a:r>
              <a:rPr lang="ja-JP" altLang="en-US" sz="1600" dirty="0" smtClean="0">
                <a:solidFill>
                  <a:srgbClr val="008000"/>
                </a:solidFill>
                <a:latin typeface="HGP創英角ｺﾞｼｯｸUB" pitchFamily="50" charset="-128"/>
                <a:ea typeface="HGP創英角ｺﾞｼｯｸUB" pitchFamily="50" charset="-128"/>
              </a:rPr>
              <a:t>に</a:t>
            </a:r>
            <a:endParaRPr lang="en-US" altLang="ja-JP" sz="1600" dirty="0" smtClean="0">
              <a:solidFill>
                <a:srgbClr val="008000"/>
              </a:solidFill>
              <a:latin typeface="HGP創英角ｺﾞｼｯｸUB" pitchFamily="50" charset="-128"/>
              <a:ea typeface="HGP創英角ｺﾞｼｯｸUB" pitchFamily="50" charset="-128"/>
            </a:endParaRPr>
          </a:p>
          <a:p>
            <a:pPr eaLnBrk="1" hangingPunct="1">
              <a:spcBef>
                <a:spcPct val="0"/>
              </a:spcBef>
              <a:spcAft>
                <a:spcPts val="600"/>
              </a:spcAft>
              <a:buFontTx/>
              <a:buNone/>
              <a:defRPr/>
            </a:pPr>
            <a:r>
              <a:rPr lang="ja-JP" altLang="en-US" sz="1600" dirty="0" smtClean="0">
                <a:solidFill>
                  <a:srgbClr val="008000"/>
                </a:solidFill>
                <a:latin typeface="HGP創英角ｺﾞｼｯｸUB" pitchFamily="50" charset="-128"/>
                <a:ea typeface="HGP創英角ｺﾞｼｯｸUB" pitchFamily="50" charset="-128"/>
              </a:rPr>
              <a:t>  より</a:t>
            </a:r>
            <a:r>
              <a:rPr lang="ja-JP" altLang="en-US" sz="1600" dirty="0">
                <a:solidFill>
                  <a:srgbClr val="008000"/>
                </a:solidFill>
                <a:latin typeface="HGP創英角ｺﾞｼｯｸUB" pitchFamily="50" charset="-128"/>
                <a:ea typeface="HGP創英角ｺﾞｼｯｸUB" pitchFamily="50" charset="-128"/>
              </a:rPr>
              <a:t>ｴﾈﾙｷﾞｰの電力化が進む</a:t>
            </a:r>
            <a:endParaRPr lang="en-US" altLang="ja-JP" sz="1600" dirty="0">
              <a:solidFill>
                <a:srgbClr val="008000"/>
              </a:solidFill>
              <a:latin typeface="HGP創英角ｺﾞｼｯｸUB" pitchFamily="50" charset="-128"/>
              <a:ea typeface="HGP創英角ｺﾞｼｯｸUB" pitchFamily="50" charset="-128"/>
            </a:endParaRPr>
          </a:p>
          <a:p>
            <a:pPr eaLnBrk="1" hangingPunct="1">
              <a:spcBef>
                <a:spcPct val="0"/>
              </a:spcBef>
              <a:buFont typeface="Arial" charset="0"/>
              <a:buNone/>
              <a:defRPr/>
            </a:pPr>
            <a:r>
              <a:rPr lang="ja-JP" altLang="en-US" sz="1400" dirty="0">
                <a:solidFill>
                  <a:prstClr val="black"/>
                </a:solidFill>
                <a:latin typeface="HGP創英角ｺﾞｼｯｸUB" pitchFamily="50" charset="-128"/>
                <a:ea typeface="HGP創英角ｺﾞｼｯｸUB" pitchFamily="50" charset="-128"/>
              </a:rPr>
              <a:t>　・再エネ</a:t>
            </a:r>
            <a:r>
              <a:rPr lang="ja-JP" altLang="en-US" sz="1400" dirty="0" smtClean="0">
                <a:solidFill>
                  <a:prstClr val="black"/>
                </a:solidFill>
                <a:latin typeface="HGP創英角ｺﾞｼｯｸUB" pitchFamily="50" charset="-128"/>
                <a:ea typeface="HGP創英角ｺﾞｼｯｸUB" pitchFamily="50" charset="-128"/>
              </a:rPr>
              <a:t>の最大限</a:t>
            </a:r>
            <a:r>
              <a:rPr lang="ja-JP" altLang="en-US" sz="1400" dirty="0">
                <a:solidFill>
                  <a:prstClr val="black"/>
                </a:solidFill>
                <a:latin typeface="HGP創英角ｺﾞｼｯｸUB" pitchFamily="50" charset="-128"/>
                <a:ea typeface="HGP創英角ｺﾞｼｯｸUB" pitchFamily="50" charset="-128"/>
              </a:rPr>
              <a:t>普及</a:t>
            </a:r>
          </a:p>
          <a:p>
            <a:pPr eaLnBrk="1" hangingPunct="1">
              <a:spcBef>
                <a:spcPct val="0"/>
              </a:spcBef>
              <a:buFont typeface="Arial" charset="0"/>
              <a:buNone/>
              <a:defRPr/>
            </a:pPr>
            <a:r>
              <a:rPr lang="ja-JP" altLang="en-US" sz="1400" dirty="0">
                <a:solidFill>
                  <a:prstClr val="black"/>
                </a:solidFill>
                <a:latin typeface="HGP創英角ｺﾞｼｯｸUB" pitchFamily="50" charset="-128"/>
                <a:ea typeface="HGP創英角ｺﾞｼｯｸUB" pitchFamily="50" charset="-128"/>
              </a:rPr>
              <a:t>　・</a:t>
            </a:r>
            <a:r>
              <a:rPr lang="ja-JP" altLang="en-US" sz="1400" dirty="0" smtClean="0">
                <a:solidFill>
                  <a:prstClr val="black"/>
                </a:solidFill>
                <a:latin typeface="HGP創英角ｺﾞｼｯｸUB" pitchFamily="50" charset="-128"/>
                <a:ea typeface="HGP創英角ｺﾞｼｯｸUB" pitchFamily="50" charset="-128"/>
              </a:rPr>
              <a:t>電力における「ｾﾞﾛ・ｴﾐｯｼｮﾝ」</a:t>
            </a:r>
            <a:r>
              <a:rPr lang="ja-JP" altLang="en-US" sz="1400" dirty="0">
                <a:solidFill>
                  <a:prstClr val="black"/>
                </a:solidFill>
                <a:latin typeface="HGP創英角ｺﾞｼｯｸUB" pitchFamily="50" charset="-128"/>
                <a:ea typeface="HGP創英角ｺﾞｼｯｸUB" pitchFamily="50" charset="-128"/>
              </a:rPr>
              <a:t>化</a:t>
            </a:r>
          </a:p>
          <a:p>
            <a:pPr eaLnBrk="1" hangingPunct="1">
              <a:spcBef>
                <a:spcPct val="0"/>
              </a:spcBef>
              <a:buFont typeface="Arial" charset="0"/>
              <a:buNone/>
              <a:defRPr/>
            </a:pPr>
            <a:r>
              <a:rPr lang="ja-JP" altLang="en-US" sz="1400" dirty="0">
                <a:solidFill>
                  <a:prstClr val="black"/>
                </a:solidFill>
                <a:latin typeface="HGP創英角ｺﾞｼｯｸUB" pitchFamily="50" charset="-128"/>
                <a:ea typeface="HGP創英角ｺﾞｼｯｸUB" pitchFamily="50" charset="-128"/>
              </a:rPr>
              <a:t>　・熱・運輸</a:t>
            </a:r>
            <a:r>
              <a:rPr lang="ja-JP" altLang="en-US" sz="1400" dirty="0" smtClean="0">
                <a:solidFill>
                  <a:prstClr val="black"/>
                </a:solidFill>
                <a:latin typeface="HGP創英角ｺﾞｼｯｸUB" pitchFamily="50" charset="-128"/>
                <a:ea typeface="HGP創英角ｺﾞｼｯｸUB" pitchFamily="50" charset="-128"/>
              </a:rPr>
              <a:t>ｴﾈﾙｷﾞｰにおける</a:t>
            </a:r>
            <a:endParaRPr lang="en-US" altLang="ja-JP" sz="1400" dirty="0" smtClean="0">
              <a:solidFill>
                <a:prstClr val="black"/>
              </a:solidFill>
              <a:latin typeface="HGP創英角ｺﾞｼｯｸUB" pitchFamily="50" charset="-128"/>
              <a:ea typeface="HGP創英角ｺﾞｼｯｸUB" pitchFamily="50" charset="-128"/>
            </a:endParaRPr>
          </a:p>
          <a:p>
            <a:pPr eaLnBrk="1" hangingPunct="1">
              <a:spcBef>
                <a:spcPct val="0"/>
              </a:spcBef>
              <a:buNone/>
              <a:defRPr/>
            </a:pPr>
            <a:r>
              <a:rPr lang="ja-JP" altLang="en-US" sz="1400" dirty="0">
                <a:solidFill>
                  <a:prstClr val="black"/>
                </a:solidFill>
                <a:latin typeface="HGP創英角ｺﾞｼｯｸUB" pitchFamily="50" charset="-128"/>
                <a:ea typeface="HGP創英角ｺﾞｼｯｸUB" pitchFamily="50" charset="-128"/>
              </a:rPr>
              <a:t>　</a:t>
            </a:r>
            <a:r>
              <a:rPr lang="ja-JP" altLang="en-US" sz="1400" dirty="0" smtClean="0">
                <a:solidFill>
                  <a:prstClr val="black"/>
                </a:solidFill>
                <a:latin typeface="HGP創英角ｺﾞｼｯｸUB" pitchFamily="50" charset="-128"/>
                <a:ea typeface="HGP創英角ｺﾞｼｯｸUB" pitchFamily="50" charset="-128"/>
              </a:rPr>
              <a:t>　　　　</a:t>
            </a:r>
            <a:r>
              <a:rPr lang="ja-JP" altLang="en-US" sz="1400" dirty="0">
                <a:solidFill>
                  <a:prstClr val="black"/>
                </a:solidFill>
                <a:latin typeface="HGP創英角ｺﾞｼｯｸUB" pitchFamily="50" charset="-128"/>
                <a:ea typeface="HGP創英角ｺﾞｼｯｸUB" pitchFamily="50" charset="-128"/>
              </a:rPr>
              <a:t>「ｾﾞﾛ・ｴﾐｯｼｮﾝ」</a:t>
            </a:r>
            <a:r>
              <a:rPr lang="ja-JP" altLang="en-US" sz="1400" dirty="0" smtClean="0">
                <a:solidFill>
                  <a:prstClr val="black"/>
                </a:solidFill>
                <a:latin typeface="HGP創英角ｺﾞｼｯｸUB" pitchFamily="50" charset="-128"/>
                <a:ea typeface="HGP創英角ｺﾞｼｯｸUB" pitchFamily="50" charset="-128"/>
              </a:rPr>
              <a:t>化＝電化</a:t>
            </a:r>
          </a:p>
          <a:p>
            <a:pPr eaLnBrk="1" hangingPunct="1">
              <a:lnSpc>
                <a:spcPts val="900"/>
              </a:lnSpc>
              <a:spcBef>
                <a:spcPct val="0"/>
              </a:spcBef>
              <a:buNone/>
              <a:defRPr/>
            </a:pPr>
            <a:endParaRPr lang="en-US" altLang="ja-JP" sz="1600" dirty="0" smtClean="0">
              <a:solidFill>
                <a:prstClr val="black"/>
              </a:solidFill>
              <a:latin typeface="HGP創英角ｺﾞｼｯｸUB" pitchFamily="50" charset="-128"/>
              <a:ea typeface="HGP創英角ｺﾞｼｯｸUB" pitchFamily="50" charset="-128"/>
            </a:endParaRPr>
          </a:p>
        </p:txBody>
      </p:sp>
      <p:sp>
        <p:nvSpPr>
          <p:cNvPr id="18" name="正方形/長方形 60"/>
          <p:cNvSpPr>
            <a:spLocks noChangeArrowheads="1"/>
          </p:cNvSpPr>
          <p:nvPr/>
        </p:nvSpPr>
        <p:spPr bwMode="auto">
          <a:xfrm>
            <a:off x="6300192" y="2348880"/>
            <a:ext cx="2756643" cy="2300630"/>
          </a:xfrm>
          <a:prstGeom prst="rect">
            <a:avLst/>
          </a:prstGeom>
          <a:solidFill>
            <a:schemeClr val="bg1">
              <a:alpha val="68627"/>
            </a:schemeClr>
          </a:solidFill>
          <a:ln w="19050">
            <a:solidFill>
              <a:srgbClr val="C00000"/>
            </a:solidFill>
            <a:miter lim="800000"/>
            <a:headEnd/>
            <a:tailEnd/>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1600" dirty="0">
                <a:solidFill>
                  <a:srgbClr val="C00000"/>
                </a:solidFill>
                <a:latin typeface="HGP創英角ｺﾞｼｯｸUB" pitchFamily="50" charset="-128"/>
                <a:ea typeface="HGP創英角ｺﾞｼｯｸUB" pitchFamily="50" charset="-128"/>
              </a:rPr>
              <a:t>●地域の過疎化に伴う</a:t>
            </a:r>
            <a:endParaRPr lang="en-US" altLang="ja-JP" sz="1600" dirty="0">
              <a:solidFill>
                <a:srgbClr val="C00000"/>
              </a:solidFill>
              <a:latin typeface="HGP創英角ｺﾞｼｯｸUB" pitchFamily="50" charset="-128"/>
              <a:ea typeface="HGP創英角ｺﾞｼｯｸUB" pitchFamily="50" charset="-128"/>
            </a:endParaRPr>
          </a:p>
          <a:p>
            <a:pPr eaLnBrk="1" hangingPunct="1">
              <a:spcBef>
                <a:spcPct val="0"/>
              </a:spcBef>
              <a:spcAft>
                <a:spcPts val="300"/>
              </a:spcAft>
              <a:buFontTx/>
              <a:buNone/>
              <a:defRPr/>
            </a:pPr>
            <a:r>
              <a:rPr lang="ja-JP" altLang="en-US" sz="1600" dirty="0" smtClean="0">
                <a:solidFill>
                  <a:srgbClr val="C00000"/>
                </a:solidFill>
                <a:latin typeface="HGP創英角ｺﾞｼｯｸUB" pitchFamily="50" charset="-128"/>
                <a:ea typeface="HGP創英角ｺﾞｼｯｸUB" pitchFamily="50" charset="-128"/>
              </a:rPr>
              <a:t>　世帯数</a:t>
            </a:r>
            <a:r>
              <a:rPr lang="ja-JP" altLang="en-US" sz="1600" dirty="0">
                <a:solidFill>
                  <a:srgbClr val="C00000"/>
                </a:solidFill>
                <a:latin typeface="HGP創英角ｺﾞｼｯｸUB" pitchFamily="50" charset="-128"/>
                <a:ea typeface="HGP創英角ｺﾞｼｯｸUB" pitchFamily="50" charset="-128"/>
              </a:rPr>
              <a:t>や単位消費量の減少</a:t>
            </a:r>
            <a:endParaRPr lang="en-US" altLang="ja-JP" sz="1600" dirty="0">
              <a:solidFill>
                <a:srgbClr val="C00000"/>
              </a:solidFill>
              <a:latin typeface="HGP創英角ｺﾞｼｯｸUB" pitchFamily="50" charset="-128"/>
              <a:ea typeface="HGP創英角ｺﾞｼｯｸUB" pitchFamily="50" charset="-128"/>
            </a:endParaRPr>
          </a:p>
          <a:p>
            <a:pPr eaLnBrk="1" hangingPunct="1">
              <a:spcBef>
                <a:spcPct val="0"/>
              </a:spcBef>
              <a:buFontTx/>
              <a:buNone/>
              <a:defRPr/>
            </a:pPr>
            <a:r>
              <a:rPr lang="ja-JP" altLang="en-US" sz="1400" dirty="0">
                <a:solidFill>
                  <a:srgbClr val="C00000"/>
                </a:solidFill>
                <a:latin typeface="HGP創英角ｺﾞｼｯｸUB" pitchFamily="50" charset="-128"/>
                <a:ea typeface="HGP創英角ｺﾞｼｯｸUB" pitchFamily="50" charset="-128"/>
              </a:rPr>
              <a:t>　</a:t>
            </a:r>
            <a:r>
              <a:rPr lang="ja-JP" altLang="en-US" sz="1400" dirty="0">
                <a:solidFill>
                  <a:prstClr val="black"/>
                </a:solidFill>
                <a:latin typeface="HGP創英角ｺﾞｼｯｸUB" pitchFamily="50" charset="-128"/>
                <a:ea typeface="HGP創英角ｺﾞｼｯｸUB" pitchFamily="50" charset="-128"/>
              </a:rPr>
              <a:t>・ジリジリ悪くなるので、</a:t>
            </a:r>
            <a:endParaRPr lang="en-US" altLang="ja-JP" sz="1400" dirty="0">
              <a:solidFill>
                <a:prstClr val="black"/>
              </a:solidFill>
              <a:latin typeface="HGP創英角ｺﾞｼｯｸUB" pitchFamily="50" charset="-128"/>
              <a:ea typeface="HGP創英角ｺﾞｼｯｸUB" pitchFamily="50" charset="-128"/>
            </a:endParaRPr>
          </a:p>
          <a:p>
            <a:pPr eaLnBrk="1" hangingPunct="1">
              <a:spcBef>
                <a:spcPct val="0"/>
              </a:spcBef>
              <a:buFontTx/>
              <a:buNone/>
              <a:defRPr/>
            </a:pPr>
            <a:r>
              <a:rPr lang="ja-JP" altLang="en-US" sz="1400" dirty="0">
                <a:solidFill>
                  <a:prstClr val="black"/>
                </a:solidFill>
                <a:latin typeface="HGP創英角ｺﾞｼｯｸUB" pitchFamily="50" charset="-128"/>
                <a:ea typeface="HGP創英角ｺﾞｼｯｸUB" pitchFamily="50" charset="-128"/>
              </a:rPr>
              <a:t>　</a:t>
            </a:r>
            <a:r>
              <a:rPr lang="ja-JP" altLang="en-US" sz="1400" dirty="0" smtClean="0">
                <a:solidFill>
                  <a:prstClr val="black"/>
                </a:solidFill>
                <a:latin typeface="HGP創英角ｺﾞｼｯｸUB" pitchFamily="50" charset="-128"/>
                <a:ea typeface="HGP創英角ｺﾞｼｯｸUB" pitchFamily="50" charset="-128"/>
              </a:rPr>
              <a:t>　</a:t>
            </a:r>
            <a:r>
              <a:rPr lang="ja-JP" altLang="en-US" sz="1400" dirty="0">
                <a:solidFill>
                  <a:prstClr val="black"/>
                </a:solidFill>
                <a:latin typeface="HGP創英角ｺﾞｼｯｸUB" pitchFamily="50" charset="-128"/>
                <a:ea typeface="HGP創英角ｺﾞｼｯｸUB" pitchFamily="50" charset="-128"/>
              </a:rPr>
              <a:t>　抜本的な対策が打ちづらい</a:t>
            </a:r>
            <a:endParaRPr lang="en-US" altLang="ja-JP" sz="1400" dirty="0">
              <a:solidFill>
                <a:prstClr val="black"/>
              </a:solidFill>
              <a:latin typeface="HGP創英角ｺﾞｼｯｸUB" pitchFamily="50" charset="-128"/>
              <a:ea typeface="HGP創英角ｺﾞｼｯｸUB" pitchFamily="50" charset="-128"/>
            </a:endParaRPr>
          </a:p>
          <a:p>
            <a:pPr eaLnBrk="1" hangingPunct="1">
              <a:spcBef>
                <a:spcPct val="0"/>
              </a:spcBef>
              <a:buFontTx/>
              <a:buNone/>
              <a:defRPr/>
            </a:pPr>
            <a:endParaRPr lang="en-US" altLang="ja-JP" sz="1200" dirty="0">
              <a:solidFill>
                <a:srgbClr val="C00000"/>
              </a:solidFill>
              <a:latin typeface="HGP創英角ｺﾞｼｯｸUB" pitchFamily="50" charset="-128"/>
              <a:ea typeface="HGP創英角ｺﾞｼｯｸUB" pitchFamily="50" charset="-128"/>
            </a:endParaRPr>
          </a:p>
          <a:p>
            <a:pPr eaLnBrk="1" hangingPunct="1">
              <a:spcBef>
                <a:spcPct val="0"/>
              </a:spcBef>
              <a:buFont typeface="Arial" charset="0"/>
              <a:buNone/>
              <a:defRPr/>
            </a:pPr>
            <a:r>
              <a:rPr lang="ja-JP" altLang="en-US" sz="1600" dirty="0">
                <a:solidFill>
                  <a:srgbClr val="C00000"/>
                </a:solidFill>
                <a:latin typeface="HGP創英角ｺﾞｼｯｸUB" pitchFamily="50" charset="-128"/>
                <a:ea typeface="HGP創英角ｺﾞｼｯｸUB" pitchFamily="50" charset="-128"/>
              </a:rPr>
              <a:t>●地域の過疎化に</a:t>
            </a:r>
            <a:r>
              <a:rPr lang="ja-JP" altLang="en-US" sz="1600" dirty="0" smtClean="0">
                <a:solidFill>
                  <a:srgbClr val="C00000"/>
                </a:solidFill>
                <a:latin typeface="HGP創英角ｺﾞｼｯｸUB" pitchFamily="50" charset="-128"/>
                <a:ea typeface="HGP創英角ｺﾞｼｯｸUB" pitchFamily="50" charset="-128"/>
              </a:rPr>
              <a:t>伴う</a:t>
            </a:r>
            <a:endParaRPr lang="en-US" altLang="ja-JP" sz="1600" dirty="0" smtClean="0">
              <a:solidFill>
                <a:srgbClr val="C00000"/>
              </a:solidFill>
              <a:latin typeface="HGP創英角ｺﾞｼｯｸUB" pitchFamily="50" charset="-128"/>
              <a:ea typeface="HGP創英角ｺﾞｼｯｸUB" pitchFamily="50" charset="-128"/>
            </a:endParaRPr>
          </a:p>
          <a:p>
            <a:pPr eaLnBrk="1" hangingPunct="1">
              <a:spcBef>
                <a:spcPct val="0"/>
              </a:spcBef>
              <a:spcAft>
                <a:spcPts val="600"/>
              </a:spcAft>
              <a:buFont typeface="Arial" charset="0"/>
              <a:buNone/>
              <a:defRPr/>
            </a:pPr>
            <a:r>
              <a:rPr lang="ja-JP" altLang="en-US" sz="1600" dirty="0">
                <a:solidFill>
                  <a:srgbClr val="C00000"/>
                </a:solidFill>
                <a:latin typeface="HGP創英角ｺﾞｼｯｸUB" pitchFamily="50" charset="-128"/>
                <a:ea typeface="HGP創英角ｺﾞｼｯｸUB" pitchFamily="50" charset="-128"/>
              </a:rPr>
              <a:t>　</a:t>
            </a:r>
            <a:r>
              <a:rPr lang="ja-JP" altLang="en-US" sz="1600" dirty="0" smtClean="0">
                <a:solidFill>
                  <a:srgbClr val="C00000"/>
                </a:solidFill>
                <a:latin typeface="HGP創英角ｺﾞｼｯｸUB" pitchFamily="50" charset="-128"/>
                <a:ea typeface="HGP創英角ｺﾞｼｯｸUB" pitchFamily="50" charset="-128"/>
              </a:rPr>
              <a:t>　　ｴﾈﾙｷﾞｰ供給効率の低下</a:t>
            </a:r>
            <a:endParaRPr lang="en-US" altLang="ja-JP" sz="1600" dirty="0">
              <a:solidFill>
                <a:srgbClr val="C00000"/>
              </a:solidFill>
              <a:latin typeface="HGP創英角ｺﾞｼｯｸUB" pitchFamily="50" charset="-128"/>
              <a:ea typeface="HGP創英角ｺﾞｼｯｸUB" pitchFamily="50" charset="-128"/>
            </a:endParaRPr>
          </a:p>
          <a:p>
            <a:pPr eaLnBrk="1" hangingPunct="1">
              <a:lnSpc>
                <a:spcPts val="1800"/>
              </a:lnSpc>
              <a:spcBef>
                <a:spcPct val="0"/>
              </a:spcBef>
              <a:buFontTx/>
              <a:buNone/>
              <a:defRPr/>
            </a:pPr>
            <a:r>
              <a:rPr lang="ja-JP" altLang="en-US" sz="1400" dirty="0">
                <a:solidFill>
                  <a:srgbClr val="000000"/>
                </a:solidFill>
                <a:latin typeface="HGP創英角ｺﾞｼｯｸUB" pitchFamily="50" charset="-128"/>
                <a:ea typeface="HGP創英角ｺﾞｼｯｸUB" pitchFamily="50" charset="-128"/>
              </a:rPr>
              <a:t>　</a:t>
            </a:r>
            <a:r>
              <a:rPr lang="ja-JP" altLang="en-US" sz="1400" dirty="0" smtClean="0">
                <a:solidFill>
                  <a:srgbClr val="000000"/>
                </a:solidFill>
                <a:latin typeface="HGP創英角ｺﾞｼｯｸUB" pitchFamily="50" charset="-128"/>
                <a:ea typeface="HGP創英角ｺﾞｼｯｸUB" pitchFamily="50" charset="-128"/>
              </a:rPr>
              <a:t>・</a:t>
            </a:r>
            <a:r>
              <a:rPr lang="ja-JP" altLang="en-US" sz="1400" dirty="0">
                <a:solidFill>
                  <a:srgbClr val="000000"/>
                </a:solidFill>
                <a:latin typeface="HGP創英角ｺﾞｼｯｸUB" pitchFamily="50" charset="-128"/>
                <a:ea typeface="HGP創英角ｺﾞｼｯｸUB" pitchFamily="50" charset="-128"/>
              </a:rPr>
              <a:t>従来の流通・販売形態では</a:t>
            </a:r>
            <a:endParaRPr lang="en-US" altLang="ja-JP" sz="1400" dirty="0">
              <a:solidFill>
                <a:srgbClr val="000000"/>
              </a:solidFill>
              <a:latin typeface="HGP創英角ｺﾞｼｯｸUB" pitchFamily="50" charset="-128"/>
              <a:ea typeface="HGP創英角ｺﾞｼｯｸUB" pitchFamily="50" charset="-128"/>
            </a:endParaRPr>
          </a:p>
          <a:p>
            <a:pPr eaLnBrk="1" hangingPunct="1">
              <a:lnSpc>
                <a:spcPts val="1800"/>
              </a:lnSpc>
              <a:spcBef>
                <a:spcPct val="0"/>
              </a:spcBef>
              <a:buFontTx/>
              <a:buNone/>
              <a:defRPr/>
            </a:pPr>
            <a:r>
              <a:rPr lang="ja-JP" altLang="en-US" sz="1400" dirty="0">
                <a:solidFill>
                  <a:srgbClr val="000000"/>
                </a:solidFill>
                <a:latin typeface="HGP創英角ｺﾞｼｯｸUB" pitchFamily="50" charset="-128"/>
                <a:ea typeface="HGP創英角ｺﾞｼｯｸUB" pitchFamily="50" charset="-128"/>
              </a:rPr>
              <a:t>　</a:t>
            </a:r>
            <a:r>
              <a:rPr lang="ja-JP" altLang="en-US" sz="1400" dirty="0" smtClean="0">
                <a:solidFill>
                  <a:srgbClr val="000000"/>
                </a:solidFill>
                <a:latin typeface="HGP創英角ｺﾞｼｯｸUB" pitchFamily="50" charset="-128"/>
                <a:ea typeface="HGP創英角ｺﾞｼｯｸUB" pitchFamily="50" charset="-128"/>
              </a:rPr>
              <a:t>　　</a:t>
            </a:r>
            <a:r>
              <a:rPr lang="ja-JP" altLang="en-US" sz="1400" dirty="0">
                <a:solidFill>
                  <a:srgbClr val="000000"/>
                </a:solidFill>
                <a:latin typeface="HGP創英角ｺﾞｼｯｸUB" pitchFamily="50" charset="-128"/>
                <a:ea typeface="HGP創英角ｺﾞｼｯｸUB" pitchFamily="50" charset="-128"/>
              </a:rPr>
              <a:t>　事業が成り立たない恐れ　</a:t>
            </a:r>
            <a:endParaRPr lang="en-US" altLang="ja-JP" sz="1400" dirty="0">
              <a:solidFill>
                <a:srgbClr val="000000"/>
              </a:solidFill>
              <a:latin typeface="HGP創英角ｺﾞｼｯｸUB" pitchFamily="50" charset="-128"/>
              <a:ea typeface="HGP創英角ｺﾞｼｯｸUB" pitchFamily="50" charset="-128"/>
            </a:endParaRPr>
          </a:p>
        </p:txBody>
      </p:sp>
      <p:sp>
        <p:nvSpPr>
          <p:cNvPr id="17" name="テキスト ボックス 16"/>
          <p:cNvSpPr txBox="1"/>
          <p:nvPr/>
        </p:nvSpPr>
        <p:spPr>
          <a:xfrm>
            <a:off x="252709" y="4818477"/>
            <a:ext cx="2951139" cy="646331"/>
          </a:xfrm>
          <a:prstGeom prst="rect">
            <a:avLst/>
          </a:prstGeom>
          <a:noFill/>
        </p:spPr>
        <p:txBody>
          <a:bodyPr wrap="square" rtlCol="0">
            <a:spAutoFit/>
          </a:bodyPr>
          <a:lstStyle/>
          <a:p>
            <a:pPr algn="ctr">
              <a:defRPr/>
            </a:pPr>
            <a:r>
              <a:rPr lang="ja-JP" altLang="en-US" dirty="0">
                <a:solidFill>
                  <a:srgbClr val="0000FF"/>
                </a:solidFill>
                <a:latin typeface="HGP創英角ｺﾞｼｯｸUB" panose="020B0900000000000000" pitchFamily="50" charset="-128"/>
                <a:ea typeface="HGP創英角ｺﾞｼｯｸUB" panose="020B0900000000000000" pitchFamily="50" charset="-128"/>
              </a:rPr>
              <a:t>競争に打ち勝ち、</a:t>
            </a:r>
            <a:endParaRPr lang="en-US" altLang="ja-JP" dirty="0">
              <a:solidFill>
                <a:srgbClr val="0000FF"/>
              </a:solidFill>
              <a:latin typeface="HGP創英角ｺﾞｼｯｸUB" panose="020B0900000000000000" pitchFamily="50" charset="-128"/>
              <a:ea typeface="HGP創英角ｺﾞｼｯｸUB" panose="020B0900000000000000" pitchFamily="50" charset="-128"/>
            </a:endParaRPr>
          </a:p>
          <a:p>
            <a:pPr algn="ctr">
              <a:defRPr/>
            </a:pPr>
            <a:r>
              <a:rPr lang="ja-JP" altLang="en-US" dirty="0">
                <a:solidFill>
                  <a:srgbClr val="0000FF"/>
                </a:solidFill>
                <a:latin typeface="HGP創英角ｺﾞｼｯｸUB" panose="020B0900000000000000" pitchFamily="50" charset="-128"/>
                <a:ea typeface="HGP創英角ｺﾞｼｯｸUB" panose="020B0900000000000000" pitchFamily="50" charset="-128"/>
              </a:rPr>
              <a:t>生き残る必要性</a:t>
            </a:r>
          </a:p>
        </p:txBody>
      </p:sp>
      <p:sp>
        <p:nvSpPr>
          <p:cNvPr id="19" name="正方形/長方形 18"/>
          <p:cNvSpPr/>
          <p:nvPr/>
        </p:nvSpPr>
        <p:spPr>
          <a:xfrm>
            <a:off x="3327997" y="4818477"/>
            <a:ext cx="2900187" cy="646331"/>
          </a:xfrm>
          <a:prstGeom prst="rect">
            <a:avLst/>
          </a:prstGeom>
        </p:spPr>
        <p:txBody>
          <a:bodyPr wrap="square">
            <a:spAutoFit/>
          </a:bodyPr>
          <a:lstStyle/>
          <a:p>
            <a:pPr algn="ctr">
              <a:defRPr/>
            </a:pPr>
            <a:r>
              <a:rPr lang="ja-JP" altLang="en-US" dirty="0">
                <a:solidFill>
                  <a:srgbClr val="3333FF"/>
                </a:solidFill>
                <a:latin typeface="HGP創英角ｺﾞｼｯｸUB" pitchFamily="50" charset="-128"/>
                <a:ea typeface="HGP創英角ｺﾞｼｯｸUB" pitchFamily="50" charset="-128"/>
              </a:rPr>
              <a:t>ガスを減らしつつ、</a:t>
            </a:r>
            <a:endParaRPr lang="en-US" altLang="ja-JP" dirty="0">
              <a:solidFill>
                <a:srgbClr val="3333FF"/>
              </a:solidFill>
              <a:latin typeface="HGP創英角ｺﾞｼｯｸUB" pitchFamily="50" charset="-128"/>
              <a:ea typeface="HGP創英角ｺﾞｼｯｸUB" pitchFamily="50" charset="-128"/>
            </a:endParaRPr>
          </a:p>
          <a:p>
            <a:pPr algn="ctr">
              <a:defRPr/>
            </a:pPr>
            <a:r>
              <a:rPr lang="ja-JP" altLang="en-US" dirty="0">
                <a:solidFill>
                  <a:srgbClr val="3333FF"/>
                </a:solidFill>
                <a:latin typeface="HGP創英角ｺﾞｼｯｸUB" pitchFamily="50" charset="-128"/>
                <a:ea typeface="HGP創英角ｺﾞｼｯｸUB" pitchFamily="50" charset="-128"/>
              </a:rPr>
              <a:t>生き残る必要性</a:t>
            </a:r>
            <a:endParaRPr lang="ja-JP" altLang="en-US" sz="2400" dirty="0">
              <a:solidFill>
                <a:prstClr val="black"/>
              </a:solidFill>
            </a:endParaRPr>
          </a:p>
        </p:txBody>
      </p:sp>
      <p:sp>
        <p:nvSpPr>
          <p:cNvPr id="21" name="正方形/長方形 20"/>
          <p:cNvSpPr/>
          <p:nvPr/>
        </p:nvSpPr>
        <p:spPr>
          <a:xfrm>
            <a:off x="6347885" y="4818477"/>
            <a:ext cx="2756644" cy="646331"/>
          </a:xfrm>
          <a:prstGeom prst="rect">
            <a:avLst/>
          </a:prstGeom>
        </p:spPr>
        <p:txBody>
          <a:bodyPr wrap="square">
            <a:spAutoFit/>
          </a:bodyPr>
          <a:lstStyle/>
          <a:p>
            <a:pPr algn="ctr">
              <a:defRPr/>
            </a:pPr>
            <a:r>
              <a:rPr lang="ja-JP" altLang="en-US" dirty="0">
                <a:solidFill>
                  <a:srgbClr val="3333FF"/>
                </a:solidFill>
                <a:latin typeface="HGP創英角ｺﾞｼｯｸUB" pitchFamily="50" charset="-128"/>
                <a:ea typeface="HGP創英角ｺﾞｼｯｸUB" pitchFamily="50" charset="-128"/>
              </a:rPr>
              <a:t>従来の枠組みを捨てて、</a:t>
            </a:r>
            <a:endParaRPr lang="en-US" altLang="ja-JP" dirty="0">
              <a:solidFill>
                <a:srgbClr val="3333FF"/>
              </a:solidFill>
              <a:latin typeface="HGP創英角ｺﾞｼｯｸUB" pitchFamily="50" charset="-128"/>
              <a:ea typeface="HGP創英角ｺﾞｼｯｸUB" pitchFamily="50" charset="-128"/>
            </a:endParaRPr>
          </a:p>
          <a:p>
            <a:pPr algn="ctr">
              <a:defRPr/>
            </a:pPr>
            <a:r>
              <a:rPr lang="ja-JP" altLang="en-US" dirty="0">
                <a:solidFill>
                  <a:srgbClr val="3333FF"/>
                </a:solidFill>
                <a:latin typeface="HGP創英角ｺﾞｼｯｸUB" pitchFamily="50" charset="-128"/>
                <a:ea typeface="HGP創英角ｺﾞｼｯｸUB" pitchFamily="50" charset="-128"/>
              </a:rPr>
              <a:t>生き残る必要性</a:t>
            </a:r>
            <a:endParaRPr lang="ja-JP" altLang="en-US" sz="2400" dirty="0">
              <a:solidFill>
                <a:prstClr val="black"/>
              </a:solidFill>
            </a:endParaRPr>
          </a:p>
        </p:txBody>
      </p:sp>
      <p:sp>
        <p:nvSpPr>
          <p:cNvPr id="26" name="テキスト ボックス 25"/>
          <p:cNvSpPr txBox="1"/>
          <p:nvPr/>
        </p:nvSpPr>
        <p:spPr>
          <a:xfrm>
            <a:off x="87949" y="5753093"/>
            <a:ext cx="8856984" cy="353943"/>
          </a:xfrm>
          <a:prstGeom prst="rect">
            <a:avLst/>
          </a:prstGeom>
          <a:noFill/>
          <a:ln>
            <a:noFill/>
          </a:ln>
          <a:effectLst/>
        </p:spPr>
        <p:txBody>
          <a:bodyPr wrap="square" rtlCol="0">
            <a:spAutoFit/>
          </a:bodyPr>
          <a:lstStyle/>
          <a:p>
            <a:pPr>
              <a:spcAft>
                <a:spcPts val="600"/>
              </a:spcAft>
              <a:defRPr/>
            </a:pPr>
            <a:r>
              <a:rPr lang="ja-JP" altLang="en-US" sz="1700" dirty="0">
                <a:solidFill>
                  <a:prstClr val="black"/>
                </a:solidFill>
                <a:latin typeface="HGP創英角ｺﾞｼｯｸUB" pitchFamily="50" charset="-128"/>
                <a:ea typeface="HGP創英角ｺﾞｼｯｸUB" pitchFamily="50" charset="-128"/>
                <a:cs typeface="Times New Roman" pitchFamily="18" charset="0"/>
              </a:rPr>
              <a:t>上記の課題が深刻化する中にあっても、</a:t>
            </a:r>
          </a:p>
        </p:txBody>
      </p:sp>
      <p:sp>
        <p:nvSpPr>
          <p:cNvPr id="27" name="フローチャート : 代替処理 26"/>
          <p:cNvSpPr/>
          <p:nvPr/>
        </p:nvSpPr>
        <p:spPr bwMode="auto">
          <a:xfrm>
            <a:off x="87949" y="6137396"/>
            <a:ext cx="8928992" cy="360040"/>
          </a:xfrm>
          <a:prstGeom prst="flowChartAlternateProcess">
            <a:avLst/>
          </a:prstGeom>
          <a:solidFill>
            <a:srgbClr val="CC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prstClr val="white"/>
                </a:solidFill>
                <a:latin typeface="HGP創英角ｺﾞｼｯｸUB" pitchFamily="50" charset="-128"/>
                <a:ea typeface="HGP創英角ｺﾞｼｯｸUB" pitchFamily="50" charset="-128"/>
              </a:rPr>
              <a:t>ライフラインに求められる保安や災害に対する強靭さの確保が必要</a:t>
            </a:r>
            <a:endParaRPr lang="ja-JP" altLang="en-US" dirty="0">
              <a:solidFill>
                <a:prstClr val="white"/>
              </a:solidFill>
            </a:endParaRPr>
          </a:p>
        </p:txBody>
      </p:sp>
      <p:sp>
        <p:nvSpPr>
          <p:cNvPr id="34" name="Text Box 16">
            <a:extLst>
              <a:ext uri="{FF2B5EF4-FFF2-40B4-BE49-F238E27FC236}">
                <a16:creationId xmlns="" xmlns:a16="http://schemas.microsoft.com/office/drawing/2014/main" id="{154BACC3-1C8C-4B80-ABDC-1B36DDCCBCAC}"/>
              </a:ext>
            </a:extLst>
          </p:cNvPr>
          <p:cNvSpPr txBox="1">
            <a:spLocks noChangeArrowheads="1"/>
          </p:cNvSpPr>
          <p:nvPr/>
        </p:nvSpPr>
        <p:spPr bwMode="auto">
          <a:xfrm>
            <a:off x="207963" y="115888"/>
            <a:ext cx="8756650" cy="369332"/>
          </a:xfrm>
          <a:prstGeom prst="rect">
            <a:avLst/>
          </a:prstGeom>
          <a:gradFill rotWithShape="1">
            <a:gsLst>
              <a:gs pos="0">
                <a:srgbClr val="FFCC00"/>
              </a:gs>
              <a:gs pos="50000">
                <a:srgbClr val="FFFFFF"/>
              </a:gs>
              <a:gs pos="100000">
                <a:srgbClr val="FFCC00"/>
              </a:gs>
            </a:gsLst>
            <a:lin ang="5400000" scaled="1"/>
          </a:gradFill>
          <a:ln>
            <a:noFill/>
          </a:ln>
          <a:effectLst/>
          <a:extLst/>
        </p:spPr>
        <p:txBody>
          <a:bodyPr>
            <a:spAutoFit/>
          </a:bodyPr>
          <a:lstStyle/>
          <a:p>
            <a:pPr algn="ctr">
              <a:spcBef>
                <a:spcPct val="50000"/>
              </a:spcBef>
              <a:defRPr/>
            </a:pPr>
            <a:r>
              <a:rPr lang="ja-JP" altLang="en-US" dirty="0" smtClean="0">
                <a:solidFill>
                  <a:prstClr val="black"/>
                </a:solidFill>
                <a:latin typeface="HGP創英角ｺﾞｼｯｸUB" pitchFamily="50" charset="-128"/>
                <a:ea typeface="HGP創英角ｺﾞｼｯｸUB" pitchFamily="50" charset="-128"/>
              </a:rPr>
              <a:t>ガス需要をどんどん減少させる </a:t>
            </a:r>
            <a:r>
              <a:rPr lang="ja-JP" altLang="en-US" dirty="0">
                <a:solidFill>
                  <a:prstClr val="black"/>
                </a:solidFill>
                <a:latin typeface="HGP創英角ｺﾞｼｯｸUB" pitchFamily="50" charset="-128"/>
                <a:ea typeface="HGP創英角ｺﾞｼｯｸUB" pitchFamily="50" charset="-128"/>
              </a:rPr>
              <a:t>「３つ</a:t>
            </a:r>
            <a:r>
              <a:rPr lang="ja-JP" altLang="en-US" dirty="0" smtClean="0">
                <a:solidFill>
                  <a:prstClr val="black"/>
                </a:solidFill>
                <a:latin typeface="HGP創英角ｺﾞｼｯｸUB" pitchFamily="50" charset="-128"/>
                <a:ea typeface="HGP創英角ｺﾞｼｯｸUB" pitchFamily="50" charset="-128"/>
              </a:rPr>
              <a:t>の潮流」</a:t>
            </a:r>
            <a:endParaRPr lang="ja-JP" altLang="en-US" dirty="0">
              <a:solidFill>
                <a:prstClr val="black"/>
              </a:solidFill>
              <a:latin typeface="HGP創英角ｺﾞｼｯｸUB" pitchFamily="50" charset="-128"/>
              <a:ea typeface="HGP創英角ｺﾞｼｯｸUB" pitchFamily="50" charset="-128"/>
            </a:endParaRPr>
          </a:p>
        </p:txBody>
      </p:sp>
      <p:grpSp>
        <p:nvGrpSpPr>
          <p:cNvPr id="20" name="グループ化 19"/>
          <p:cNvGrpSpPr/>
          <p:nvPr/>
        </p:nvGrpSpPr>
        <p:grpSpPr>
          <a:xfrm>
            <a:off x="122703" y="2352279"/>
            <a:ext cx="3250126" cy="2328843"/>
            <a:chOff x="122703" y="2352279"/>
            <a:chExt cx="3250126" cy="2328843"/>
          </a:xfrm>
        </p:grpSpPr>
        <p:sp>
          <p:nvSpPr>
            <p:cNvPr id="15" name="テキスト ボックス 7"/>
            <p:cNvSpPr txBox="1">
              <a:spLocks noChangeArrowheads="1"/>
            </p:cNvSpPr>
            <p:nvPr/>
          </p:nvSpPr>
          <p:spPr bwMode="auto">
            <a:xfrm>
              <a:off x="122703" y="2352279"/>
              <a:ext cx="3205293" cy="2328843"/>
            </a:xfrm>
            <a:prstGeom prst="rect">
              <a:avLst/>
            </a:prstGeom>
            <a:solidFill>
              <a:schemeClr val="bg1">
                <a:alpha val="11000"/>
              </a:schemeClr>
            </a:solidFill>
            <a:ln w="19050">
              <a:solidFill>
                <a:schemeClr val="tx2">
                  <a:lumMod val="75000"/>
                </a:schemeClr>
              </a:solidFill>
              <a:miter lim="800000"/>
              <a:headEnd/>
              <a:tailEnd/>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spcAft>
                  <a:spcPts val="300"/>
                </a:spcAft>
                <a:buFontTx/>
                <a:buNone/>
                <a:defRPr/>
              </a:pPr>
              <a:r>
                <a:rPr lang="ja-JP" altLang="en-US" sz="1600" dirty="0">
                  <a:solidFill>
                    <a:srgbClr val="002060"/>
                  </a:solidFill>
                  <a:latin typeface="HGP創英角ｺﾞｼｯｸUB" pitchFamily="50" charset="-128"/>
                  <a:ea typeface="HGP創英角ｺﾞｼｯｸUB" pitchFamily="50" charset="-128"/>
                </a:rPr>
                <a:t>●異種エネルギー間競争の活性化</a:t>
              </a:r>
              <a:endParaRPr lang="en-US" altLang="ja-JP" sz="1600" dirty="0">
                <a:solidFill>
                  <a:srgbClr val="002060"/>
                </a:solidFill>
                <a:latin typeface="HGP創英角ｺﾞｼｯｸUB" pitchFamily="50" charset="-128"/>
                <a:ea typeface="HGP創英角ｺﾞｼｯｸUB" pitchFamily="50" charset="-128"/>
              </a:endParaRPr>
            </a:p>
            <a:p>
              <a:pPr eaLnBrk="1" hangingPunct="1">
                <a:spcBef>
                  <a:spcPct val="0"/>
                </a:spcBef>
                <a:buNone/>
              </a:pPr>
              <a:r>
                <a:rPr lang="ja-JP" altLang="en-US" sz="1600" dirty="0">
                  <a:solidFill>
                    <a:prstClr val="black"/>
                  </a:solidFill>
                  <a:latin typeface="HGP創英角ｺﾞｼｯｸUB" pitchFamily="50" charset="-128"/>
                  <a:ea typeface="HGP創英角ｺﾞｼｯｸUB" pitchFamily="50" charset="-128"/>
                </a:rPr>
                <a:t>　</a:t>
              </a:r>
              <a:r>
                <a:rPr lang="ja-JP" altLang="en-US" sz="1600" dirty="0" smtClean="0">
                  <a:solidFill>
                    <a:prstClr val="black"/>
                  </a:solidFill>
                  <a:latin typeface="HGP創英角ｺﾞｼｯｸUB" pitchFamily="50" charset="-128"/>
                  <a:ea typeface="HGP創英角ｺﾞｼｯｸUB" pitchFamily="50" charset="-128"/>
                </a:rPr>
                <a:t>・ガス</a:t>
              </a:r>
              <a:r>
                <a:rPr lang="ja-JP" altLang="en-US" sz="1100" dirty="0" smtClean="0">
                  <a:solidFill>
                    <a:prstClr val="black"/>
                  </a:solidFill>
                  <a:latin typeface="HGP創英角ｺﾞｼｯｸUB" pitchFamily="50" charset="-128"/>
                  <a:ea typeface="HGP創英角ｺﾞｼｯｸUB" pitchFamily="50" charset="-128"/>
                </a:rPr>
                <a:t>（ＬＰガス・都市ガス） </a:t>
              </a:r>
              <a:r>
                <a:rPr lang="en-US" altLang="ja-JP" sz="1600" dirty="0" smtClean="0">
                  <a:solidFill>
                    <a:prstClr val="black"/>
                  </a:solidFill>
                  <a:latin typeface="HGP創英角ｺﾞｼｯｸUB" pitchFamily="50" charset="-128"/>
                  <a:ea typeface="HGP創英角ｺﾞｼｯｸUB" pitchFamily="50" charset="-128"/>
                </a:rPr>
                <a:t>vs </a:t>
              </a:r>
              <a:r>
                <a:rPr lang="ja-JP" altLang="en-US" sz="1600" dirty="0" smtClean="0">
                  <a:solidFill>
                    <a:srgbClr val="FF0000"/>
                  </a:solidFill>
                  <a:latin typeface="HGP創英角ｺﾞｼｯｸUB" pitchFamily="50" charset="-128"/>
                  <a:ea typeface="HGP創英角ｺﾞｼｯｸUB" pitchFamily="50" charset="-128"/>
                </a:rPr>
                <a:t>オール</a:t>
              </a:r>
              <a:r>
                <a:rPr lang="ja-JP" altLang="en-US" sz="1600" dirty="0">
                  <a:solidFill>
                    <a:srgbClr val="FF0000"/>
                  </a:solidFill>
                  <a:latin typeface="HGP創英角ｺﾞｼｯｸUB" pitchFamily="50" charset="-128"/>
                  <a:ea typeface="HGP創英角ｺﾞｼｯｸUB" pitchFamily="50" charset="-128"/>
                </a:rPr>
                <a:t>電化</a:t>
              </a:r>
              <a:endParaRPr lang="en-US" altLang="ja-JP" sz="1600" dirty="0">
                <a:solidFill>
                  <a:srgbClr val="FF0000"/>
                </a:solidFill>
                <a:latin typeface="HGP創英角ｺﾞｼｯｸUB" pitchFamily="50" charset="-128"/>
                <a:ea typeface="HGP創英角ｺﾞｼｯｸUB" pitchFamily="50" charset="-128"/>
              </a:endParaRPr>
            </a:p>
            <a:p>
              <a:pPr eaLnBrk="1" hangingPunct="1">
                <a:spcBef>
                  <a:spcPct val="0"/>
                </a:spcBef>
                <a:buNone/>
              </a:pPr>
              <a:r>
                <a:rPr lang="ja-JP" altLang="en-US" sz="1600" dirty="0">
                  <a:solidFill>
                    <a:prstClr val="black"/>
                  </a:solidFill>
                  <a:latin typeface="HGP創英角ｺﾞｼｯｸUB" pitchFamily="50" charset="-128"/>
                  <a:ea typeface="HGP創英角ｺﾞｼｯｸUB" pitchFamily="50" charset="-128"/>
                </a:rPr>
                <a:t>　</a:t>
              </a:r>
              <a:r>
                <a:rPr lang="ja-JP" altLang="en-US" sz="1600" dirty="0" smtClean="0">
                  <a:solidFill>
                    <a:prstClr val="black"/>
                  </a:solidFill>
                  <a:latin typeface="HGP創英角ｺﾞｼｯｸUB" pitchFamily="50" charset="-128"/>
                  <a:ea typeface="HGP創英角ｺﾞｼｯｸUB" pitchFamily="50" charset="-128"/>
                </a:rPr>
                <a:t>・ＬＰガス </a:t>
              </a:r>
              <a:r>
                <a:rPr lang="en-US" altLang="ja-JP" sz="1600" dirty="0" smtClean="0">
                  <a:solidFill>
                    <a:prstClr val="black"/>
                  </a:solidFill>
                  <a:latin typeface="HGP創英角ｺﾞｼｯｸUB" pitchFamily="50" charset="-128"/>
                  <a:ea typeface="HGP創英角ｺﾞｼｯｸUB" pitchFamily="50" charset="-128"/>
                </a:rPr>
                <a:t>vs </a:t>
              </a:r>
              <a:r>
                <a:rPr lang="ja-JP" altLang="en-US" sz="1600" dirty="0" smtClean="0">
                  <a:solidFill>
                    <a:srgbClr val="FF0000"/>
                  </a:solidFill>
                  <a:latin typeface="HGP創英角ｺﾞｼｯｸUB" pitchFamily="50" charset="-128"/>
                  <a:ea typeface="HGP創英角ｺﾞｼｯｸUB" pitchFamily="50" charset="-128"/>
                </a:rPr>
                <a:t>都市</a:t>
              </a:r>
              <a:r>
                <a:rPr lang="ja-JP" altLang="en-US" sz="1600" dirty="0">
                  <a:solidFill>
                    <a:srgbClr val="FF0000"/>
                  </a:solidFill>
                  <a:latin typeface="HGP創英角ｺﾞｼｯｸUB" pitchFamily="50" charset="-128"/>
                  <a:ea typeface="HGP創英角ｺﾞｼｯｸUB" pitchFamily="50" charset="-128"/>
                </a:rPr>
                <a:t>ガス</a:t>
              </a:r>
              <a:endParaRPr lang="en-US" altLang="ja-JP" sz="1600" dirty="0">
                <a:solidFill>
                  <a:srgbClr val="FF0000"/>
                </a:solidFill>
                <a:latin typeface="HGP創英角ｺﾞｼｯｸUB" pitchFamily="50" charset="-128"/>
                <a:ea typeface="HGP創英角ｺﾞｼｯｸUB" pitchFamily="50" charset="-128"/>
              </a:endParaRPr>
            </a:p>
            <a:p>
              <a:pPr eaLnBrk="1" hangingPunct="1">
                <a:spcBef>
                  <a:spcPct val="0"/>
                </a:spcBef>
                <a:buFontTx/>
                <a:buNone/>
                <a:defRPr/>
              </a:pPr>
              <a:endParaRPr lang="en-US" altLang="ja-JP" sz="1000" dirty="0">
                <a:solidFill>
                  <a:prstClr val="black"/>
                </a:solidFill>
                <a:latin typeface="HGP創英角ｺﾞｼｯｸUB" pitchFamily="50" charset="-128"/>
                <a:ea typeface="HGP創英角ｺﾞｼｯｸUB" pitchFamily="50" charset="-128"/>
              </a:endParaRPr>
            </a:p>
            <a:p>
              <a:pPr eaLnBrk="1" hangingPunct="1">
                <a:spcBef>
                  <a:spcPct val="0"/>
                </a:spcBef>
                <a:spcAft>
                  <a:spcPts val="300"/>
                </a:spcAft>
                <a:buFontTx/>
                <a:buNone/>
                <a:defRPr/>
              </a:pPr>
              <a:r>
                <a:rPr lang="ja-JP" altLang="en-US" sz="1600" dirty="0">
                  <a:solidFill>
                    <a:srgbClr val="002060"/>
                  </a:solidFill>
                  <a:latin typeface="HGP創英角ｺﾞｼｯｸUB" pitchFamily="50" charset="-128"/>
                  <a:ea typeface="HGP創英角ｺﾞｼｯｸUB" pitchFamily="50" charset="-128"/>
                </a:rPr>
                <a:t>●同種エネルギー間競争の活性化</a:t>
              </a:r>
              <a:endParaRPr lang="en-US" altLang="ja-JP" sz="1600" dirty="0">
                <a:solidFill>
                  <a:srgbClr val="002060"/>
                </a:solidFill>
                <a:latin typeface="HGP創英角ｺﾞｼｯｸUB" pitchFamily="50" charset="-128"/>
                <a:ea typeface="HGP創英角ｺﾞｼｯｸUB" pitchFamily="50" charset="-128"/>
              </a:endParaRPr>
            </a:p>
            <a:p>
              <a:pPr eaLnBrk="1" hangingPunct="1">
                <a:spcBef>
                  <a:spcPct val="0"/>
                </a:spcBef>
                <a:spcAft>
                  <a:spcPts val="1000"/>
                </a:spcAft>
                <a:buNone/>
                <a:defRPr/>
              </a:pPr>
              <a:r>
                <a:rPr lang="ja-JP" altLang="en-US" sz="1400" dirty="0">
                  <a:solidFill>
                    <a:srgbClr val="6600CC"/>
                  </a:solidFill>
                  <a:latin typeface="HGP創英角ｺﾞｼｯｸUB" pitchFamily="50" charset="-128"/>
                  <a:ea typeface="HGP創英角ｺﾞｼｯｸUB" pitchFamily="50" charset="-128"/>
                </a:rPr>
                <a:t>　</a:t>
              </a:r>
              <a:r>
                <a:rPr lang="ja-JP" altLang="en-US" sz="1600" dirty="0" smtClean="0">
                  <a:solidFill>
                    <a:prstClr val="black"/>
                  </a:solidFill>
                  <a:latin typeface="HGP創英角ｺﾞｼｯｸUB" pitchFamily="50" charset="-128"/>
                  <a:ea typeface="HGP創英角ｺﾞｼｯｸUB" pitchFamily="50" charset="-128"/>
                </a:rPr>
                <a:t>・</a:t>
              </a:r>
              <a:r>
                <a:rPr lang="ja-JP" altLang="en-US" sz="1600" dirty="0">
                  <a:solidFill>
                    <a:srgbClr val="FF0000"/>
                  </a:solidFill>
                  <a:latin typeface="HGP創英角ｺﾞｼｯｸUB" pitchFamily="50" charset="-128"/>
                  <a:ea typeface="HGP創英角ｺﾞｼｯｸUB" pitchFamily="50" charset="-128"/>
                </a:rPr>
                <a:t>ＬＰガス</a:t>
              </a:r>
              <a:r>
                <a:rPr lang="ja-JP" altLang="en-US" sz="1600" dirty="0">
                  <a:solidFill>
                    <a:prstClr val="black"/>
                  </a:solidFill>
                  <a:latin typeface="HGP創英角ｺﾞｼｯｸUB" pitchFamily="50" charset="-128"/>
                  <a:ea typeface="HGP創英角ｺﾞｼｯｸUB" pitchFamily="50" charset="-128"/>
                </a:rPr>
                <a:t> </a:t>
              </a:r>
              <a:r>
                <a:rPr lang="en-US" altLang="ja-JP" sz="1600" dirty="0">
                  <a:solidFill>
                    <a:prstClr val="black"/>
                  </a:solidFill>
                  <a:latin typeface="HGP創英角ｺﾞｼｯｸUB" pitchFamily="50" charset="-128"/>
                  <a:ea typeface="HGP創英角ｺﾞｼｯｸUB" pitchFamily="50" charset="-128"/>
                </a:rPr>
                <a:t>vs </a:t>
              </a:r>
              <a:r>
                <a:rPr lang="ja-JP" altLang="en-US" sz="1600" dirty="0">
                  <a:solidFill>
                    <a:srgbClr val="FF0000"/>
                  </a:solidFill>
                  <a:latin typeface="HGP創英角ｺﾞｼｯｸUB" pitchFamily="50" charset="-128"/>
                  <a:ea typeface="HGP創英角ｺﾞｼｯｸUB" pitchFamily="50" charset="-128"/>
                </a:rPr>
                <a:t>ＬＰガス</a:t>
              </a:r>
              <a:endParaRPr lang="en-US" altLang="ja-JP" sz="1600" dirty="0">
                <a:solidFill>
                  <a:schemeClr val="tx1">
                    <a:lumMod val="50000"/>
                    <a:lumOff val="50000"/>
                  </a:schemeClr>
                </a:solidFill>
                <a:latin typeface="HGP創英角ｺﾞｼｯｸUB" pitchFamily="50" charset="-128"/>
                <a:ea typeface="HGP創英角ｺﾞｼｯｸUB" pitchFamily="50" charset="-128"/>
              </a:endParaRPr>
            </a:p>
            <a:p>
              <a:pPr eaLnBrk="1" hangingPunct="1">
                <a:spcBef>
                  <a:spcPct val="0"/>
                </a:spcBef>
                <a:buFont typeface="Arial" charset="0"/>
                <a:buNone/>
                <a:defRPr/>
              </a:pPr>
              <a:endParaRPr lang="en-US" altLang="ja-JP" sz="1000" dirty="0" smtClean="0">
                <a:solidFill>
                  <a:schemeClr val="tx1">
                    <a:lumMod val="50000"/>
                    <a:lumOff val="50000"/>
                  </a:schemeClr>
                </a:solidFill>
                <a:latin typeface="HGP創英角ｺﾞｼｯｸUB" pitchFamily="50" charset="-128"/>
                <a:ea typeface="HGP創英角ｺﾞｼｯｸUB" pitchFamily="50" charset="-128"/>
              </a:endParaRPr>
            </a:p>
            <a:p>
              <a:pPr eaLnBrk="1" hangingPunct="1">
                <a:spcBef>
                  <a:spcPct val="0"/>
                </a:spcBef>
                <a:buFont typeface="Arial" charset="0"/>
                <a:buNone/>
                <a:defRPr/>
              </a:pPr>
              <a:r>
                <a:rPr lang="ja-JP" altLang="en-US" sz="1600" dirty="0">
                  <a:solidFill>
                    <a:schemeClr val="tx1">
                      <a:lumMod val="50000"/>
                      <a:lumOff val="50000"/>
                    </a:schemeClr>
                  </a:solidFill>
                  <a:latin typeface="HGP創英角ｺﾞｼｯｸUB" pitchFamily="50" charset="-128"/>
                  <a:ea typeface="HGP創英角ｺﾞｼｯｸUB" pitchFamily="50" charset="-128"/>
                </a:rPr>
                <a:t>　</a:t>
              </a:r>
              <a:r>
                <a:rPr lang="ja-JP" altLang="en-US" sz="1600" dirty="0" smtClean="0">
                  <a:solidFill>
                    <a:schemeClr val="tx1">
                      <a:lumMod val="50000"/>
                      <a:lumOff val="50000"/>
                    </a:schemeClr>
                  </a:solidFill>
                  <a:latin typeface="HGP創英角ｺﾞｼｯｸUB" pitchFamily="50" charset="-128"/>
                  <a:ea typeface="HGP創英角ｺﾞｼｯｸUB" pitchFamily="50" charset="-128"/>
                </a:rPr>
                <a:t>　・</a:t>
              </a:r>
              <a:r>
                <a:rPr lang="ja-JP" altLang="en-US" sz="1600" dirty="0">
                  <a:solidFill>
                    <a:schemeClr val="tx1">
                      <a:lumMod val="50000"/>
                      <a:lumOff val="50000"/>
                    </a:schemeClr>
                  </a:solidFill>
                  <a:latin typeface="HGP創英角ｺﾞｼｯｸUB" pitchFamily="50" charset="-128"/>
                  <a:ea typeface="HGP創英角ｺﾞｼｯｸUB" pitchFamily="50" charset="-128"/>
                </a:rPr>
                <a:t>電力 ｖｓ 電力</a:t>
              </a:r>
              <a:endParaRPr lang="en-US" altLang="ja-JP" sz="1600" dirty="0">
                <a:solidFill>
                  <a:schemeClr val="tx1">
                    <a:lumMod val="50000"/>
                    <a:lumOff val="50000"/>
                  </a:schemeClr>
                </a:solidFill>
                <a:latin typeface="HGP創英角ｺﾞｼｯｸUB" pitchFamily="50" charset="-128"/>
                <a:ea typeface="HGP創英角ｺﾞｼｯｸUB" pitchFamily="50" charset="-128"/>
              </a:endParaRPr>
            </a:p>
            <a:p>
              <a:pPr eaLnBrk="1" hangingPunct="1">
                <a:spcBef>
                  <a:spcPct val="0"/>
                </a:spcBef>
                <a:spcAft>
                  <a:spcPts val="300"/>
                </a:spcAft>
                <a:buFont typeface="Arial" charset="0"/>
                <a:buNone/>
                <a:defRPr/>
              </a:pPr>
              <a:r>
                <a:rPr lang="ja-JP" altLang="en-US" sz="1600" dirty="0">
                  <a:solidFill>
                    <a:schemeClr val="tx1">
                      <a:lumMod val="50000"/>
                      <a:lumOff val="50000"/>
                    </a:schemeClr>
                  </a:solidFill>
                  <a:latin typeface="HGP創英角ｺﾞｼｯｸUB" pitchFamily="50" charset="-128"/>
                  <a:ea typeface="HGP創英角ｺﾞｼｯｸUB" pitchFamily="50" charset="-128"/>
                </a:rPr>
                <a:t>　　・都市ガス </a:t>
              </a:r>
              <a:r>
                <a:rPr lang="en-US" altLang="ja-JP" sz="1600" dirty="0">
                  <a:solidFill>
                    <a:schemeClr val="tx1">
                      <a:lumMod val="50000"/>
                      <a:lumOff val="50000"/>
                    </a:schemeClr>
                  </a:solidFill>
                  <a:latin typeface="HGP創英角ｺﾞｼｯｸUB" pitchFamily="50" charset="-128"/>
                  <a:ea typeface="HGP創英角ｺﾞｼｯｸUB" pitchFamily="50" charset="-128"/>
                </a:rPr>
                <a:t>vs </a:t>
              </a:r>
              <a:r>
                <a:rPr lang="ja-JP" altLang="en-US" sz="1600" dirty="0">
                  <a:solidFill>
                    <a:schemeClr val="tx1">
                      <a:lumMod val="50000"/>
                      <a:lumOff val="50000"/>
                    </a:schemeClr>
                  </a:solidFill>
                  <a:latin typeface="HGP創英角ｺﾞｼｯｸUB" pitchFamily="50" charset="-128"/>
                  <a:ea typeface="HGP創英角ｺﾞｼｯｸUB" pitchFamily="50" charset="-128"/>
                </a:rPr>
                <a:t>都市</a:t>
              </a:r>
              <a:r>
                <a:rPr lang="ja-JP" altLang="en-US" sz="1600" dirty="0" smtClean="0">
                  <a:solidFill>
                    <a:schemeClr val="tx1">
                      <a:lumMod val="50000"/>
                      <a:lumOff val="50000"/>
                    </a:schemeClr>
                  </a:solidFill>
                  <a:latin typeface="HGP創英角ｺﾞｼｯｸUB" pitchFamily="50" charset="-128"/>
                  <a:ea typeface="HGP創英角ｺﾞｼｯｸUB" pitchFamily="50" charset="-128"/>
                </a:rPr>
                <a:t>ガス</a:t>
              </a:r>
              <a:r>
                <a:rPr lang="ja-JP" altLang="en-US" sz="1400" dirty="0">
                  <a:solidFill>
                    <a:schemeClr val="tx1">
                      <a:lumMod val="50000"/>
                      <a:lumOff val="50000"/>
                    </a:schemeClr>
                  </a:solidFill>
                  <a:latin typeface="HGP創英角ｺﾞｼｯｸUB" pitchFamily="50" charset="-128"/>
                  <a:ea typeface="HGP創英角ｺﾞｼｯｸUB" pitchFamily="50" charset="-128"/>
                </a:rPr>
                <a:t>　</a:t>
              </a:r>
              <a:endParaRPr lang="en-US" altLang="ja-JP" sz="1400" dirty="0">
                <a:solidFill>
                  <a:schemeClr val="tx1">
                    <a:lumMod val="50000"/>
                    <a:lumOff val="50000"/>
                  </a:schemeClr>
                </a:solidFill>
                <a:latin typeface="HGP創英角ｺﾞｼｯｸUB" pitchFamily="50" charset="-128"/>
                <a:ea typeface="HGP創英角ｺﾞｼｯｸUB" pitchFamily="50" charset="-128"/>
              </a:endParaRPr>
            </a:p>
          </p:txBody>
        </p:sp>
        <p:sp>
          <p:nvSpPr>
            <p:cNvPr id="2" name="テキスト ボックス 1"/>
            <p:cNvSpPr txBox="1"/>
            <p:nvPr/>
          </p:nvSpPr>
          <p:spPr>
            <a:xfrm>
              <a:off x="244579" y="4126290"/>
              <a:ext cx="3128250" cy="523220"/>
            </a:xfrm>
            <a:prstGeom prst="rect">
              <a:avLst/>
            </a:prstGeom>
            <a:noFill/>
          </p:spPr>
          <p:txBody>
            <a:bodyPr wrap="square" rtlCol="0">
              <a:spAutoFit/>
            </a:bodyPr>
            <a:lstStyle/>
            <a:p>
              <a:r>
                <a:rPr kumimoji="1" lang="ja-JP" altLang="en-US" sz="28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　　　　　　　　）</a:t>
              </a:r>
              <a:endParaRPr kumimoji="1" lang="ja-JP" altLang="en-US" sz="2800" dirty="0">
                <a:solidFill>
                  <a:schemeClr val="tx1">
                    <a:lumMod val="50000"/>
                    <a:lumOff val="50000"/>
                  </a:schemeClr>
                </a:solidFill>
                <a:latin typeface="HGP創英角ｺﾞｼｯｸUB" panose="020B0900000000000000" pitchFamily="50" charset="-128"/>
                <a:ea typeface="HGP創英角ｺﾞｼｯｸUB" panose="020B0900000000000000" pitchFamily="50" charset="-128"/>
              </a:endParaRPr>
            </a:p>
          </p:txBody>
        </p:sp>
      </p:grpSp>
      <p:sp>
        <p:nvSpPr>
          <p:cNvPr id="28" name="スライド番号プレースホルダー 6"/>
          <p:cNvSpPr>
            <a:spLocks noGrp="1"/>
          </p:cNvSpPr>
          <p:nvPr>
            <p:ph type="sldNum" sz="quarter" idx="12"/>
          </p:nvPr>
        </p:nvSpPr>
        <p:spPr>
          <a:xfrm>
            <a:off x="7010400" y="6504600"/>
            <a:ext cx="2133600" cy="365125"/>
          </a:xfrm>
        </p:spPr>
        <p:txBody>
          <a:bodyPr/>
          <a:lstStyle/>
          <a:p>
            <a:fld id="{2D3C8E6B-077E-4A71-BE22-186BAE43F08F}" type="slidenum">
              <a:rPr lang="ja-JP" altLang="en-US" sz="1400">
                <a:solidFill>
                  <a:prstClr val="black"/>
                </a:solidFill>
                <a:latin typeface="HGP創英角ｺﾞｼｯｸUB" panose="020B0900000000000000" pitchFamily="50" charset="-128"/>
                <a:ea typeface="HGP創英角ｺﾞｼｯｸUB" panose="020B0900000000000000" pitchFamily="50" charset="-128"/>
              </a:rPr>
              <a:pPr/>
              <a:t>4</a:t>
            </a:fld>
            <a:endParaRPr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321072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 xmlns:a16="http://schemas.microsoft.com/office/drawing/2014/main" id="{F11F6216-BEC6-461B-B5CE-E38AE13AC413}"/>
              </a:ext>
            </a:extLst>
          </p:cNvPr>
          <p:cNvGrpSpPr/>
          <p:nvPr/>
        </p:nvGrpSpPr>
        <p:grpSpPr>
          <a:xfrm>
            <a:off x="453092" y="968119"/>
            <a:ext cx="8492452" cy="5427796"/>
            <a:chOff x="318148" y="1192243"/>
            <a:chExt cx="8492452" cy="5427796"/>
          </a:xfrm>
        </p:grpSpPr>
        <p:sp>
          <p:nvSpPr>
            <p:cNvPr id="4" name="テキスト ボックス 3"/>
            <p:cNvSpPr txBox="1"/>
            <p:nvPr/>
          </p:nvSpPr>
          <p:spPr>
            <a:xfrm>
              <a:off x="691091" y="1220554"/>
              <a:ext cx="2974383" cy="646331"/>
            </a:xfrm>
            <a:prstGeom prst="rect">
              <a:avLst/>
            </a:prstGeom>
            <a:noFill/>
            <a:ln>
              <a:solidFill>
                <a:srgbClr val="FF0000"/>
              </a:solidFill>
            </a:ln>
          </p:spPr>
          <p:txBody>
            <a:bodyPr wrap="square" rtlCol="0">
              <a:spAutoFit/>
            </a:bodyPr>
            <a:lstStyle/>
            <a:p>
              <a:pPr algn="ctr"/>
              <a:r>
                <a:rPr lang="ja-JP" altLang="en-US" dirty="0">
                  <a:solidFill>
                    <a:prstClr val="black"/>
                  </a:solidFill>
                  <a:latin typeface="HGP創英角ｺﾞｼｯｸUB" panose="020B0900000000000000" pitchFamily="50" charset="-128"/>
                  <a:ea typeface="HGP創英角ｺﾞｼｯｸUB" panose="020B0900000000000000" pitchFamily="50" charset="-128"/>
                </a:rPr>
                <a:t>このままでは</a:t>
              </a:r>
              <a:endParaRPr lang="en-US" altLang="ja-JP" dirty="0">
                <a:solidFill>
                  <a:prstClr val="black"/>
                </a:solidFill>
                <a:latin typeface="HGP創英角ｺﾞｼｯｸUB" panose="020B0900000000000000" pitchFamily="50" charset="-128"/>
                <a:ea typeface="HGP創英角ｺﾞｼｯｸUB" panose="020B0900000000000000" pitchFamily="50" charset="-128"/>
              </a:endParaRPr>
            </a:p>
            <a:p>
              <a:pPr algn="ctr"/>
              <a:r>
                <a:rPr lang="ja-JP" altLang="en-US" dirty="0">
                  <a:solidFill>
                    <a:prstClr val="black"/>
                  </a:solidFill>
                  <a:latin typeface="HGP創英角ｺﾞｼｯｸUB" panose="020B0900000000000000" pitchFamily="50" charset="-128"/>
                  <a:ea typeface="HGP創英角ｺﾞｼｯｸUB" panose="020B0900000000000000" pitchFamily="50" charset="-128"/>
                </a:rPr>
                <a:t>ＬＰガスのお客さまは増えない</a:t>
              </a:r>
            </a:p>
          </p:txBody>
        </p:sp>
        <p:sp>
          <p:nvSpPr>
            <p:cNvPr id="5" name="テキスト ボックス 4"/>
            <p:cNvSpPr txBox="1"/>
            <p:nvPr/>
          </p:nvSpPr>
          <p:spPr>
            <a:xfrm>
              <a:off x="5321205" y="1192243"/>
              <a:ext cx="3096344" cy="646331"/>
            </a:xfrm>
            <a:prstGeom prst="rect">
              <a:avLst/>
            </a:prstGeom>
            <a:noFill/>
            <a:ln>
              <a:solidFill>
                <a:srgbClr val="FF0000"/>
              </a:solidFill>
            </a:ln>
          </p:spPr>
          <p:txBody>
            <a:bodyPr wrap="square" rtlCol="0">
              <a:spAutoFit/>
            </a:bodyPr>
            <a:lstStyle/>
            <a:p>
              <a:pPr algn="ctr"/>
              <a:r>
                <a:rPr lang="ja-JP" altLang="en-US" dirty="0">
                  <a:solidFill>
                    <a:prstClr val="black"/>
                  </a:solidFill>
                  <a:latin typeface="HGP創英角ｺﾞｼｯｸUB" panose="020B0900000000000000" pitchFamily="50" charset="-128"/>
                  <a:ea typeface="HGP創英角ｺﾞｼｯｸUB" panose="020B0900000000000000" pitchFamily="50" charset="-128"/>
                </a:rPr>
                <a:t>このままでは</a:t>
              </a:r>
              <a:endParaRPr lang="en-US" altLang="ja-JP" dirty="0">
                <a:solidFill>
                  <a:prstClr val="black"/>
                </a:solidFill>
                <a:latin typeface="HGP創英角ｺﾞｼｯｸUB" panose="020B0900000000000000" pitchFamily="50" charset="-128"/>
                <a:ea typeface="HGP創英角ｺﾞｼｯｸUB" panose="020B0900000000000000" pitchFamily="50" charset="-128"/>
              </a:endParaRPr>
            </a:p>
            <a:p>
              <a:pPr algn="ctr"/>
              <a:r>
                <a:rPr lang="ja-JP" altLang="en-US" dirty="0">
                  <a:solidFill>
                    <a:prstClr val="black"/>
                  </a:solidFill>
                  <a:latin typeface="HGP創英角ｺﾞｼｯｸUB" panose="020B0900000000000000" pitchFamily="50" charset="-128"/>
                  <a:ea typeface="HGP創英角ｺﾞｼｯｸUB" panose="020B0900000000000000" pitchFamily="50" charset="-128"/>
                </a:rPr>
                <a:t>ＬＰガスの販売量は増えない</a:t>
              </a:r>
            </a:p>
          </p:txBody>
        </p:sp>
        <p:sp>
          <p:nvSpPr>
            <p:cNvPr id="6" name="テキスト ボックス 5"/>
            <p:cNvSpPr txBox="1"/>
            <p:nvPr/>
          </p:nvSpPr>
          <p:spPr>
            <a:xfrm>
              <a:off x="821158" y="4164901"/>
              <a:ext cx="2844316" cy="646331"/>
            </a:xfrm>
            <a:prstGeom prst="rect">
              <a:avLst/>
            </a:prstGeom>
            <a:noFill/>
            <a:ln>
              <a:solidFill>
                <a:srgbClr val="FF3399"/>
              </a:solidFill>
            </a:ln>
          </p:spPr>
          <p:txBody>
            <a:bodyPr wrap="square" rtlCol="0">
              <a:spAutoFit/>
            </a:bodyPr>
            <a:lstStyle/>
            <a:p>
              <a:pPr algn="ctr"/>
              <a:r>
                <a:rPr lang="ja-JP" altLang="en-US" dirty="0">
                  <a:solidFill>
                    <a:prstClr val="black"/>
                  </a:solidFill>
                  <a:latin typeface="HGP創英角ｺﾞｼｯｸUB" panose="020B0900000000000000" pitchFamily="50" charset="-128"/>
                  <a:ea typeface="HGP創英角ｺﾞｼｯｸUB" panose="020B0900000000000000" pitchFamily="50" charset="-128"/>
                </a:rPr>
                <a:t>他地域から参入する</a:t>
              </a:r>
              <a:endParaRPr lang="en-US" altLang="ja-JP" dirty="0">
                <a:solidFill>
                  <a:prstClr val="black"/>
                </a:solidFill>
                <a:latin typeface="HGP創英角ｺﾞｼｯｸUB" panose="020B0900000000000000" pitchFamily="50" charset="-128"/>
                <a:ea typeface="HGP創英角ｺﾞｼｯｸUB" panose="020B0900000000000000" pitchFamily="50" charset="-128"/>
              </a:endParaRPr>
            </a:p>
            <a:p>
              <a:pPr algn="ctr"/>
              <a:r>
                <a:rPr lang="ja-JP" altLang="en-US" dirty="0">
                  <a:solidFill>
                    <a:prstClr val="black"/>
                  </a:solidFill>
                  <a:latin typeface="HGP創英角ｺﾞｼｯｸUB" panose="020B0900000000000000" pitchFamily="50" charset="-128"/>
                  <a:ea typeface="HGP創英角ｺﾞｼｯｸUB" panose="020B0900000000000000" pitchFamily="50" charset="-128"/>
                </a:rPr>
                <a:t>ＬＰガス事業者が増える</a:t>
              </a:r>
            </a:p>
          </p:txBody>
        </p:sp>
        <p:sp>
          <p:nvSpPr>
            <p:cNvPr id="7" name="テキスト ボックス 6"/>
            <p:cNvSpPr txBox="1"/>
            <p:nvPr/>
          </p:nvSpPr>
          <p:spPr>
            <a:xfrm>
              <a:off x="5210200" y="4135420"/>
              <a:ext cx="3600400" cy="646331"/>
            </a:xfrm>
            <a:prstGeom prst="rect">
              <a:avLst/>
            </a:prstGeom>
            <a:noFill/>
            <a:ln>
              <a:solidFill>
                <a:srgbClr val="FF3399"/>
              </a:solidFill>
            </a:ln>
          </p:spPr>
          <p:txBody>
            <a:bodyPr wrap="square" rtlCol="0">
              <a:spAutoFit/>
            </a:bodyPr>
            <a:lstStyle/>
            <a:p>
              <a:pPr algn="ctr"/>
              <a:r>
                <a:rPr lang="ja-JP" altLang="en-US" dirty="0">
                  <a:solidFill>
                    <a:prstClr val="black"/>
                  </a:solidFill>
                  <a:latin typeface="HGP創英角ｺﾞｼｯｸUB" panose="020B0900000000000000" pitchFamily="50" charset="-128"/>
                  <a:ea typeface="HGP創英角ｺﾞｼｯｸUB" panose="020B0900000000000000" pitchFamily="50" charset="-128"/>
                </a:rPr>
                <a:t>地域内での同業者との</a:t>
              </a:r>
              <a:endParaRPr lang="en-US" altLang="ja-JP" dirty="0">
                <a:solidFill>
                  <a:prstClr val="black"/>
                </a:solidFill>
                <a:latin typeface="HGP創英角ｺﾞｼｯｸUB" panose="020B0900000000000000" pitchFamily="50" charset="-128"/>
                <a:ea typeface="HGP創英角ｺﾞｼｯｸUB" panose="020B0900000000000000" pitchFamily="50" charset="-128"/>
              </a:endParaRPr>
            </a:p>
            <a:p>
              <a:pPr algn="ctr"/>
              <a:r>
                <a:rPr lang="ja-JP" altLang="en-US" dirty="0">
                  <a:solidFill>
                    <a:prstClr val="black"/>
                  </a:solidFill>
                  <a:latin typeface="HGP創英角ｺﾞｼｯｸUB" panose="020B0900000000000000" pitchFamily="50" charset="-128"/>
                  <a:ea typeface="HGP創英角ｺﾞｼｯｸUB" panose="020B0900000000000000" pitchFamily="50" charset="-128"/>
                </a:rPr>
                <a:t>顧客棲み分けにも限界が来る</a:t>
              </a:r>
            </a:p>
          </p:txBody>
        </p:sp>
        <p:sp>
          <p:nvSpPr>
            <p:cNvPr id="8" name="テキスト ボックス 7"/>
            <p:cNvSpPr txBox="1"/>
            <p:nvPr/>
          </p:nvSpPr>
          <p:spPr>
            <a:xfrm>
              <a:off x="6506344" y="2158092"/>
              <a:ext cx="2304256" cy="646331"/>
            </a:xfrm>
            <a:prstGeom prst="rect">
              <a:avLst/>
            </a:prstGeom>
            <a:noFill/>
            <a:ln>
              <a:solidFill>
                <a:srgbClr val="0000FF"/>
              </a:solidFill>
            </a:ln>
          </p:spPr>
          <p:txBody>
            <a:bodyPr wrap="square" rtlCol="0">
              <a:spAutoFit/>
            </a:bodyPr>
            <a:lstStyle/>
            <a:p>
              <a:pPr algn="ctr"/>
              <a:r>
                <a:rPr lang="ja-JP" altLang="en-US" dirty="0">
                  <a:solidFill>
                    <a:prstClr val="black"/>
                  </a:solidFill>
                  <a:latin typeface="HGP創英角ｺﾞｼｯｸUB" panose="020B0900000000000000" pitchFamily="50" charset="-128"/>
                  <a:ea typeface="HGP創英角ｺﾞｼｯｸUB" panose="020B0900000000000000" pitchFamily="50" charset="-128"/>
                </a:rPr>
                <a:t>新築されるたびに、</a:t>
              </a:r>
              <a:endParaRPr lang="en-US" altLang="ja-JP" dirty="0">
                <a:solidFill>
                  <a:prstClr val="black"/>
                </a:solidFill>
                <a:latin typeface="HGP創英角ｺﾞｼｯｸUB" panose="020B0900000000000000" pitchFamily="50" charset="-128"/>
                <a:ea typeface="HGP創英角ｺﾞｼｯｸUB" panose="020B0900000000000000" pitchFamily="50" charset="-128"/>
              </a:endParaRPr>
            </a:p>
            <a:p>
              <a:pPr algn="ctr"/>
              <a:r>
                <a:rPr lang="ja-JP" altLang="en-US" dirty="0">
                  <a:solidFill>
                    <a:prstClr val="black"/>
                  </a:solidFill>
                  <a:latin typeface="HGP創英角ｺﾞｼｯｸUB" panose="020B0900000000000000" pitchFamily="50" charset="-128"/>
                  <a:ea typeface="HGP創英角ｺﾞｼｯｸUB" panose="020B0900000000000000" pitchFamily="50" charset="-128"/>
                </a:rPr>
                <a:t>電化が進む</a:t>
              </a:r>
            </a:p>
          </p:txBody>
        </p:sp>
        <p:sp>
          <p:nvSpPr>
            <p:cNvPr id="9" name="テキスト ボックス 8"/>
            <p:cNvSpPr txBox="1"/>
            <p:nvPr/>
          </p:nvSpPr>
          <p:spPr>
            <a:xfrm>
              <a:off x="433268" y="5973708"/>
              <a:ext cx="2919154" cy="646331"/>
            </a:xfrm>
            <a:prstGeom prst="rect">
              <a:avLst/>
            </a:prstGeom>
            <a:noFill/>
            <a:ln>
              <a:solidFill>
                <a:srgbClr val="6600CC"/>
              </a:solidFill>
            </a:ln>
          </p:spPr>
          <p:txBody>
            <a:bodyPr wrap="square" rtlCol="0">
              <a:spAutoFit/>
            </a:bodyPr>
            <a:lstStyle/>
            <a:p>
              <a:pPr algn="ctr"/>
              <a:r>
                <a:rPr lang="ja-JP" altLang="en-US" dirty="0">
                  <a:solidFill>
                    <a:prstClr val="black"/>
                  </a:solidFill>
                  <a:latin typeface="HGP創英角ｺﾞｼｯｸUB" panose="020B0900000000000000" pitchFamily="50" charset="-128"/>
                  <a:ea typeface="HGP創英角ｺﾞｼｯｸUB" panose="020B0900000000000000" pitchFamily="50" charset="-128"/>
                </a:rPr>
                <a:t>従業員の高齢化が進み、</a:t>
              </a:r>
              <a:endParaRPr lang="en-US" altLang="ja-JP" dirty="0">
                <a:solidFill>
                  <a:prstClr val="black"/>
                </a:solidFill>
                <a:latin typeface="HGP創英角ｺﾞｼｯｸUB" panose="020B0900000000000000" pitchFamily="50" charset="-128"/>
                <a:ea typeface="HGP創英角ｺﾞｼｯｸUB" panose="020B0900000000000000" pitchFamily="50" charset="-128"/>
              </a:endParaRPr>
            </a:p>
            <a:p>
              <a:pPr algn="ctr"/>
              <a:r>
                <a:rPr lang="ja-JP" altLang="en-US" dirty="0">
                  <a:solidFill>
                    <a:prstClr val="black"/>
                  </a:solidFill>
                  <a:latin typeface="HGP創英角ｺﾞｼｯｸUB" panose="020B0900000000000000" pitchFamily="50" charset="-128"/>
                  <a:ea typeface="HGP創英角ｺﾞｼｯｸUB" panose="020B0900000000000000" pitchFamily="50" charset="-128"/>
                </a:rPr>
                <a:t>事業に支障が出てくる</a:t>
              </a:r>
            </a:p>
          </p:txBody>
        </p:sp>
        <p:sp>
          <p:nvSpPr>
            <p:cNvPr id="10" name="テキスト ボックス 9"/>
            <p:cNvSpPr txBox="1"/>
            <p:nvPr/>
          </p:nvSpPr>
          <p:spPr>
            <a:xfrm>
              <a:off x="563277" y="5118244"/>
              <a:ext cx="3655821" cy="646331"/>
            </a:xfrm>
            <a:prstGeom prst="rect">
              <a:avLst/>
            </a:prstGeom>
            <a:noFill/>
            <a:ln>
              <a:solidFill>
                <a:srgbClr val="008000"/>
              </a:solidFill>
            </a:ln>
          </p:spPr>
          <p:txBody>
            <a:bodyPr wrap="square" rtlCol="0">
              <a:spAutoFit/>
            </a:bodyPr>
            <a:lstStyle/>
            <a:p>
              <a:pPr algn="ctr"/>
              <a:r>
                <a:rPr lang="ja-JP" altLang="en-US" dirty="0">
                  <a:solidFill>
                    <a:prstClr val="black"/>
                  </a:solidFill>
                  <a:latin typeface="HGP創英角ｺﾞｼｯｸUB" panose="020B0900000000000000" pitchFamily="50" charset="-128"/>
                  <a:ea typeface="HGP創英角ｺﾞｼｯｸUB" panose="020B0900000000000000" pitchFamily="50" charset="-128"/>
                </a:rPr>
                <a:t>副業の油（ガソリン、灯油）ビジネスも</a:t>
              </a:r>
              <a:endParaRPr lang="en-US" altLang="ja-JP" dirty="0">
                <a:solidFill>
                  <a:prstClr val="black"/>
                </a:solidFill>
                <a:latin typeface="HGP創英角ｺﾞｼｯｸUB" panose="020B0900000000000000" pitchFamily="50" charset="-128"/>
                <a:ea typeface="HGP創英角ｺﾞｼｯｸUB" panose="020B0900000000000000" pitchFamily="50" charset="-128"/>
              </a:endParaRPr>
            </a:p>
            <a:p>
              <a:pPr algn="ctr"/>
              <a:r>
                <a:rPr lang="ja-JP" altLang="en-US" dirty="0">
                  <a:solidFill>
                    <a:prstClr val="black"/>
                  </a:solidFill>
                  <a:latin typeface="HGP創英角ｺﾞｼｯｸUB" panose="020B0900000000000000" pitchFamily="50" charset="-128"/>
                  <a:ea typeface="HGP創英角ｺﾞｼｯｸUB" panose="020B0900000000000000" pitchFamily="50" charset="-128"/>
                </a:rPr>
                <a:t>過疎化で厳しくなる</a:t>
              </a:r>
            </a:p>
          </p:txBody>
        </p:sp>
        <p:sp>
          <p:nvSpPr>
            <p:cNvPr id="11" name="テキスト ボックス 10"/>
            <p:cNvSpPr txBox="1"/>
            <p:nvPr/>
          </p:nvSpPr>
          <p:spPr>
            <a:xfrm>
              <a:off x="318148" y="2227601"/>
              <a:ext cx="2844316" cy="646331"/>
            </a:xfrm>
            <a:prstGeom prst="rect">
              <a:avLst/>
            </a:prstGeom>
            <a:noFill/>
            <a:ln>
              <a:solidFill>
                <a:srgbClr val="0000FF"/>
              </a:solidFill>
            </a:ln>
          </p:spPr>
          <p:txBody>
            <a:bodyPr wrap="square" rtlCol="0">
              <a:spAutoFit/>
            </a:bodyPr>
            <a:lstStyle/>
            <a:p>
              <a:pPr algn="ctr"/>
              <a:r>
                <a:rPr lang="ja-JP" altLang="en-US" dirty="0">
                  <a:solidFill>
                    <a:prstClr val="black"/>
                  </a:solidFill>
                  <a:latin typeface="HGP創英角ｺﾞｼｯｸUB" panose="020B0900000000000000" pitchFamily="50" charset="-128"/>
                  <a:ea typeface="HGP創英角ｺﾞｼｯｸUB" panose="020B0900000000000000" pitchFamily="50" charset="-128"/>
                </a:rPr>
                <a:t>料金を上げれば、</a:t>
              </a:r>
              <a:endParaRPr lang="en-US" altLang="ja-JP" dirty="0">
                <a:solidFill>
                  <a:prstClr val="black"/>
                </a:solidFill>
                <a:latin typeface="HGP創英角ｺﾞｼｯｸUB" panose="020B0900000000000000" pitchFamily="50" charset="-128"/>
                <a:ea typeface="HGP創英角ｺﾞｼｯｸUB" panose="020B0900000000000000" pitchFamily="50" charset="-128"/>
              </a:endParaRPr>
            </a:p>
            <a:p>
              <a:pPr algn="ctr"/>
              <a:r>
                <a:rPr lang="ja-JP" altLang="en-US" dirty="0">
                  <a:solidFill>
                    <a:prstClr val="black"/>
                  </a:solidFill>
                  <a:latin typeface="HGP創英角ｺﾞｼｯｸUB" panose="020B0900000000000000" pitchFamily="50" charset="-128"/>
                  <a:ea typeface="HGP創英角ｺﾞｼｯｸUB" panose="020B0900000000000000" pitchFamily="50" charset="-128"/>
                </a:rPr>
                <a:t>ますますＬＰガス離れが進む</a:t>
              </a:r>
            </a:p>
          </p:txBody>
        </p:sp>
        <p:sp>
          <p:nvSpPr>
            <p:cNvPr id="12" name="テキスト ボックス 11"/>
            <p:cNvSpPr txBox="1"/>
            <p:nvPr/>
          </p:nvSpPr>
          <p:spPr>
            <a:xfrm>
              <a:off x="5403367" y="5104782"/>
              <a:ext cx="3214065" cy="646331"/>
            </a:xfrm>
            <a:prstGeom prst="rect">
              <a:avLst/>
            </a:prstGeom>
            <a:noFill/>
            <a:ln>
              <a:solidFill>
                <a:srgbClr val="008000"/>
              </a:solidFill>
            </a:ln>
          </p:spPr>
          <p:txBody>
            <a:bodyPr wrap="square" rtlCol="0">
              <a:spAutoFit/>
            </a:bodyPr>
            <a:lstStyle/>
            <a:p>
              <a:pPr algn="ctr"/>
              <a:r>
                <a:rPr lang="ja-JP" altLang="en-US" dirty="0">
                  <a:solidFill>
                    <a:prstClr val="black"/>
                  </a:solidFill>
                  <a:latin typeface="HGP創英角ｺﾞｼｯｸUB" panose="020B0900000000000000" pitchFamily="50" charset="-128"/>
                  <a:ea typeface="HGP創英角ｺﾞｼｯｸUB" panose="020B0900000000000000" pitchFamily="50" charset="-128"/>
                </a:rPr>
                <a:t>リフォームビジネスも</a:t>
              </a:r>
              <a:endParaRPr lang="en-US" altLang="ja-JP" dirty="0">
                <a:solidFill>
                  <a:prstClr val="black"/>
                </a:solidFill>
                <a:latin typeface="HGP創英角ｺﾞｼｯｸUB" panose="020B0900000000000000" pitchFamily="50" charset="-128"/>
                <a:ea typeface="HGP創英角ｺﾞｼｯｸUB" panose="020B0900000000000000" pitchFamily="50" charset="-128"/>
              </a:endParaRPr>
            </a:p>
            <a:p>
              <a:pPr algn="ctr"/>
              <a:r>
                <a:rPr lang="ja-JP" altLang="en-US" dirty="0">
                  <a:solidFill>
                    <a:prstClr val="black"/>
                  </a:solidFill>
                  <a:latin typeface="HGP創英角ｺﾞｼｯｸUB" panose="020B0900000000000000" pitchFamily="50" charset="-128"/>
                  <a:ea typeface="HGP創英角ｺﾞｼｯｸUB" panose="020B0900000000000000" pitchFamily="50" charset="-128"/>
                </a:rPr>
                <a:t>競合が激しく、利益率も低い</a:t>
              </a:r>
            </a:p>
          </p:txBody>
        </p:sp>
        <p:sp>
          <p:nvSpPr>
            <p:cNvPr id="13" name="テキスト ボックス 12"/>
            <p:cNvSpPr txBox="1"/>
            <p:nvPr/>
          </p:nvSpPr>
          <p:spPr>
            <a:xfrm>
              <a:off x="3527590" y="2207293"/>
              <a:ext cx="2613628" cy="646331"/>
            </a:xfrm>
            <a:prstGeom prst="rect">
              <a:avLst/>
            </a:prstGeom>
            <a:noFill/>
            <a:ln>
              <a:solidFill>
                <a:srgbClr val="0000FF"/>
              </a:solidFill>
            </a:ln>
          </p:spPr>
          <p:txBody>
            <a:bodyPr wrap="square" rtlCol="0">
              <a:spAutoFit/>
            </a:bodyPr>
            <a:lstStyle/>
            <a:p>
              <a:pPr algn="ctr"/>
              <a:r>
                <a:rPr lang="ja-JP" altLang="en-US" dirty="0">
                  <a:solidFill>
                    <a:prstClr val="black"/>
                  </a:solidFill>
                  <a:latin typeface="HGP創英角ｺﾞｼｯｸUB" panose="020B0900000000000000" pitchFamily="50" charset="-128"/>
                  <a:ea typeface="HGP創英角ｺﾞｼｯｸUB" panose="020B0900000000000000" pitchFamily="50" charset="-128"/>
                </a:rPr>
                <a:t>１件当り消費量アップ</a:t>
              </a:r>
              <a:endParaRPr lang="en-US" altLang="ja-JP" dirty="0">
                <a:solidFill>
                  <a:prstClr val="black"/>
                </a:solidFill>
                <a:latin typeface="HGP創英角ｺﾞｼｯｸUB" panose="020B0900000000000000" pitchFamily="50" charset="-128"/>
                <a:ea typeface="HGP創英角ｺﾞｼｯｸUB" panose="020B0900000000000000" pitchFamily="50" charset="-128"/>
              </a:endParaRPr>
            </a:p>
            <a:p>
              <a:pPr algn="ctr"/>
              <a:r>
                <a:rPr lang="ja-JP" altLang="en-US" dirty="0">
                  <a:solidFill>
                    <a:prstClr val="black"/>
                  </a:solidFill>
                  <a:latin typeface="HGP創英角ｺﾞｼｯｸUB" panose="020B0900000000000000" pitchFamily="50" charset="-128"/>
                  <a:ea typeface="HGP創英角ｺﾞｼｯｸUB" panose="020B0900000000000000" pitchFamily="50" charset="-128"/>
                </a:rPr>
                <a:t>にも限界がある</a:t>
              </a:r>
            </a:p>
          </p:txBody>
        </p:sp>
        <p:sp>
          <p:nvSpPr>
            <p:cNvPr id="14" name="テキスト ボックス 13"/>
            <p:cNvSpPr txBox="1"/>
            <p:nvPr/>
          </p:nvSpPr>
          <p:spPr>
            <a:xfrm>
              <a:off x="3826281" y="6112207"/>
              <a:ext cx="1995785" cy="369332"/>
            </a:xfrm>
            <a:prstGeom prst="rect">
              <a:avLst/>
            </a:prstGeom>
            <a:noFill/>
            <a:ln>
              <a:solidFill>
                <a:srgbClr val="6600CC"/>
              </a:solidFill>
            </a:ln>
          </p:spPr>
          <p:txBody>
            <a:bodyPr wrap="square" rtlCol="0">
              <a:spAutoFit/>
            </a:bodyPr>
            <a:lstStyle/>
            <a:p>
              <a:pPr algn="ctr"/>
              <a:r>
                <a:rPr lang="ja-JP" altLang="en-US" dirty="0">
                  <a:solidFill>
                    <a:prstClr val="black"/>
                  </a:solidFill>
                  <a:latin typeface="HGP創英角ｺﾞｼｯｸUB" panose="020B0900000000000000" pitchFamily="50" charset="-128"/>
                  <a:ea typeface="HGP創英角ｺﾞｼｯｸUB" panose="020B0900000000000000" pitchFamily="50" charset="-128"/>
                </a:rPr>
                <a:t>人手が足りない</a:t>
              </a:r>
            </a:p>
          </p:txBody>
        </p:sp>
        <p:sp>
          <p:nvSpPr>
            <p:cNvPr id="16" name="テキスト ボックス 15">
              <a:extLst>
                <a:ext uri="{FF2B5EF4-FFF2-40B4-BE49-F238E27FC236}">
                  <a16:creationId xmlns="" xmlns:a16="http://schemas.microsoft.com/office/drawing/2014/main" id="{74D18244-D8A2-4C5A-B5CC-574E41E518FA}"/>
                </a:ext>
              </a:extLst>
            </p:cNvPr>
            <p:cNvSpPr txBox="1"/>
            <p:nvPr/>
          </p:nvSpPr>
          <p:spPr>
            <a:xfrm>
              <a:off x="3162464" y="3206264"/>
              <a:ext cx="2844316" cy="646331"/>
            </a:xfrm>
            <a:prstGeom prst="rect">
              <a:avLst/>
            </a:prstGeom>
            <a:noFill/>
            <a:ln>
              <a:solidFill>
                <a:schemeClr val="tx1"/>
              </a:solidFill>
            </a:ln>
          </p:spPr>
          <p:txBody>
            <a:bodyPr wrap="square" rtlCol="0">
              <a:spAutoFit/>
            </a:bodyPr>
            <a:lstStyle/>
            <a:p>
              <a:pPr algn="ctr"/>
              <a:r>
                <a:rPr lang="ja-JP" altLang="en-US" dirty="0">
                  <a:solidFill>
                    <a:prstClr val="black"/>
                  </a:solidFill>
                  <a:latin typeface="HGP創英角ｺﾞｼｯｸUB" panose="020B0900000000000000" pitchFamily="50" charset="-128"/>
                  <a:ea typeface="HGP創英角ｺﾞｼｯｸUB" panose="020B0900000000000000" pitchFamily="50" charset="-128"/>
                </a:rPr>
                <a:t>料金透明化・取引適正化の要請には応えねばならない</a:t>
              </a:r>
            </a:p>
          </p:txBody>
        </p:sp>
        <p:sp>
          <p:nvSpPr>
            <p:cNvPr id="17" name="テキスト ボックス 16"/>
            <p:cNvSpPr txBox="1"/>
            <p:nvPr/>
          </p:nvSpPr>
          <p:spPr>
            <a:xfrm>
              <a:off x="6271913" y="6098586"/>
              <a:ext cx="2434515" cy="369332"/>
            </a:xfrm>
            <a:prstGeom prst="rect">
              <a:avLst/>
            </a:prstGeom>
            <a:noFill/>
            <a:ln>
              <a:solidFill>
                <a:srgbClr val="6600CC"/>
              </a:solidFill>
            </a:ln>
          </p:spPr>
          <p:txBody>
            <a:bodyPr wrap="square" rtlCol="0">
              <a:spAutoFit/>
            </a:bodyPr>
            <a:lstStyle/>
            <a:p>
              <a:pPr algn="ctr"/>
              <a:r>
                <a:rPr lang="ja-JP" altLang="en-US" dirty="0">
                  <a:solidFill>
                    <a:prstClr val="black"/>
                  </a:solidFill>
                  <a:latin typeface="HGP創英角ｺﾞｼｯｸUB" panose="020B0900000000000000" pitchFamily="50" charset="-128"/>
                  <a:ea typeface="HGP創英角ｺﾞｼｯｸUB" panose="020B0900000000000000" pitchFamily="50" charset="-128"/>
                </a:rPr>
                <a:t>後継者がいない</a:t>
              </a:r>
            </a:p>
          </p:txBody>
        </p:sp>
      </p:grpSp>
      <p:sp>
        <p:nvSpPr>
          <p:cNvPr id="20" name="Text Box 16">
            <a:extLst>
              <a:ext uri="{FF2B5EF4-FFF2-40B4-BE49-F238E27FC236}">
                <a16:creationId xmlns="" xmlns:a16="http://schemas.microsoft.com/office/drawing/2014/main" id="{7097FF51-F0C4-4CC1-8701-97268FB38904}"/>
              </a:ext>
            </a:extLst>
          </p:cNvPr>
          <p:cNvSpPr txBox="1">
            <a:spLocks noChangeArrowheads="1"/>
          </p:cNvSpPr>
          <p:nvPr/>
        </p:nvSpPr>
        <p:spPr bwMode="auto">
          <a:xfrm>
            <a:off x="207963" y="115888"/>
            <a:ext cx="8756650" cy="369332"/>
          </a:xfrm>
          <a:prstGeom prst="rect">
            <a:avLst/>
          </a:prstGeom>
          <a:gradFill rotWithShape="1">
            <a:gsLst>
              <a:gs pos="0">
                <a:srgbClr val="FFCC00"/>
              </a:gs>
              <a:gs pos="50000">
                <a:srgbClr val="FFFFFF"/>
              </a:gs>
              <a:gs pos="100000">
                <a:srgbClr val="FFCC00"/>
              </a:gs>
            </a:gsLst>
            <a:lin ang="5400000" scaled="1"/>
          </a:gradFill>
          <a:ln>
            <a:noFill/>
          </a:ln>
          <a:effectLst/>
          <a:extLst/>
        </p:spPr>
        <p:txBody>
          <a:bodyPr>
            <a:spAutoFit/>
          </a:bodyPr>
          <a:lstStyle/>
          <a:p>
            <a:pPr algn="ctr">
              <a:spcBef>
                <a:spcPct val="50000"/>
              </a:spcBef>
              <a:defRPr/>
            </a:pPr>
            <a:r>
              <a:rPr lang="ja-JP" altLang="en-US" dirty="0" smtClean="0">
                <a:solidFill>
                  <a:prstClr val="black"/>
                </a:solidFill>
                <a:latin typeface="HGP創英角ｺﾞｼｯｸUB" panose="020B0900000000000000" pitchFamily="50" charset="-128"/>
                <a:ea typeface="HGP創英角ｺﾞｼｯｸUB" panose="020B0900000000000000" pitchFamily="50" charset="-128"/>
              </a:rPr>
              <a:t>ＬＰ</a:t>
            </a:r>
            <a:r>
              <a:rPr lang="ja-JP" altLang="en-US" dirty="0">
                <a:solidFill>
                  <a:prstClr val="black"/>
                </a:solidFill>
                <a:latin typeface="HGP創英角ｺﾞｼｯｸUB" panose="020B0900000000000000" pitchFamily="50" charset="-128"/>
                <a:ea typeface="HGP創英角ｺﾞｼｯｸUB" panose="020B0900000000000000" pitchFamily="50" charset="-128"/>
              </a:rPr>
              <a:t>ガス販売事業者の課題は山積して</a:t>
            </a:r>
            <a:r>
              <a:rPr lang="ja-JP" altLang="en-US" dirty="0" smtClean="0">
                <a:solidFill>
                  <a:prstClr val="black"/>
                </a:solidFill>
                <a:latin typeface="HGP創英角ｺﾞｼｯｸUB" panose="020B0900000000000000" pitchFamily="50" charset="-128"/>
                <a:ea typeface="HGP創英角ｺﾞｼｯｸUB" panose="020B0900000000000000" pitchFamily="50" charset="-128"/>
              </a:rPr>
              <a:t>いる</a:t>
            </a:r>
            <a:endParaRPr lang="ja-JP" altLang="en-US"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18" name="スライド番号プレースホルダー 6"/>
          <p:cNvSpPr>
            <a:spLocks noGrp="1"/>
          </p:cNvSpPr>
          <p:nvPr>
            <p:ph type="sldNum" sz="quarter" idx="12"/>
          </p:nvPr>
        </p:nvSpPr>
        <p:spPr>
          <a:xfrm>
            <a:off x="7010400" y="6504600"/>
            <a:ext cx="2133600" cy="365125"/>
          </a:xfrm>
        </p:spPr>
        <p:txBody>
          <a:bodyPr/>
          <a:lstStyle/>
          <a:p>
            <a:fld id="{2D3C8E6B-077E-4A71-BE22-186BAE43F08F}" type="slidenum">
              <a:rPr lang="ja-JP" altLang="en-US" sz="1400">
                <a:solidFill>
                  <a:prstClr val="black"/>
                </a:solidFill>
                <a:latin typeface="HGP創英角ｺﾞｼｯｸUB" panose="020B0900000000000000" pitchFamily="50" charset="-128"/>
                <a:ea typeface="HGP創英角ｺﾞｼｯｸUB" panose="020B0900000000000000" pitchFamily="50" charset="-128"/>
              </a:rPr>
              <a:pPr/>
              <a:t>5</a:t>
            </a:fld>
            <a:endParaRPr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509256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1"/>
          <p:cNvSpPr>
            <a:spLocks noChangeArrowheads="1"/>
          </p:cNvSpPr>
          <p:nvPr/>
        </p:nvSpPr>
        <p:spPr bwMode="auto">
          <a:xfrm>
            <a:off x="0" y="2713419"/>
            <a:ext cx="9123675" cy="1477328"/>
          </a:xfrm>
          <a:prstGeom prst="rect">
            <a:avLst/>
          </a:prstGeom>
          <a:noFill/>
          <a:ln w="9525">
            <a:noFill/>
            <a:miter lim="800000"/>
            <a:headEnd/>
            <a:tailEnd/>
          </a:ln>
        </p:spPr>
        <p:txBody>
          <a:bodyPr wrap="square">
            <a:spAutoFit/>
          </a:bodyPr>
          <a:lstStyle/>
          <a:p>
            <a:pPr algn="ctr">
              <a:lnSpc>
                <a:spcPct val="150000"/>
              </a:lnSpc>
              <a:defRPr/>
            </a:pPr>
            <a:r>
              <a:rPr lang="en-US" altLang="ja-JP" sz="3200" u="sng" dirty="0" smtClean="0">
                <a:latin typeface="HGP創英角ｺﾞｼｯｸUB" pitchFamily="50" charset="-128"/>
                <a:ea typeface="HGP創英角ｺﾞｼｯｸUB" pitchFamily="50" charset="-128"/>
              </a:rPr>
              <a:t>Ⅱ.</a:t>
            </a:r>
            <a:r>
              <a:rPr lang="ja-JP" altLang="en-US" sz="3200" u="sng" dirty="0">
                <a:latin typeface="HGP創英角ｺﾞｼｯｸUB" pitchFamily="50" charset="-128"/>
                <a:ea typeface="HGP創英角ｺﾞｼｯｸUB" pitchFamily="50" charset="-128"/>
              </a:rPr>
              <a:t>　</a:t>
            </a:r>
            <a:r>
              <a:rPr lang="ja-JP" altLang="en-US" sz="3200" u="sng" dirty="0" smtClean="0">
                <a:latin typeface="HGP創英角ｺﾞｼｯｸUB" pitchFamily="50" charset="-128"/>
                <a:ea typeface="HGP創英角ｺﾞｼｯｸUB" pitchFamily="50" charset="-128"/>
              </a:rPr>
              <a:t>ＬＰガスはもう伸びないのか？</a:t>
            </a:r>
            <a:endParaRPr lang="en-US" altLang="ja-JP" sz="3200" u="sng" dirty="0" smtClean="0">
              <a:latin typeface="HGP創英角ｺﾞｼｯｸUB" pitchFamily="50" charset="-128"/>
              <a:ea typeface="HGP創英角ｺﾞｼｯｸUB" pitchFamily="50" charset="-128"/>
            </a:endParaRPr>
          </a:p>
          <a:p>
            <a:pPr algn="ctr">
              <a:lnSpc>
                <a:spcPct val="150000"/>
              </a:lnSpc>
              <a:defRPr/>
            </a:pPr>
            <a:r>
              <a:rPr lang="ja-JP" altLang="en-US" sz="2800" dirty="0" smtClean="0">
                <a:latin typeface="HGP創英角ｺﾞｼｯｸUB" pitchFamily="50" charset="-128"/>
                <a:ea typeface="HGP創英角ｺﾞｼｯｸUB" pitchFamily="50" charset="-128"/>
              </a:rPr>
              <a:t>～Ｌ</a:t>
            </a:r>
            <a:r>
              <a:rPr lang="ja-JP" altLang="en-US" sz="2800" dirty="0" smtClean="0">
                <a:solidFill>
                  <a:prstClr val="black"/>
                </a:solidFill>
                <a:latin typeface="HGP創英角ｺﾞｼｯｸUB" panose="020B0900000000000000" pitchFamily="50" charset="-128"/>
                <a:ea typeface="HGP創英角ｺﾞｼｯｸUB" panose="020B0900000000000000" pitchFamily="50" charset="-128"/>
              </a:rPr>
              <a:t>Ｐ</a:t>
            </a:r>
            <a:r>
              <a:rPr lang="ja-JP" altLang="en-US" sz="2800" dirty="0">
                <a:solidFill>
                  <a:prstClr val="black"/>
                </a:solidFill>
                <a:latin typeface="HGP創英角ｺﾞｼｯｸUB" panose="020B0900000000000000" pitchFamily="50" charset="-128"/>
                <a:ea typeface="HGP創英角ｺﾞｼｯｸUB" panose="020B0900000000000000" pitchFamily="50" charset="-128"/>
              </a:rPr>
              <a:t>ガスの需要開発の</a:t>
            </a:r>
            <a:r>
              <a:rPr lang="ja-JP" altLang="en-US" sz="2800" dirty="0" smtClean="0">
                <a:solidFill>
                  <a:prstClr val="black"/>
                </a:solidFill>
                <a:latin typeface="HGP創英角ｺﾞｼｯｸUB" panose="020B0900000000000000" pitchFamily="50" charset="-128"/>
                <a:ea typeface="HGP創英角ｺﾞｼｯｸUB" panose="020B0900000000000000" pitchFamily="50" charset="-128"/>
              </a:rPr>
              <a:t>あり方～</a:t>
            </a:r>
            <a:endParaRPr lang="ja-JP" altLang="en-US" sz="2800" dirty="0">
              <a:latin typeface="HGP創英角ｺﾞｼｯｸUB" pitchFamily="50" charset="-128"/>
              <a:ea typeface="HGP創英角ｺﾞｼｯｸUB" pitchFamily="50" charset="-128"/>
            </a:endParaRPr>
          </a:p>
        </p:txBody>
      </p:sp>
      <p:sp>
        <p:nvSpPr>
          <p:cNvPr id="4" name="スライド番号プレースホルダー 6"/>
          <p:cNvSpPr>
            <a:spLocks noGrp="1"/>
          </p:cNvSpPr>
          <p:nvPr>
            <p:ph type="sldNum" sz="quarter" idx="12"/>
          </p:nvPr>
        </p:nvSpPr>
        <p:spPr>
          <a:xfrm>
            <a:off x="7010400" y="6504600"/>
            <a:ext cx="2133600" cy="365125"/>
          </a:xfrm>
        </p:spPr>
        <p:txBody>
          <a:bodyPr/>
          <a:lstStyle/>
          <a:p>
            <a:fld id="{2D3C8E6B-077E-4A71-BE22-186BAE43F08F}" type="slidenum">
              <a:rPr lang="ja-JP" altLang="en-US" sz="1400">
                <a:solidFill>
                  <a:prstClr val="black"/>
                </a:solidFill>
                <a:latin typeface="HGP創英角ｺﾞｼｯｸUB" panose="020B0900000000000000" pitchFamily="50" charset="-128"/>
                <a:ea typeface="HGP創英角ｺﾞｼｯｸUB" panose="020B0900000000000000" pitchFamily="50" charset="-128"/>
              </a:rPr>
              <a:pPr/>
              <a:t>6</a:t>
            </a:fld>
            <a:endParaRPr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054280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50700" y="116632"/>
            <a:ext cx="8713788" cy="369332"/>
          </a:xfrm>
          <a:prstGeom prst="rect">
            <a:avLst/>
          </a:prstGeom>
          <a:gradFill rotWithShape="1">
            <a:gsLst>
              <a:gs pos="0">
                <a:srgbClr val="6699FF"/>
              </a:gs>
              <a:gs pos="50000">
                <a:srgbClr val="FFFFFF"/>
              </a:gs>
              <a:gs pos="100000">
                <a:srgbClr val="6699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50000"/>
              </a:spcBef>
              <a:buFont typeface="Arial" charset="0"/>
              <a:buNone/>
            </a:pPr>
            <a:r>
              <a:rPr lang="ja-JP" altLang="en-US" sz="1800" dirty="0" smtClean="0">
                <a:solidFill>
                  <a:srgbClr val="000000"/>
                </a:solidFill>
                <a:latin typeface="HGP創英角ｺﾞｼｯｸUB" pitchFamily="50" charset="-128"/>
                <a:ea typeface="HGP創英角ｺﾞｼｯｸUB" pitchFamily="50" charset="-128"/>
              </a:rPr>
              <a:t>マクロベースでは、ＬＰガス需要は漸減していく</a:t>
            </a:r>
            <a:endParaRPr lang="ja-JP" altLang="en-US" sz="1800" dirty="0">
              <a:solidFill>
                <a:srgbClr val="000000"/>
              </a:solidFill>
              <a:latin typeface="HGP創英角ｺﾞｼｯｸUB" pitchFamily="50" charset="-128"/>
              <a:ea typeface="HGP創英角ｺﾞｼｯｸUB" pitchFamily="50" charset="-128"/>
            </a:endParaRPr>
          </a:p>
        </p:txBody>
      </p:sp>
      <p:sp>
        <p:nvSpPr>
          <p:cNvPr id="3" name="テキスト ボックス 2"/>
          <p:cNvSpPr txBox="1"/>
          <p:nvPr/>
        </p:nvSpPr>
        <p:spPr>
          <a:xfrm>
            <a:off x="269282" y="594465"/>
            <a:ext cx="8695205" cy="369332"/>
          </a:xfrm>
          <a:prstGeom prst="rect">
            <a:avLst/>
          </a:prstGeom>
          <a:noFill/>
        </p:spPr>
        <p:txBody>
          <a:bodyPr wrap="square" rtlCol="0">
            <a:spAutoFit/>
          </a:bodyPr>
          <a:lstStyle/>
          <a:p>
            <a:pPr algn="ctr"/>
            <a:r>
              <a:rPr kumimoji="1" lang="en-US" altLang="ja-JP" u="sng" dirty="0" smtClean="0">
                <a:solidFill>
                  <a:srgbClr val="002060"/>
                </a:solidFill>
                <a:latin typeface="HGP創英角ｺﾞｼｯｸUB" panose="020B0900000000000000" pitchFamily="50" charset="-128"/>
                <a:ea typeface="HGP創英角ｺﾞｼｯｸUB" panose="020B0900000000000000" pitchFamily="50" charset="-128"/>
              </a:rPr>
              <a:t>2019</a:t>
            </a:r>
            <a:r>
              <a:rPr kumimoji="1" lang="ja-JP" altLang="en-US" u="sng" dirty="0" smtClean="0">
                <a:solidFill>
                  <a:srgbClr val="002060"/>
                </a:solidFill>
                <a:latin typeface="HGP創英角ｺﾞｼｯｸUB" panose="020B0900000000000000" pitchFamily="50" charset="-128"/>
                <a:ea typeface="HGP創英角ｺﾞｼｯｸUB" panose="020B0900000000000000" pitchFamily="50" charset="-128"/>
              </a:rPr>
              <a:t>～</a:t>
            </a:r>
            <a:r>
              <a:rPr kumimoji="1" lang="en-US" altLang="ja-JP" u="sng" dirty="0" smtClean="0">
                <a:solidFill>
                  <a:srgbClr val="002060"/>
                </a:solidFill>
                <a:latin typeface="HGP創英角ｺﾞｼｯｸUB" panose="020B0900000000000000" pitchFamily="50" charset="-128"/>
                <a:ea typeface="HGP創英角ｺﾞｼｯｸUB" panose="020B0900000000000000" pitchFamily="50" charset="-128"/>
              </a:rPr>
              <a:t>2023</a:t>
            </a:r>
            <a:r>
              <a:rPr kumimoji="1" lang="ja-JP" altLang="en-US" u="sng" dirty="0" smtClean="0">
                <a:solidFill>
                  <a:srgbClr val="002060"/>
                </a:solidFill>
                <a:latin typeface="HGP創英角ｺﾞｼｯｸUB" panose="020B0900000000000000" pitchFamily="50" charset="-128"/>
                <a:ea typeface="HGP創英角ｺﾞｼｯｸUB" panose="020B0900000000000000" pitchFamily="50" charset="-128"/>
              </a:rPr>
              <a:t>年度　液化石油ガス　需要見通し</a:t>
            </a:r>
            <a:endParaRPr kumimoji="1" lang="ja-JP" altLang="en-US" u="sng" dirty="0">
              <a:solidFill>
                <a:srgbClr val="002060"/>
              </a:solidFill>
              <a:latin typeface="HGP創英角ｺﾞｼｯｸUB" panose="020B0900000000000000" pitchFamily="50" charset="-128"/>
              <a:ea typeface="HGP創英角ｺﾞｼｯｸUB" panose="020B0900000000000000" pitchFamily="50" charset="-128"/>
            </a:endParaRPr>
          </a:p>
        </p:txBody>
      </p:sp>
      <p:grpSp>
        <p:nvGrpSpPr>
          <p:cNvPr id="5" name="グループ化 4"/>
          <p:cNvGrpSpPr/>
          <p:nvPr/>
        </p:nvGrpSpPr>
        <p:grpSpPr>
          <a:xfrm>
            <a:off x="521981" y="1116033"/>
            <a:ext cx="8082468" cy="584775"/>
            <a:chOff x="521981" y="999421"/>
            <a:chExt cx="8082468" cy="584775"/>
          </a:xfrm>
          <a:effectLst>
            <a:outerShdw blurRad="50800" dist="38100" dir="2700000" algn="tl" rotWithShape="0">
              <a:prstClr val="black">
                <a:alpha val="40000"/>
              </a:prstClr>
            </a:outerShdw>
          </a:effectLst>
        </p:grpSpPr>
        <p:sp>
          <p:nvSpPr>
            <p:cNvPr id="4" name="テキスト ボックス 3"/>
            <p:cNvSpPr txBox="1"/>
            <p:nvPr/>
          </p:nvSpPr>
          <p:spPr>
            <a:xfrm>
              <a:off x="521981" y="999421"/>
              <a:ext cx="8082468" cy="584775"/>
            </a:xfrm>
            <a:prstGeom prst="rect">
              <a:avLst/>
            </a:prstGeom>
            <a:solidFill>
              <a:srgbClr val="CCFFCC"/>
            </a:solidFill>
            <a:ln>
              <a:solidFill>
                <a:schemeClr val="tx1"/>
              </a:solidFill>
            </a:ln>
          </p:spPr>
          <p:txBody>
            <a:bodyPr wrap="square" rtlCol="0">
              <a:spAutoFit/>
            </a:bodyPr>
            <a:lstStyle/>
            <a:p>
              <a:r>
                <a:rPr lang="ja-JP" altLang="en-US" sz="1600" dirty="0" smtClean="0">
                  <a:latin typeface="HGP創英角ｺﾞｼｯｸUB" panose="020B0900000000000000" pitchFamily="50" charset="-128"/>
                  <a:ea typeface="HGP創英角ｺﾞｼｯｸUB" panose="020B0900000000000000" pitchFamily="50" charset="-128"/>
                </a:rPr>
                <a:t>　　　　　　　　　　　　　　　　　　　　　　　　　</a:t>
              </a:r>
              <a:r>
                <a:rPr lang="ja-JP" altLang="en-US" sz="1500" dirty="0" smtClean="0">
                  <a:latin typeface="HGP創英角ｺﾞｼｯｸUB" panose="020B0900000000000000" pitchFamily="50" charset="-128"/>
                  <a:ea typeface="HGP創英角ｺﾞｼｯｸUB" panose="020B0900000000000000" pitchFamily="50" charset="-128"/>
                </a:rPr>
                <a:t>　</a:t>
              </a:r>
              <a:r>
                <a:rPr lang="en-US" altLang="ja-JP" sz="1500" dirty="0" smtClean="0">
                  <a:latin typeface="HGP創英角ｺﾞｼｯｸUB"/>
                  <a:ea typeface="HGP創英角ｺﾞｼｯｸUB"/>
                </a:rPr>
                <a:t>【</a:t>
              </a:r>
              <a:r>
                <a:rPr lang="ja-JP" altLang="en-US" sz="1500" dirty="0">
                  <a:solidFill>
                    <a:srgbClr val="0000FF"/>
                  </a:solidFill>
                  <a:latin typeface="HGP創英角ｺﾞｼｯｸUB"/>
                  <a:ea typeface="HGP創英角ｺﾞｼｯｸUB"/>
                </a:rPr>
                <a:t>全体</a:t>
              </a:r>
              <a:r>
                <a:rPr lang="en-US" altLang="ja-JP" sz="1500" dirty="0" smtClean="0">
                  <a:latin typeface="HGP創英角ｺﾞｼｯｸUB"/>
                  <a:ea typeface="HGP創英角ｺﾞｼｯｸUB"/>
                </a:rPr>
                <a:t>】</a:t>
              </a:r>
              <a:r>
                <a:rPr lang="ja-JP" altLang="en-US" sz="1500" dirty="0" smtClean="0">
                  <a:latin typeface="HGP創英角ｺﾞｼｯｸUB"/>
                  <a:ea typeface="HGP創英角ｺﾞｼｯｸUB"/>
                </a:rPr>
                <a:t>　　</a:t>
              </a:r>
              <a:r>
                <a:rPr lang="ja-JP" altLang="en-US" sz="1500" dirty="0" smtClean="0">
                  <a:latin typeface="HGP創英角ｺﾞｼｯｸUB" panose="020B0900000000000000" pitchFamily="50" charset="-128"/>
                  <a:ea typeface="HGP創英角ｺﾞｼｯｸUB" panose="020B0900000000000000" pitchFamily="50" charset="-128"/>
                </a:rPr>
                <a:t>年平均で</a:t>
              </a:r>
              <a:r>
                <a:rPr lang="ja-JP" altLang="en-US" sz="1500" dirty="0" smtClean="0">
                  <a:solidFill>
                    <a:srgbClr val="0000FF"/>
                  </a:solidFill>
                  <a:latin typeface="HGP創英角ｺﾞｼｯｸUB" panose="020B0900000000000000" pitchFamily="50" charset="-128"/>
                  <a:ea typeface="HGP創英角ｺﾞｼｯｸUB" panose="020B0900000000000000" pitchFamily="50" charset="-128"/>
                </a:rPr>
                <a:t>▲</a:t>
              </a:r>
              <a:r>
                <a:rPr lang="en-US" altLang="ja-JP" sz="1500" dirty="0" smtClean="0">
                  <a:solidFill>
                    <a:srgbClr val="0000FF"/>
                  </a:solidFill>
                  <a:latin typeface="HGP創英角ｺﾞｼｯｸUB" panose="020B0900000000000000" pitchFamily="50" charset="-128"/>
                  <a:ea typeface="HGP創英角ｺﾞｼｯｸUB" panose="020B0900000000000000" pitchFamily="50" charset="-128"/>
                </a:rPr>
                <a:t>0.2</a:t>
              </a:r>
              <a:r>
                <a:rPr lang="en-US" altLang="ja-JP" sz="1500" dirty="0" smtClean="0">
                  <a:latin typeface="HGP創英角ｺﾞｼｯｸUB" panose="020B0900000000000000" pitchFamily="50" charset="-128"/>
                  <a:ea typeface="HGP創英角ｺﾞｼｯｸUB" panose="020B0900000000000000" pitchFamily="50" charset="-128"/>
                </a:rPr>
                <a:t>%</a:t>
              </a:r>
              <a:r>
                <a:rPr lang="ja-JP" altLang="en-US" sz="1500" dirty="0" err="1" smtClean="0">
                  <a:latin typeface="HGP創英角ｺﾞｼｯｸUB" panose="020B0900000000000000" pitchFamily="50" charset="-128"/>
                  <a:ea typeface="HGP創英角ｺﾞｼｯｸUB" panose="020B0900000000000000" pitchFamily="50" charset="-128"/>
                </a:rPr>
                <a:t>、</a:t>
              </a:r>
              <a:r>
                <a:rPr lang="ja-JP" altLang="en-US" sz="1500" dirty="0" smtClean="0">
                  <a:latin typeface="HGP創英角ｺﾞｼｯｸUB" panose="020B0900000000000000" pitchFamily="50" charset="-128"/>
                  <a:ea typeface="HGP創英角ｺﾞｼｯｸUB" panose="020B0900000000000000" pitchFamily="50" charset="-128"/>
                </a:rPr>
                <a:t>全体で</a:t>
              </a:r>
              <a:r>
                <a:rPr lang="ja-JP" altLang="en-US" sz="1500" dirty="0" smtClean="0">
                  <a:solidFill>
                    <a:srgbClr val="0000FF"/>
                  </a:solidFill>
                  <a:latin typeface="HGP創英角ｺﾞｼｯｸUB" panose="020B0900000000000000" pitchFamily="50" charset="-128"/>
                  <a:ea typeface="HGP創英角ｺﾞｼｯｸUB" panose="020B0900000000000000" pitchFamily="50" charset="-128"/>
                </a:rPr>
                <a:t>▲</a:t>
              </a:r>
              <a:r>
                <a:rPr lang="en-US" altLang="ja-JP" sz="1500" dirty="0" smtClean="0">
                  <a:solidFill>
                    <a:srgbClr val="0000FF"/>
                  </a:solidFill>
                  <a:latin typeface="HGP創英角ｺﾞｼｯｸUB" panose="020B0900000000000000" pitchFamily="50" charset="-128"/>
                  <a:ea typeface="HGP創英角ｺﾞｼｯｸUB" panose="020B0900000000000000" pitchFamily="50" charset="-128"/>
                </a:rPr>
                <a:t>1.0% </a:t>
              </a:r>
              <a:r>
                <a:rPr lang="ja-JP" altLang="en-US" sz="1500" dirty="0" smtClean="0">
                  <a:latin typeface="HGP創英角ｺﾞｼｯｸUB" panose="020B0900000000000000" pitchFamily="50" charset="-128"/>
                  <a:ea typeface="HGP創英角ｺﾞｼｯｸUB" panose="020B0900000000000000" pitchFamily="50" charset="-128"/>
                </a:rPr>
                <a:t>の見通し</a:t>
              </a:r>
              <a:endParaRPr lang="en-US" altLang="ja-JP" sz="1500" dirty="0" smtClean="0">
                <a:latin typeface="HGP創英角ｺﾞｼｯｸUB" panose="020B0900000000000000" pitchFamily="50" charset="-128"/>
                <a:ea typeface="HGP創英角ｺﾞｼｯｸUB" panose="020B0900000000000000" pitchFamily="50" charset="-128"/>
              </a:endParaRPr>
            </a:p>
            <a:p>
              <a:r>
                <a:rPr lang="ja-JP" altLang="en-US" sz="1500" dirty="0" smtClean="0">
                  <a:latin typeface="HGP創英角ｺﾞｼｯｸUB"/>
                  <a:ea typeface="HGP創英角ｺﾞｼｯｸUB"/>
                </a:rPr>
                <a:t>　　　　　　　　　　　　　　　　　　　　　　　　</a:t>
              </a:r>
              <a:r>
                <a:rPr lang="en-US" altLang="ja-JP" sz="1500" dirty="0" smtClean="0">
                  <a:solidFill>
                    <a:srgbClr val="FF0000"/>
                  </a:solidFill>
                  <a:latin typeface="HGP創英角ｺﾞｼｯｸUB"/>
                  <a:ea typeface="HGP創英角ｺﾞｼｯｸUB"/>
                </a:rPr>
                <a:t>【</a:t>
              </a:r>
              <a:r>
                <a:rPr lang="ja-JP" altLang="en-US" sz="1500" dirty="0" smtClean="0">
                  <a:solidFill>
                    <a:srgbClr val="FF0000"/>
                  </a:solidFill>
                  <a:latin typeface="HGP創英角ｺﾞｼｯｸUB"/>
                  <a:ea typeface="HGP創英角ｺﾞｼｯｸUB"/>
                </a:rPr>
                <a:t>家庭業務用</a:t>
              </a:r>
              <a:r>
                <a:rPr lang="en-US" altLang="ja-JP" sz="1500" dirty="0" smtClean="0">
                  <a:solidFill>
                    <a:srgbClr val="FF0000"/>
                  </a:solidFill>
                  <a:latin typeface="HGP創英角ｺﾞｼｯｸUB"/>
                  <a:ea typeface="HGP創英角ｺﾞｼｯｸUB"/>
                </a:rPr>
                <a:t>】</a:t>
              </a:r>
              <a:r>
                <a:rPr lang="ja-JP" altLang="en-US" sz="1500" dirty="0" smtClean="0">
                  <a:latin typeface="HGP創英角ｺﾞｼｯｸUB"/>
                  <a:ea typeface="HGP創英角ｺﾞｼｯｸUB"/>
                </a:rPr>
                <a:t>　</a:t>
              </a:r>
              <a:r>
                <a:rPr lang="ja-JP" altLang="en-US" sz="1500" dirty="0" smtClean="0">
                  <a:latin typeface="HGP創英角ｺﾞｼｯｸUB" panose="020B0900000000000000" pitchFamily="50" charset="-128"/>
                  <a:ea typeface="HGP創英角ｺﾞｼｯｸUB" panose="020B0900000000000000" pitchFamily="50" charset="-128"/>
                </a:rPr>
                <a:t>年平均で</a:t>
              </a:r>
              <a:r>
                <a:rPr lang="ja-JP" altLang="en-US" sz="1500" dirty="0" smtClean="0">
                  <a:solidFill>
                    <a:srgbClr val="FF0000"/>
                  </a:solidFill>
                  <a:latin typeface="HGP創英角ｺﾞｼｯｸUB" panose="020B0900000000000000" pitchFamily="50" charset="-128"/>
                  <a:ea typeface="HGP創英角ｺﾞｼｯｸUB" panose="020B0900000000000000" pitchFamily="50" charset="-128"/>
                </a:rPr>
                <a:t>▲</a:t>
              </a:r>
              <a:r>
                <a:rPr lang="en-US" altLang="ja-JP" sz="1500" dirty="0" smtClean="0">
                  <a:solidFill>
                    <a:srgbClr val="FF0000"/>
                  </a:solidFill>
                  <a:latin typeface="HGP創英角ｺﾞｼｯｸUB" panose="020B0900000000000000" pitchFamily="50" charset="-128"/>
                  <a:ea typeface="HGP創英角ｺﾞｼｯｸUB" panose="020B0900000000000000" pitchFamily="50" charset="-128"/>
                </a:rPr>
                <a:t>1.0%</a:t>
              </a:r>
              <a:r>
                <a:rPr lang="ja-JP" altLang="en-US" sz="1500" dirty="0" err="1" smtClean="0">
                  <a:latin typeface="HGP創英角ｺﾞｼｯｸUB" panose="020B0900000000000000" pitchFamily="50" charset="-128"/>
                  <a:ea typeface="HGP創英角ｺﾞｼｯｸUB" panose="020B0900000000000000" pitchFamily="50" charset="-128"/>
                </a:rPr>
                <a:t>、</a:t>
              </a:r>
              <a:r>
                <a:rPr lang="ja-JP" altLang="en-US" sz="1500" dirty="0" smtClean="0">
                  <a:latin typeface="HGP創英角ｺﾞｼｯｸUB" panose="020B0900000000000000" pitchFamily="50" charset="-128"/>
                  <a:ea typeface="HGP創英角ｺﾞｼｯｸUB" panose="020B0900000000000000" pitchFamily="50" charset="-128"/>
                </a:rPr>
                <a:t>全体で</a:t>
              </a:r>
              <a:r>
                <a:rPr lang="ja-JP" altLang="en-US" sz="1500" dirty="0" smtClean="0">
                  <a:solidFill>
                    <a:srgbClr val="FF0000"/>
                  </a:solidFill>
                  <a:latin typeface="HGP創英角ｺﾞｼｯｸUB" panose="020B0900000000000000" pitchFamily="50" charset="-128"/>
                  <a:ea typeface="HGP創英角ｺﾞｼｯｸUB" panose="020B0900000000000000" pitchFamily="50" charset="-128"/>
                </a:rPr>
                <a:t>▲</a:t>
              </a:r>
              <a:r>
                <a:rPr lang="en-US" altLang="ja-JP" sz="1500" dirty="0" smtClean="0">
                  <a:solidFill>
                    <a:srgbClr val="FF0000"/>
                  </a:solidFill>
                  <a:latin typeface="HGP創英角ｺﾞｼｯｸUB" panose="020B0900000000000000" pitchFamily="50" charset="-128"/>
                  <a:ea typeface="HGP創英角ｺﾞｼｯｸUB" panose="020B0900000000000000" pitchFamily="50" charset="-128"/>
                </a:rPr>
                <a:t>5.1</a:t>
              </a:r>
              <a:r>
                <a:rPr lang="en-US" altLang="ja-JP" sz="1500" dirty="0" smtClean="0">
                  <a:latin typeface="HGP創英角ｺﾞｼｯｸUB" panose="020B0900000000000000" pitchFamily="50" charset="-128"/>
                  <a:ea typeface="HGP創英角ｺﾞｼｯｸUB" panose="020B0900000000000000" pitchFamily="50" charset="-128"/>
                </a:rPr>
                <a:t>% </a:t>
              </a:r>
              <a:r>
                <a:rPr lang="ja-JP" altLang="en-US" sz="1500" dirty="0" smtClean="0">
                  <a:latin typeface="HGP創英角ｺﾞｼｯｸUB" panose="020B0900000000000000" pitchFamily="50" charset="-128"/>
                  <a:ea typeface="HGP創英角ｺﾞｼｯｸUB" panose="020B0900000000000000" pitchFamily="50" charset="-128"/>
                </a:rPr>
                <a:t>の見通し</a:t>
              </a:r>
              <a:endParaRPr kumimoji="1" lang="ja-JP" altLang="en-US" sz="1500" dirty="0">
                <a:latin typeface="HGP創英角ｺﾞｼｯｸUB" panose="020B0900000000000000" pitchFamily="50" charset="-128"/>
                <a:ea typeface="HGP創英角ｺﾞｼｯｸUB" panose="020B0900000000000000" pitchFamily="50" charset="-128"/>
              </a:endParaRPr>
            </a:p>
          </p:txBody>
        </p:sp>
        <p:sp>
          <p:nvSpPr>
            <p:cNvPr id="6" name="正方形/長方形 5"/>
            <p:cNvSpPr/>
            <p:nvPr/>
          </p:nvSpPr>
          <p:spPr>
            <a:xfrm>
              <a:off x="682070" y="1122531"/>
              <a:ext cx="3070071" cy="338554"/>
            </a:xfrm>
            <a:prstGeom prst="rect">
              <a:avLst/>
            </a:prstGeom>
          </p:spPr>
          <p:txBody>
            <a:bodyPr wrap="none">
              <a:spAutoFit/>
            </a:bodyPr>
            <a:lstStyle/>
            <a:p>
              <a:r>
                <a:rPr lang="en-US" altLang="ja-JP" sz="1500" dirty="0" smtClean="0">
                  <a:latin typeface="HGP創英角ｺﾞｼｯｸUB" panose="020B0900000000000000" pitchFamily="50" charset="-128"/>
                  <a:ea typeface="HGP創英角ｺﾞｼｯｸUB" panose="020B0900000000000000" pitchFamily="50" charset="-128"/>
                </a:rPr>
                <a:t>2018</a:t>
              </a:r>
              <a:r>
                <a:rPr lang="ja-JP" altLang="en-US" sz="1500" dirty="0" smtClean="0">
                  <a:latin typeface="HGP創英角ｺﾞｼｯｸUB" panose="020B0900000000000000" pitchFamily="50" charset="-128"/>
                  <a:ea typeface="HGP創英角ｺﾞｼｯｸUB" panose="020B0900000000000000" pitchFamily="50" charset="-128"/>
                </a:rPr>
                <a:t>～</a:t>
              </a:r>
              <a:r>
                <a:rPr lang="en-US" altLang="ja-JP" sz="1500" dirty="0" smtClean="0">
                  <a:latin typeface="HGP創英角ｺﾞｼｯｸUB" panose="020B0900000000000000" pitchFamily="50" charset="-128"/>
                  <a:ea typeface="HGP創英角ｺﾞｼｯｸUB" panose="020B0900000000000000" pitchFamily="50" charset="-128"/>
                </a:rPr>
                <a:t>2023</a:t>
              </a:r>
              <a:r>
                <a:rPr lang="ja-JP" altLang="en-US" sz="1500" dirty="0" smtClean="0">
                  <a:latin typeface="HGP創英角ｺﾞｼｯｸUB" panose="020B0900000000000000" pitchFamily="50" charset="-128"/>
                  <a:ea typeface="HGP創英角ｺﾞｼｯｸUB" panose="020B0900000000000000" pitchFamily="50" charset="-128"/>
                </a:rPr>
                <a:t>年度を総じてみれば</a:t>
              </a:r>
              <a:r>
                <a:rPr lang="ja-JP" altLang="en-US" sz="1600" dirty="0" smtClean="0">
                  <a:latin typeface="HGP創英角ｺﾞｼｯｸUB" panose="020B0900000000000000" pitchFamily="50" charset="-128"/>
                  <a:ea typeface="HGP創英角ｺﾞｼｯｸUB" panose="020B0900000000000000" pitchFamily="50" charset="-128"/>
                </a:rPr>
                <a:t>　</a:t>
              </a:r>
              <a:endParaRPr lang="ja-JP" altLang="en-US" sz="1600" dirty="0">
                <a:latin typeface="HGP創英角ｺﾞｼｯｸUB" panose="020B0900000000000000" pitchFamily="50" charset="-128"/>
                <a:ea typeface="HGP創英角ｺﾞｼｯｸUB" panose="020B0900000000000000" pitchFamily="50" charset="-128"/>
              </a:endParaRPr>
            </a:p>
          </p:txBody>
        </p:sp>
      </p:grpSp>
      <p:grpSp>
        <p:nvGrpSpPr>
          <p:cNvPr id="12" name="グループ化 11"/>
          <p:cNvGrpSpPr/>
          <p:nvPr/>
        </p:nvGrpSpPr>
        <p:grpSpPr>
          <a:xfrm>
            <a:off x="339324" y="1833711"/>
            <a:ext cx="7786154" cy="4652036"/>
            <a:chOff x="706313" y="1833711"/>
            <a:chExt cx="7786154" cy="4652036"/>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13" y="1833711"/>
              <a:ext cx="7786154" cy="4652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14908" y="2823156"/>
              <a:ext cx="6777559" cy="276999"/>
            </a:xfrm>
            <a:prstGeom prst="rect">
              <a:avLst/>
            </a:prstGeom>
            <a:solidFill>
              <a:schemeClr val="bg1"/>
            </a:solidFill>
          </p:spPr>
          <p:txBody>
            <a:bodyPr wrap="square" rtlCol="0">
              <a:spAutoFit/>
            </a:bodyPr>
            <a:lstStyle/>
            <a:p>
              <a:r>
                <a:rPr kumimoji="1" lang="ja-JP" altLang="en-US" sz="1200" dirty="0" smtClean="0">
                  <a:solidFill>
                    <a:srgbClr val="0000FF"/>
                  </a:solidFill>
                  <a:latin typeface="HGP創英角ｺﾞｼｯｸUB" panose="020B0900000000000000" pitchFamily="50" charset="-128"/>
                  <a:ea typeface="HGP創英角ｺﾞｼｯｸUB" panose="020B0900000000000000" pitchFamily="50" charset="-128"/>
                </a:rPr>
                <a:t>　</a:t>
              </a:r>
              <a:r>
                <a:rPr kumimoji="1" lang="en-US" altLang="ja-JP" sz="1200" dirty="0" smtClean="0">
                  <a:solidFill>
                    <a:srgbClr val="0000FF"/>
                  </a:solidFill>
                  <a:latin typeface="HGP創英角ｺﾞｼｯｸUB" panose="020B0900000000000000" pitchFamily="50" charset="-128"/>
                  <a:ea typeface="HGP創英角ｺﾞｼｯｸUB" panose="020B0900000000000000" pitchFamily="50" charset="-128"/>
                </a:rPr>
                <a:t>(+</a:t>
              </a:r>
              <a:r>
                <a:rPr lang="en-US" altLang="ja-JP" sz="1200" dirty="0" smtClean="0">
                  <a:solidFill>
                    <a:srgbClr val="0000FF"/>
                  </a:solidFill>
                  <a:latin typeface="HGP創英角ｺﾞｼｯｸUB" panose="020B0900000000000000" pitchFamily="50" charset="-128"/>
                  <a:ea typeface="HGP創英角ｺﾞｼｯｸUB" panose="020B0900000000000000" pitchFamily="50" charset="-128"/>
                </a:rPr>
                <a:t>1.7%</a:t>
              </a:r>
              <a:r>
                <a:rPr kumimoji="1" lang="en-US" altLang="ja-JP" sz="1200" dirty="0" smtClean="0">
                  <a:solidFill>
                    <a:srgbClr val="0000FF"/>
                  </a:solidFill>
                  <a:latin typeface="HGP創英角ｺﾞｼｯｸUB" panose="020B0900000000000000" pitchFamily="50" charset="-128"/>
                  <a:ea typeface="HGP創英角ｺﾞｼｯｸUB" panose="020B0900000000000000" pitchFamily="50" charset="-128"/>
                </a:rPr>
                <a:t>)</a:t>
              </a:r>
              <a:r>
                <a:rPr kumimoji="1" lang="ja-JP" altLang="en-US" sz="1200" dirty="0" smtClean="0">
                  <a:solidFill>
                    <a:srgbClr val="0000FF"/>
                  </a:solidFill>
                  <a:latin typeface="HGP創英角ｺﾞｼｯｸUB" panose="020B0900000000000000" pitchFamily="50" charset="-128"/>
                  <a:ea typeface="HGP創英角ｺﾞｼｯｸUB" panose="020B0900000000000000" pitchFamily="50" charset="-128"/>
                </a:rPr>
                <a:t>　　</a:t>
              </a:r>
              <a:r>
                <a:rPr lang="en-US" altLang="ja-JP" sz="1200" dirty="0" smtClean="0">
                  <a:solidFill>
                    <a:srgbClr val="FF0000"/>
                  </a:solidFill>
                  <a:latin typeface="HGP創英角ｺﾞｼｯｸUB" panose="020B0900000000000000" pitchFamily="50" charset="-128"/>
                  <a:ea typeface="HGP創英角ｺﾞｼｯｸUB" panose="020B0900000000000000" pitchFamily="50" charset="-128"/>
                </a:rPr>
                <a:t> (</a:t>
              </a:r>
              <a:r>
                <a:rPr lang="ja-JP" altLang="en-US" sz="1200" dirty="0" smtClean="0">
                  <a:solidFill>
                    <a:srgbClr val="FF0000"/>
                  </a:solidFill>
                  <a:latin typeface="HGP創英角ｺﾞｼｯｸUB" panose="020B0900000000000000" pitchFamily="50" charset="-128"/>
                  <a:ea typeface="HGP創英角ｺﾞｼｯｸUB" panose="020B0900000000000000" pitchFamily="50" charset="-128"/>
                </a:rPr>
                <a:t>▲</a:t>
              </a:r>
              <a:r>
                <a:rPr lang="en-US" altLang="ja-JP" sz="1200" dirty="0">
                  <a:solidFill>
                    <a:srgbClr val="FF0000"/>
                  </a:solidFill>
                  <a:latin typeface="HGP創英角ｺﾞｼｯｸUB" panose="020B0900000000000000" pitchFamily="50" charset="-128"/>
                  <a:ea typeface="HGP創英角ｺﾞｼｯｸUB" panose="020B0900000000000000" pitchFamily="50" charset="-128"/>
                </a:rPr>
                <a:t>4.2</a:t>
              </a:r>
              <a:r>
                <a:rPr lang="en-US" altLang="ja-JP" sz="1200" dirty="0" smtClean="0">
                  <a:solidFill>
                    <a:srgbClr val="FF0000"/>
                  </a:solidFill>
                  <a:latin typeface="HGP創英角ｺﾞｼｯｸUB" panose="020B0900000000000000" pitchFamily="50" charset="-128"/>
                  <a:ea typeface="HGP創英角ｺﾞｼｯｸUB" panose="020B0900000000000000" pitchFamily="50" charset="-128"/>
                </a:rPr>
                <a:t>%) </a:t>
              </a:r>
              <a:r>
                <a:rPr lang="ja-JP" altLang="en-US" sz="1200" dirty="0" smtClean="0">
                  <a:solidFill>
                    <a:srgbClr val="FF0000"/>
                  </a:solidFill>
                  <a:latin typeface="HGP創英角ｺﾞｼｯｸUB" panose="020B0900000000000000" pitchFamily="50" charset="-128"/>
                  <a:ea typeface="HGP創英角ｺﾞｼｯｸUB" panose="020B0900000000000000" pitchFamily="50" charset="-128"/>
                </a:rPr>
                <a:t>　　</a:t>
              </a:r>
              <a:r>
                <a:rPr lang="en-US" altLang="ja-JP" sz="1200" dirty="0" smtClean="0">
                  <a:solidFill>
                    <a:srgbClr val="FF0000"/>
                  </a:solidFill>
                  <a:latin typeface="HGP創英角ｺﾞｼｯｸUB" panose="020B0900000000000000" pitchFamily="50" charset="-128"/>
                  <a:ea typeface="HGP創英角ｺﾞｼｯｸUB" panose="020B0900000000000000" pitchFamily="50" charset="-128"/>
                </a:rPr>
                <a:t>(▲1.1%)</a:t>
              </a:r>
              <a:r>
                <a:rPr lang="ja-JP" altLang="en-US" sz="1200" dirty="0" smtClean="0">
                  <a:solidFill>
                    <a:srgbClr val="FF0000"/>
                  </a:solidFill>
                  <a:latin typeface="HGP創英角ｺﾞｼｯｸUB" panose="020B0900000000000000" pitchFamily="50" charset="-128"/>
                  <a:ea typeface="HGP創英角ｺﾞｼｯｸUB" panose="020B0900000000000000" pitchFamily="50" charset="-128"/>
                </a:rPr>
                <a:t>　　</a:t>
              </a:r>
              <a:r>
                <a:rPr lang="en-US" altLang="ja-JP" sz="1200" dirty="0" smtClean="0">
                  <a:solidFill>
                    <a:srgbClr val="FF0000"/>
                  </a:solidFill>
                  <a:latin typeface="HGP創英角ｺﾞｼｯｸUB" panose="020B0900000000000000" pitchFamily="50" charset="-128"/>
                  <a:ea typeface="HGP創英角ｺﾞｼｯｸUB" panose="020B0900000000000000" pitchFamily="50" charset="-128"/>
                </a:rPr>
                <a:t> (▲1.3%)</a:t>
              </a:r>
              <a:r>
                <a:rPr lang="ja-JP" altLang="en-US" sz="1200" dirty="0" smtClean="0">
                  <a:solidFill>
                    <a:srgbClr val="FF0000"/>
                  </a:solidFill>
                  <a:latin typeface="HGP創英角ｺﾞｼｯｸUB" panose="020B0900000000000000" pitchFamily="50" charset="-128"/>
                  <a:ea typeface="HGP創英角ｺﾞｼｯｸUB" panose="020B0900000000000000" pitchFamily="50" charset="-128"/>
                </a:rPr>
                <a:t>　　</a:t>
              </a:r>
              <a:r>
                <a:rPr lang="en-US" altLang="ja-JP" sz="1200" dirty="0" smtClean="0">
                  <a:solidFill>
                    <a:srgbClr val="FF0000"/>
                  </a:solidFill>
                  <a:latin typeface="HGP創英角ｺﾞｼｯｸUB" panose="020B0900000000000000" pitchFamily="50" charset="-128"/>
                  <a:ea typeface="HGP創英角ｺﾞｼｯｸUB" panose="020B0900000000000000" pitchFamily="50" charset="-128"/>
                </a:rPr>
                <a:t>(▲1.0%)</a:t>
              </a:r>
              <a:r>
                <a:rPr lang="ja-JP" altLang="en-US" sz="1200" dirty="0" smtClean="0">
                  <a:solidFill>
                    <a:srgbClr val="FF0000"/>
                  </a:solidFill>
                  <a:latin typeface="HGP創英角ｺﾞｼｯｸUB" panose="020B0900000000000000" pitchFamily="50" charset="-128"/>
                  <a:ea typeface="HGP創英角ｺﾞｼｯｸUB" panose="020B0900000000000000" pitchFamily="50" charset="-128"/>
                </a:rPr>
                <a:t>　　　</a:t>
              </a:r>
              <a:r>
                <a:rPr lang="en-US" altLang="ja-JP" sz="1200" dirty="0" smtClean="0">
                  <a:solidFill>
                    <a:srgbClr val="FF0000"/>
                  </a:solidFill>
                  <a:latin typeface="HGP創英角ｺﾞｼｯｸUB" panose="020B0900000000000000" pitchFamily="50" charset="-128"/>
                  <a:ea typeface="HGP創英角ｺﾞｼｯｸUB" panose="020B0900000000000000" pitchFamily="50" charset="-128"/>
                </a:rPr>
                <a:t>(▲1.0%)</a:t>
              </a:r>
              <a:r>
                <a:rPr lang="ja-JP" altLang="en-US" sz="1200" dirty="0" smtClean="0">
                  <a:solidFill>
                    <a:srgbClr val="FF0000"/>
                  </a:solidFill>
                  <a:latin typeface="HGP創英角ｺﾞｼｯｸUB" panose="020B0900000000000000" pitchFamily="50" charset="-128"/>
                  <a:ea typeface="HGP創英角ｺﾞｼｯｸUB" panose="020B0900000000000000" pitchFamily="50" charset="-128"/>
                </a:rPr>
                <a:t>　　</a:t>
              </a:r>
              <a:r>
                <a:rPr lang="en-US" altLang="ja-JP" sz="1200" dirty="0" smtClean="0">
                  <a:solidFill>
                    <a:srgbClr val="FF0000"/>
                  </a:solidFill>
                  <a:latin typeface="HGP創英角ｺﾞｼｯｸUB" panose="020B0900000000000000" pitchFamily="50" charset="-128"/>
                  <a:ea typeface="HGP創英角ｺﾞｼｯｸUB" panose="020B0900000000000000" pitchFamily="50" charset="-128"/>
                </a:rPr>
                <a:t>(▲0.8%)</a:t>
              </a:r>
              <a:r>
                <a:rPr lang="ja-JP" altLang="en-US" sz="1100" dirty="0" smtClean="0">
                  <a:latin typeface="HGP創英角ｺﾞｼｯｸUB" panose="020B0900000000000000" pitchFamily="50" charset="-128"/>
                  <a:ea typeface="HGP創英角ｺﾞｼｯｸUB" panose="020B0900000000000000" pitchFamily="50" charset="-128"/>
                </a:rPr>
                <a:t>：前年比</a:t>
              </a:r>
              <a:endParaRPr kumimoji="1" lang="ja-JP" altLang="en-US" sz="1100" dirty="0"/>
            </a:p>
          </p:txBody>
        </p:sp>
      </p:grpSp>
      <p:sp>
        <p:nvSpPr>
          <p:cNvPr id="10" name="テキスト ボックス 9"/>
          <p:cNvSpPr txBox="1"/>
          <p:nvPr/>
        </p:nvSpPr>
        <p:spPr>
          <a:xfrm>
            <a:off x="714733" y="6195374"/>
            <a:ext cx="889858" cy="261610"/>
          </a:xfrm>
          <a:prstGeom prst="rect">
            <a:avLst/>
          </a:prstGeom>
          <a:solidFill>
            <a:schemeClr val="bg1"/>
          </a:solidFill>
        </p:spPr>
        <p:txBody>
          <a:bodyPr wrap="square" rtlCol="0">
            <a:spAutoFit/>
          </a:bodyPr>
          <a:lstStyle/>
          <a:p>
            <a:endParaRPr kumimoji="1" lang="ja-JP" altLang="en-US" sz="1100" dirty="0">
              <a:solidFill>
                <a:srgbClr val="FF0000"/>
              </a:solidFill>
            </a:endParaRPr>
          </a:p>
        </p:txBody>
      </p:sp>
      <p:sp>
        <p:nvSpPr>
          <p:cNvPr id="11" name="テキスト ボックス 10"/>
          <p:cNvSpPr txBox="1"/>
          <p:nvPr/>
        </p:nvSpPr>
        <p:spPr>
          <a:xfrm>
            <a:off x="1423990" y="6326179"/>
            <a:ext cx="793116" cy="307777"/>
          </a:xfrm>
          <a:prstGeom prst="rect">
            <a:avLst/>
          </a:prstGeom>
          <a:solidFill>
            <a:schemeClr val="bg1"/>
          </a:solidFill>
        </p:spPr>
        <p:txBody>
          <a:bodyPr wrap="square" rtlCol="0">
            <a:spAutoFit/>
          </a:bodyPr>
          <a:lstStyle/>
          <a:p>
            <a:endParaRPr kumimoji="1" lang="ja-JP" altLang="en-US" sz="1400" dirty="0">
              <a:solidFill>
                <a:srgbClr val="FF0000"/>
              </a:solidFill>
            </a:endParaRPr>
          </a:p>
        </p:txBody>
      </p:sp>
      <p:sp>
        <p:nvSpPr>
          <p:cNvPr id="8" name="テキスト ボックス 7"/>
          <p:cNvSpPr txBox="1"/>
          <p:nvPr/>
        </p:nvSpPr>
        <p:spPr>
          <a:xfrm>
            <a:off x="33318" y="6538272"/>
            <a:ext cx="8442507" cy="261610"/>
          </a:xfrm>
          <a:prstGeom prst="rect">
            <a:avLst/>
          </a:prstGeom>
          <a:noFill/>
        </p:spPr>
        <p:txBody>
          <a:bodyPr wrap="square" rtlCol="0">
            <a:spAutoFit/>
          </a:bodyPr>
          <a:lstStyle/>
          <a:p>
            <a:r>
              <a:rPr lang="ja-JP" altLang="en-US" sz="1100" dirty="0">
                <a:latin typeface="HGP創英角ｺﾞｼｯｸUB" panose="020B0900000000000000" pitchFamily="50" charset="-128"/>
                <a:ea typeface="HGP創英角ｺﾞｼｯｸUB" panose="020B0900000000000000" pitchFamily="50" charset="-128"/>
              </a:rPr>
              <a:t>出所</a:t>
            </a:r>
            <a:r>
              <a:rPr lang="ja-JP" altLang="en-US" sz="1100" dirty="0" smtClean="0">
                <a:latin typeface="HGP創英角ｺﾞｼｯｸUB" panose="020B0900000000000000" pitchFamily="50" charset="-128"/>
                <a:ea typeface="HGP創英角ｺﾞｼｯｸUB" panose="020B0900000000000000" pitchFamily="50" charset="-128"/>
              </a:rPr>
              <a:t>：</a:t>
            </a:r>
            <a:r>
              <a:rPr lang="en-US" altLang="ja-JP" sz="1100" dirty="0" smtClean="0">
                <a:latin typeface="HGP創英角ｺﾞｼｯｸUB" panose="020B0900000000000000" pitchFamily="50" charset="-128"/>
                <a:ea typeface="HGP創英角ｺﾞｼｯｸUB" panose="020B0900000000000000" pitchFamily="50" charset="-128"/>
              </a:rPr>
              <a:t>190329</a:t>
            </a:r>
            <a:r>
              <a:rPr lang="ja-JP" altLang="en-US" sz="1100" dirty="0" smtClean="0">
                <a:latin typeface="HGP創英角ｺﾞｼｯｸUB" panose="020B0900000000000000" pitchFamily="50" charset="-128"/>
                <a:ea typeface="HGP創英角ｺﾞｼｯｸUB" panose="020B0900000000000000" pitchFamily="50" charset="-128"/>
              </a:rPr>
              <a:t>　総合</a:t>
            </a:r>
            <a:r>
              <a:rPr lang="ja-JP" altLang="en-US" sz="1100" dirty="0">
                <a:latin typeface="HGP創英角ｺﾞｼｯｸUB" panose="020B0900000000000000" pitchFamily="50" charset="-128"/>
                <a:ea typeface="HGP創英角ｺﾞｼｯｸUB" panose="020B0900000000000000" pitchFamily="50" charset="-128"/>
              </a:rPr>
              <a:t>資源エネルギー</a:t>
            </a:r>
            <a:r>
              <a:rPr lang="ja-JP" altLang="en-US" sz="1100" dirty="0" smtClean="0">
                <a:latin typeface="HGP創英角ｺﾞｼｯｸUB" panose="020B0900000000000000" pitchFamily="50" charset="-128"/>
                <a:ea typeface="HGP創英角ｺﾞｼｯｸUB" panose="020B0900000000000000" pitchFamily="50" charset="-128"/>
              </a:rPr>
              <a:t>調査会　資源</a:t>
            </a:r>
            <a:r>
              <a:rPr lang="ja-JP" altLang="en-US" sz="1100" dirty="0">
                <a:latin typeface="HGP創英角ｺﾞｼｯｸUB" panose="020B0900000000000000" pitchFamily="50" charset="-128"/>
                <a:ea typeface="HGP創英角ｺﾞｼｯｸUB" panose="020B0900000000000000" pitchFamily="50" charset="-128"/>
              </a:rPr>
              <a:t>・燃料分科会 石油・天然ガス</a:t>
            </a:r>
            <a:r>
              <a:rPr lang="ja-JP" altLang="en-US" sz="1100" dirty="0" smtClean="0">
                <a:latin typeface="HGP創英角ｺﾞｼｯｸUB" panose="020B0900000000000000" pitchFamily="50" charset="-128"/>
                <a:ea typeface="HGP創英角ｺﾞｼｯｸUB" panose="020B0900000000000000" pitchFamily="50" charset="-128"/>
              </a:rPr>
              <a:t>小委員会　石油</a:t>
            </a:r>
            <a:r>
              <a:rPr lang="ja-JP" altLang="en-US" sz="1100" dirty="0">
                <a:latin typeface="HGP創英角ｺﾞｼｯｸUB" panose="020B0900000000000000" pitchFamily="50" charset="-128"/>
                <a:ea typeface="HGP創英角ｺﾞｼｯｸUB" panose="020B0900000000000000" pitchFamily="50" charset="-128"/>
              </a:rPr>
              <a:t>市場動向</a:t>
            </a:r>
            <a:r>
              <a:rPr lang="ja-JP" altLang="en-US" sz="1100" dirty="0" smtClean="0">
                <a:latin typeface="HGP創英角ｺﾞｼｯｸUB" panose="020B0900000000000000" pitchFamily="50" charset="-128"/>
                <a:ea typeface="HGP創英角ｺﾞｼｯｸUB" panose="020B0900000000000000" pitchFamily="50" charset="-128"/>
              </a:rPr>
              <a:t>調査ＷＧ </a:t>
            </a:r>
            <a:r>
              <a:rPr lang="ja-JP" altLang="en-US" sz="1100" dirty="0">
                <a:latin typeface="HGP創英角ｺﾞｼｯｸUB" panose="020B0900000000000000" pitchFamily="50" charset="-128"/>
                <a:ea typeface="HGP創英角ｺﾞｼｯｸUB" panose="020B0900000000000000" pitchFamily="50" charset="-128"/>
              </a:rPr>
              <a:t>第６回会合</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
        <p:nvSpPr>
          <p:cNvPr id="13" name="スライド番号プレースホルダー 6"/>
          <p:cNvSpPr>
            <a:spLocks noGrp="1"/>
          </p:cNvSpPr>
          <p:nvPr>
            <p:ph type="sldNum" sz="quarter" idx="12"/>
          </p:nvPr>
        </p:nvSpPr>
        <p:spPr>
          <a:xfrm>
            <a:off x="7010400" y="6504600"/>
            <a:ext cx="2133600" cy="365125"/>
          </a:xfrm>
        </p:spPr>
        <p:txBody>
          <a:bodyPr/>
          <a:lstStyle/>
          <a:p>
            <a:fld id="{2D3C8E6B-077E-4A71-BE22-186BAE43F08F}" type="slidenum">
              <a:rPr lang="ja-JP" altLang="en-US" sz="1400">
                <a:solidFill>
                  <a:prstClr val="black"/>
                </a:solidFill>
                <a:latin typeface="HGP創英角ｺﾞｼｯｸUB" panose="020B0900000000000000" pitchFamily="50" charset="-128"/>
                <a:ea typeface="HGP創英角ｺﾞｼｯｸUB" panose="020B0900000000000000" pitchFamily="50" charset="-128"/>
              </a:rPr>
              <a:pPr/>
              <a:t>7</a:t>
            </a:fld>
            <a:endParaRPr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9" name="テキスト ボックス 8"/>
          <p:cNvSpPr txBox="1"/>
          <p:nvPr/>
        </p:nvSpPr>
        <p:spPr>
          <a:xfrm>
            <a:off x="7949746" y="2791889"/>
            <a:ext cx="1194254" cy="307777"/>
          </a:xfrm>
          <a:prstGeom prst="rect">
            <a:avLst/>
          </a:prstGeom>
          <a:noFill/>
        </p:spPr>
        <p:txBody>
          <a:bodyPr wrap="square" rtlCol="0">
            <a:spAutoFit/>
          </a:bodyPr>
          <a:lstStyle/>
          <a:p>
            <a:r>
              <a:rPr kumimoji="1" lang="ja-JP" altLang="en-US" sz="1400" dirty="0" smtClean="0">
                <a:solidFill>
                  <a:srgbClr val="FF0000"/>
                </a:solidFill>
                <a:latin typeface="HGP創英角ｺﾞｼｯｸUB" panose="020B0900000000000000" pitchFamily="50" charset="-128"/>
                <a:ea typeface="HGP創英角ｺﾞｼｯｸUB" panose="020B0900000000000000" pitchFamily="50" charset="-128"/>
              </a:rPr>
              <a:t>家庭業務用</a:t>
            </a:r>
            <a:endParaRPr kumimoji="1" lang="ja-JP" altLang="en-US" sz="14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4" name="正方形/長方形 13"/>
          <p:cNvSpPr/>
          <p:nvPr/>
        </p:nvSpPr>
        <p:spPr>
          <a:xfrm>
            <a:off x="8043419" y="2201433"/>
            <a:ext cx="543739" cy="307777"/>
          </a:xfrm>
          <a:prstGeom prst="rect">
            <a:avLst/>
          </a:prstGeom>
        </p:spPr>
        <p:txBody>
          <a:bodyPr wrap="none">
            <a:spAutoFit/>
          </a:bodyPr>
          <a:lstStyle/>
          <a:p>
            <a:r>
              <a:rPr lang="ja-JP" altLang="en-US" sz="1400" dirty="0">
                <a:solidFill>
                  <a:srgbClr val="0000FF"/>
                </a:solidFill>
                <a:latin typeface="HGP創英角ｺﾞｼｯｸUB"/>
                <a:ea typeface="HGP創英角ｺﾞｼｯｸUB"/>
              </a:rPr>
              <a:t>全体</a:t>
            </a:r>
            <a:endParaRPr lang="ja-JP" altLang="en-US" sz="1600" dirty="0"/>
          </a:p>
        </p:txBody>
      </p:sp>
    </p:spTree>
    <p:extLst>
      <p:ext uri="{BB962C8B-B14F-4D97-AF65-F5344CB8AC3E}">
        <p14:creationId xmlns:p14="http://schemas.microsoft.com/office/powerpoint/2010/main" val="1655000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2" y="4378868"/>
            <a:ext cx="9064441" cy="2290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スライド番号プレースホルダー 1"/>
          <p:cNvSpPr>
            <a:spLocks noGrp="1"/>
          </p:cNvSpPr>
          <p:nvPr>
            <p:ph type="sldNum" sz="quarter" idx="12"/>
          </p:nvPr>
        </p:nvSpPr>
        <p:spPr bwMode="auto">
          <a:xfrm>
            <a:off x="7010400" y="6520261"/>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6E3A631C-4426-4958-873E-5E9F13770182}" type="slidenum">
              <a:rPr lang="ja-JP" altLang="en-US" sz="1400">
                <a:solidFill>
                  <a:prstClr val="black"/>
                </a:solidFill>
                <a:latin typeface="HGP創英角ｺﾞｼｯｸUB" panose="020B0900000000000000" pitchFamily="50" charset="-128"/>
                <a:ea typeface="HGP創英角ｺﾞｼｯｸUB" panose="020B0900000000000000" pitchFamily="50" charset="-128"/>
              </a:rPr>
              <a:pPr fontAlgn="base">
                <a:spcBef>
                  <a:spcPct val="0"/>
                </a:spcBef>
                <a:spcAft>
                  <a:spcPct val="0"/>
                </a:spcAft>
                <a:defRPr/>
              </a:pPr>
              <a:t>8</a:t>
            </a:fld>
            <a:endParaRPr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2" name="テキスト ボックス 1"/>
          <p:cNvSpPr txBox="1"/>
          <p:nvPr/>
        </p:nvSpPr>
        <p:spPr>
          <a:xfrm>
            <a:off x="182736" y="574577"/>
            <a:ext cx="5037336" cy="369332"/>
          </a:xfrm>
          <a:prstGeom prst="rect">
            <a:avLst/>
          </a:prstGeom>
          <a:noFill/>
        </p:spPr>
        <p:txBody>
          <a:bodyPr wrap="square" rtlCol="0">
            <a:spAutoFit/>
          </a:bodyPr>
          <a:lstStyle/>
          <a:p>
            <a:pPr>
              <a:defRPr/>
            </a:pPr>
            <a:r>
              <a:rPr lang="ja-JP" altLang="en-US" u="sng" dirty="0">
                <a:solidFill>
                  <a:srgbClr val="0000FF"/>
                </a:solidFill>
                <a:latin typeface="HGP創英角ｺﾞｼｯｸUB" panose="020B0900000000000000" pitchFamily="50" charset="-128"/>
                <a:ea typeface="HGP創英角ｺﾞｼｯｸUB" panose="020B0900000000000000" pitchFamily="50" charset="-128"/>
              </a:rPr>
              <a:t>■ ＬＰガス需要の負のスパイラル化が進んでいる</a:t>
            </a:r>
          </a:p>
        </p:txBody>
      </p:sp>
      <p:sp>
        <p:nvSpPr>
          <p:cNvPr id="55" name="Text Box 902"/>
          <p:cNvSpPr txBox="1">
            <a:spLocks noChangeArrowheads="1"/>
          </p:cNvSpPr>
          <p:nvPr/>
        </p:nvSpPr>
        <p:spPr bwMode="auto">
          <a:xfrm>
            <a:off x="214313" y="115888"/>
            <a:ext cx="8750300" cy="369332"/>
          </a:xfrm>
          <a:prstGeom prst="rect">
            <a:avLst/>
          </a:prstGeom>
          <a:gradFill rotWithShape="1">
            <a:gsLst>
              <a:gs pos="0">
                <a:srgbClr val="FFCCFF"/>
              </a:gs>
              <a:gs pos="50000">
                <a:srgbClr val="FFFFFF"/>
              </a:gs>
              <a:gs pos="100000">
                <a:srgbClr val="FFCC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 typeface="Arial" charset="0"/>
              <a:buNone/>
              <a:defRPr/>
            </a:pPr>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ＬＰガスの需要開発の</a:t>
            </a:r>
            <a:r>
              <a:rPr lang="ja-JP" altLang="en-US" sz="1800" dirty="0" smtClean="0">
                <a:solidFill>
                  <a:prstClr val="black"/>
                </a:solidFill>
                <a:latin typeface="HGP創英角ｺﾞｼｯｸUB" panose="020B0900000000000000" pitchFamily="50" charset="-128"/>
                <a:ea typeface="HGP創英角ｺﾞｼｯｸUB" panose="020B0900000000000000" pitchFamily="50" charset="-128"/>
              </a:rPr>
              <a:t>あり方　①</a:t>
            </a:r>
            <a:endParaRPr lang="ja-JP" altLang="en-US" sz="18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17" name="フローチャート : 代替処理 16"/>
          <p:cNvSpPr/>
          <p:nvPr/>
        </p:nvSpPr>
        <p:spPr>
          <a:xfrm>
            <a:off x="1109804" y="1052736"/>
            <a:ext cx="1656184" cy="360040"/>
          </a:xfrm>
          <a:prstGeom prst="flowChartAlternate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600" dirty="0">
                <a:solidFill>
                  <a:prstClr val="white"/>
                </a:solidFill>
                <a:latin typeface="HGP創英角ｺﾞｼｯｸUB" panose="020B0900000000000000" pitchFamily="50" charset="-128"/>
                <a:ea typeface="HGP創英角ｺﾞｼｯｸUB" panose="020B0900000000000000" pitchFamily="50" charset="-128"/>
              </a:rPr>
              <a:t>ガス料金が高い</a:t>
            </a:r>
          </a:p>
        </p:txBody>
      </p:sp>
      <p:sp>
        <p:nvSpPr>
          <p:cNvPr id="30" name="フローチャート : 代替処理 29"/>
          <p:cNvSpPr/>
          <p:nvPr/>
        </p:nvSpPr>
        <p:spPr>
          <a:xfrm>
            <a:off x="3738610" y="1052736"/>
            <a:ext cx="1656184" cy="360040"/>
          </a:xfrm>
          <a:prstGeom prst="flowChartAlternate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600" dirty="0">
                <a:solidFill>
                  <a:prstClr val="white"/>
                </a:solidFill>
                <a:latin typeface="HGP創英角ｺﾞｼｯｸUB" panose="020B0900000000000000" pitchFamily="50" charset="-128"/>
                <a:ea typeface="HGP創英角ｺﾞｼｯｸUB" panose="020B0900000000000000" pitchFamily="50" charset="-128"/>
              </a:rPr>
              <a:t>ガスを使わない</a:t>
            </a:r>
          </a:p>
        </p:txBody>
      </p:sp>
      <p:sp>
        <p:nvSpPr>
          <p:cNvPr id="31" name="フローチャート : 代替処理 30"/>
          <p:cNvSpPr/>
          <p:nvPr/>
        </p:nvSpPr>
        <p:spPr>
          <a:xfrm>
            <a:off x="6316098" y="1052736"/>
            <a:ext cx="2156205" cy="360040"/>
          </a:xfrm>
          <a:prstGeom prst="flowChartAlternate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600" dirty="0">
                <a:solidFill>
                  <a:prstClr val="white"/>
                </a:solidFill>
                <a:latin typeface="HGP創英角ｺﾞｼｯｸUB" panose="020B0900000000000000" pitchFamily="50" charset="-128"/>
                <a:ea typeface="HGP創英角ｺﾞｼｯｸUB" panose="020B0900000000000000" pitchFamily="50" charset="-128"/>
              </a:rPr>
              <a:t>ガス使用量が減少する</a:t>
            </a:r>
          </a:p>
        </p:txBody>
      </p:sp>
      <p:sp>
        <p:nvSpPr>
          <p:cNvPr id="32" name="フローチャート : 代替処理 31"/>
          <p:cNvSpPr/>
          <p:nvPr/>
        </p:nvSpPr>
        <p:spPr>
          <a:xfrm>
            <a:off x="5598037" y="1880917"/>
            <a:ext cx="2156205" cy="360040"/>
          </a:xfrm>
          <a:prstGeom prst="flowChartAlternate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600" dirty="0">
                <a:solidFill>
                  <a:prstClr val="white"/>
                </a:solidFill>
                <a:latin typeface="HGP創英角ｺﾞｼｯｸUB" panose="020B0900000000000000" pitchFamily="50" charset="-128"/>
                <a:ea typeface="HGP創英角ｺﾞｼｯｸUB" panose="020B0900000000000000" pitchFamily="50" charset="-128"/>
              </a:rPr>
              <a:t>ガス収支が悪化する</a:t>
            </a:r>
          </a:p>
        </p:txBody>
      </p:sp>
      <p:sp>
        <p:nvSpPr>
          <p:cNvPr id="33" name="フローチャート : 代替処理 32"/>
          <p:cNvSpPr/>
          <p:nvPr/>
        </p:nvSpPr>
        <p:spPr>
          <a:xfrm>
            <a:off x="2185019" y="1880917"/>
            <a:ext cx="2156205" cy="360040"/>
          </a:xfrm>
          <a:prstGeom prst="flowChartAlternate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600" dirty="0">
                <a:solidFill>
                  <a:prstClr val="white"/>
                </a:solidFill>
                <a:latin typeface="HGP創英角ｺﾞｼｯｸUB" panose="020B0900000000000000" pitchFamily="50" charset="-128"/>
                <a:ea typeface="HGP創英角ｺﾞｼｯｸUB" panose="020B0900000000000000" pitchFamily="50" charset="-128"/>
              </a:rPr>
              <a:t>ガス料金を上げる</a:t>
            </a:r>
          </a:p>
        </p:txBody>
      </p:sp>
      <p:sp>
        <p:nvSpPr>
          <p:cNvPr id="34" name="フローチャート : 代替処理 33"/>
          <p:cNvSpPr/>
          <p:nvPr/>
        </p:nvSpPr>
        <p:spPr>
          <a:xfrm>
            <a:off x="2367769" y="2293727"/>
            <a:ext cx="1790703" cy="360040"/>
          </a:xfrm>
          <a:prstGeom prst="flowChartAlternateProcess">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600" dirty="0">
                <a:solidFill>
                  <a:prstClr val="white"/>
                </a:solidFill>
                <a:latin typeface="HGP創英角ｺﾞｼｯｸUB" panose="020B0900000000000000" pitchFamily="50" charset="-128"/>
                <a:ea typeface="HGP創英角ｺﾞｼｯｸUB" panose="020B0900000000000000" pitchFamily="50" charset="-128"/>
              </a:rPr>
              <a:t>基本料金を上げる</a:t>
            </a:r>
          </a:p>
        </p:txBody>
      </p:sp>
      <p:sp>
        <p:nvSpPr>
          <p:cNvPr id="35" name="フローチャート : 代替処理 34"/>
          <p:cNvSpPr/>
          <p:nvPr/>
        </p:nvSpPr>
        <p:spPr>
          <a:xfrm>
            <a:off x="1605461" y="2903449"/>
            <a:ext cx="3510798" cy="360040"/>
          </a:xfrm>
          <a:prstGeom prst="flowChartAlternateProcess">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600" dirty="0">
                <a:solidFill>
                  <a:prstClr val="white"/>
                </a:solidFill>
                <a:latin typeface="HGP創英角ｺﾞｼｯｸUB" panose="020B0900000000000000" pitchFamily="50" charset="-128"/>
                <a:ea typeface="HGP創英角ｺﾞｼｯｸUB" panose="020B0900000000000000" pitchFamily="50" charset="-128"/>
              </a:rPr>
              <a:t>ガス販売なきＬＰガス事業になっていく</a:t>
            </a:r>
          </a:p>
        </p:txBody>
      </p:sp>
      <p:sp>
        <p:nvSpPr>
          <p:cNvPr id="36" name="右矢印 35"/>
          <p:cNvSpPr/>
          <p:nvPr/>
        </p:nvSpPr>
        <p:spPr>
          <a:xfrm>
            <a:off x="2899683" y="1093947"/>
            <a:ext cx="638751" cy="27761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endParaRPr>
          </a:p>
        </p:txBody>
      </p:sp>
      <p:sp>
        <p:nvSpPr>
          <p:cNvPr id="37" name="右矢印 36"/>
          <p:cNvSpPr/>
          <p:nvPr/>
        </p:nvSpPr>
        <p:spPr>
          <a:xfrm>
            <a:off x="5546850" y="1093947"/>
            <a:ext cx="638751" cy="27761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endParaRPr>
          </a:p>
        </p:txBody>
      </p:sp>
      <p:sp>
        <p:nvSpPr>
          <p:cNvPr id="38" name="右矢印 37"/>
          <p:cNvSpPr/>
          <p:nvPr/>
        </p:nvSpPr>
        <p:spPr>
          <a:xfrm rot="7790603">
            <a:off x="7824515" y="1548842"/>
            <a:ext cx="628009" cy="2776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endParaRPr>
          </a:p>
        </p:txBody>
      </p:sp>
      <p:sp>
        <p:nvSpPr>
          <p:cNvPr id="39" name="右矢印 38"/>
          <p:cNvSpPr/>
          <p:nvPr/>
        </p:nvSpPr>
        <p:spPr>
          <a:xfrm flipH="1">
            <a:off x="4651410" y="1922128"/>
            <a:ext cx="638751" cy="27761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endParaRPr>
          </a:p>
        </p:txBody>
      </p:sp>
      <p:sp>
        <p:nvSpPr>
          <p:cNvPr id="40" name="右矢印 39"/>
          <p:cNvSpPr/>
          <p:nvPr/>
        </p:nvSpPr>
        <p:spPr>
          <a:xfrm rot="2937727" flipH="1">
            <a:off x="1454644" y="1533993"/>
            <a:ext cx="638751" cy="27761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endParaRPr>
          </a:p>
        </p:txBody>
      </p:sp>
      <p:sp>
        <p:nvSpPr>
          <p:cNvPr id="41" name="下矢印 40"/>
          <p:cNvSpPr/>
          <p:nvPr/>
        </p:nvSpPr>
        <p:spPr>
          <a:xfrm>
            <a:off x="3203850" y="2653767"/>
            <a:ext cx="127429" cy="24968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endParaRPr>
          </a:p>
        </p:txBody>
      </p:sp>
      <p:sp>
        <p:nvSpPr>
          <p:cNvPr id="18" name="テキスト ボックス 17"/>
          <p:cNvSpPr txBox="1"/>
          <p:nvPr/>
        </p:nvSpPr>
        <p:spPr>
          <a:xfrm>
            <a:off x="252417" y="6472685"/>
            <a:ext cx="3015147" cy="276999"/>
          </a:xfrm>
          <a:prstGeom prst="rect">
            <a:avLst/>
          </a:prstGeom>
          <a:noFill/>
        </p:spPr>
        <p:txBody>
          <a:bodyPr wrap="square" rtlCol="0">
            <a:spAutoFit/>
          </a:bodyPr>
          <a:lstStyle/>
          <a:p>
            <a:r>
              <a:rPr lang="ja-JP" altLang="en-US" sz="1200" dirty="0">
                <a:solidFill>
                  <a:prstClr val="black"/>
                </a:solidFill>
                <a:latin typeface="HGP創英角ｺﾞｼｯｸUB" panose="020B0900000000000000" pitchFamily="50" charset="-128"/>
                <a:ea typeface="HGP創英角ｺﾞｼｯｸUB" panose="020B0900000000000000" pitchFamily="50" charset="-128"/>
              </a:rPr>
              <a:t>（出所）石油情報センター　価格</a:t>
            </a:r>
            <a:r>
              <a:rPr lang="ja-JP" altLang="en-US" sz="1200" dirty="0" smtClean="0">
                <a:solidFill>
                  <a:prstClr val="black"/>
                </a:solidFill>
                <a:latin typeface="HGP創英角ｺﾞｼｯｸUB" panose="020B0900000000000000" pitchFamily="50" charset="-128"/>
                <a:ea typeface="HGP創英角ｺﾞｼｯｸUB" panose="020B0900000000000000" pitchFamily="50" charset="-128"/>
              </a:rPr>
              <a:t>情報　他</a:t>
            </a:r>
            <a:endParaRPr lang="ja-JP" altLang="en-US" sz="12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3" name="正方形/長方形 2"/>
          <p:cNvSpPr/>
          <p:nvPr/>
        </p:nvSpPr>
        <p:spPr>
          <a:xfrm>
            <a:off x="182737" y="3521413"/>
            <a:ext cx="8891583" cy="615553"/>
          </a:xfrm>
          <a:prstGeom prst="rect">
            <a:avLst/>
          </a:prstGeom>
        </p:spPr>
        <p:txBody>
          <a:bodyPr wrap="square">
            <a:spAutoFit/>
          </a:bodyPr>
          <a:lstStyle/>
          <a:p>
            <a:r>
              <a:rPr lang="ja-JP" altLang="en-US" sz="1700" dirty="0">
                <a:solidFill>
                  <a:prstClr val="black"/>
                </a:solidFill>
                <a:latin typeface="HGP創英角ｺﾞｼｯｸUB" panose="020B0900000000000000" pitchFamily="50" charset="-128"/>
                <a:ea typeface="HGP創英角ｺﾞｼｯｸUB" panose="020B0900000000000000" pitchFamily="50" charset="-128"/>
              </a:rPr>
              <a:t>● ＬＰガスは都市ガスに</a:t>
            </a:r>
            <a:r>
              <a:rPr lang="ja-JP" altLang="en-US" sz="1700" dirty="0" smtClean="0">
                <a:solidFill>
                  <a:prstClr val="black"/>
                </a:solidFill>
                <a:latin typeface="HGP創英角ｺﾞｼｯｸUB" panose="020B0900000000000000" pitchFamily="50" charset="-128"/>
                <a:ea typeface="HGP創英角ｺﾞｼｯｸUB" panose="020B0900000000000000" pitchFamily="50" charset="-128"/>
              </a:rPr>
              <a:t>比べて、</a:t>
            </a:r>
            <a:r>
              <a:rPr lang="ja-JP" altLang="en-US" sz="1700" u="sng" dirty="0" smtClean="0">
                <a:solidFill>
                  <a:srgbClr val="FF0000"/>
                </a:solidFill>
                <a:latin typeface="HGP創英角ｺﾞｼｯｸUB" panose="020B0900000000000000" pitchFamily="50" charset="-128"/>
                <a:ea typeface="HGP創英角ｺﾞｼｯｸUB" panose="020B0900000000000000" pitchFamily="50" charset="-128"/>
              </a:rPr>
              <a:t>基本</a:t>
            </a:r>
            <a:r>
              <a:rPr lang="ja-JP" altLang="en-US" sz="1700" u="sng" dirty="0">
                <a:solidFill>
                  <a:srgbClr val="FF0000"/>
                </a:solidFill>
                <a:latin typeface="HGP創英角ｺﾞｼｯｸUB" panose="020B0900000000000000" pitchFamily="50" charset="-128"/>
                <a:ea typeface="HGP創英角ｺﾞｼｯｸUB" panose="020B0900000000000000" pitchFamily="50" charset="-128"/>
              </a:rPr>
              <a:t>料金で固定費を回収しやすい</a:t>
            </a:r>
            <a:r>
              <a:rPr lang="ja-JP" altLang="en-US" sz="1700" dirty="0">
                <a:solidFill>
                  <a:prstClr val="black"/>
                </a:solidFill>
                <a:latin typeface="HGP創英角ｺﾞｼｯｸUB" panose="020B0900000000000000" pitchFamily="50" charset="-128"/>
                <a:ea typeface="HGP創英角ｺﾞｼｯｸUB" panose="020B0900000000000000" pitchFamily="50" charset="-128"/>
              </a:rPr>
              <a:t>ことが、</a:t>
            </a:r>
            <a:r>
              <a:rPr lang="ja-JP" altLang="en-US" sz="1700" u="sng" dirty="0">
                <a:solidFill>
                  <a:srgbClr val="FF0000"/>
                </a:solidFill>
                <a:latin typeface="HGP創英角ｺﾞｼｯｸUB" panose="020B0900000000000000" pitchFamily="50" charset="-128"/>
                <a:ea typeface="HGP創英角ｺﾞｼｯｸUB" panose="020B0900000000000000" pitchFamily="50" charset="-128"/>
              </a:rPr>
              <a:t>かえって需要開発</a:t>
            </a:r>
            <a:r>
              <a:rPr lang="ja-JP" altLang="en-US" sz="1700" u="sng" dirty="0" smtClean="0">
                <a:solidFill>
                  <a:srgbClr val="FF0000"/>
                </a:solidFill>
                <a:latin typeface="HGP創英角ｺﾞｼｯｸUB" panose="020B0900000000000000" pitchFamily="50" charset="-128"/>
                <a:ea typeface="HGP創英角ｺﾞｼｯｸUB" panose="020B0900000000000000" pitchFamily="50" charset="-128"/>
              </a:rPr>
              <a:t>意欲</a:t>
            </a:r>
            <a:endParaRPr lang="en-US" altLang="ja-JP" sz="1700" u="sng" dirty="0" smtClean="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sz="1700" dirty="0" smtClean="0">
                <a:solidFill>
                  <a:srgbClr val="FF0000"/>
                </a:solidFill>
                <a:latin typeface="HGP創英角ｺﾞｼｯｸUB" panose="020B0900000000000000" pitchFamily="50" charset="-128"/>
                <a:ea typeface="HGP創英角ｺﾞｼｯｸUB" panose="020B0900000000000000" pitchFamily="50" charset="-128"/>
              </a:rPr>
              <a:t>　　</a:t>
            </a:r>
            <a:r>
              <a:rPr lang="ja-JP" altLang="en-US" sz="1700" u="sng" dirty="0" smtClean="0">
                <a:solidFill>
                  <a:srgbClr val="FF0000"/>
                </a:solidFill>
                <a:latin typeface="HGP創英角ｺﾞｼｯｸUB" panose="020B0900000000000000" pitchFamily="50" charset="-128"/>
                <a:ea typeface="HGP創英角ｺﾞｼｯｸUB" panose="020B0900000000000000" pitchFamily="50" charset="-128"/>
              </a:rPr>
              <a:t>を削いでいる</a:t>
            </a:r>
            <a:r>
              <a:rPr lang="ja-JP" altLang="en-US" sz="1700" dirty="0" smtClean="0">
                <a:solidFill>
                  <a:prstClr val="black"/>
                </a:solidFill>
                <a:latin typeface="HGP創英角ｺﾞｼｯｸUB" panose="020B0900000000000000" pitchFamily="50" charset="-128"/>
                <a:ea typeface="HGP創英角ｺﾞｼｯｸUB" panose="020B0900000000000000" pitchFamily="50" charset="-128"/>
              </a:rPr>
              <a:t>のではないか？</a:t>
            </a:r>
            <a:endParaRPr lang="ja-JP" altLang="en-US" sz="17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43" name="テキスト ボックス 42"/>
          <p:cNvSpPr txBox="1"/>
          <p:nvPr/>
        </p:nvSpPr>
        <p:spPr>
          <a:xfrm>
            <a:off x="182736" y="4173000"/>
            <a:ext cx="8632062" cy="353943"/>
          </a:xfrm>
          <a:prstGeom prst="rect">
            <a:avLst/>
          </a:prstGeom>
          <a:noFill/>
        </p:spPr>
        <p:txBody>
          <a:bodyPr wrap="square" rtlCol="0">
            <a:spAutoFit/>
          </a:bodyPr>
          <a:lstStyle/>
          <a:p>
            <a:pPr algn="ctr"/>
            <a:r>
              <a:rPr lang="ja-JP" altLang="en-US" sz="1700" u="sng" dirty="0" smtClean="0">
                <a:solidFill>
                  <a:srgbClr val="7030A0"/>
                </a:solidFill>
                <a:latin typeface="HGP創英角ｺﾞｼｯｸUB" panose="020B0900000000000000" pitchFamily="50" charset="-128"/>
                <a:ea typeface="HGP創英角ｺﾞｼｯｸUB" panose="020B0900000000000000" pitchFamily="50" charset="-128"/>
              </a:rPr>
              <a:t>ＬＰ</a:t>
            </a:r>
            <a:r>
              <a:rPr kumimoji="1" lang="ja-JP" altLang="en-US" sz="1700" u="sng" dirty="0" smtClean="0">
                <a:solidFill>
                  <a:srgbClr val="7030A0"/>
                </a:solidFill>
                <a:latin typeface="HGP創英角ｺﾞｼｯｸUB" panose="020B0900000000000000" pitchFamily="50" charset="-128"/>
                <a:ea typeface="HGP創英角ｺﾞｼｯｸUB" panose="020B0900000000000000" pitchFamily="50" charset="-128"/>
              </a:rPr>
              <a:t>ガスと都市ガスの基本料金格差 </a:t>
            </a:r>
            <a:r>
              <a:rPr kumimoji="1" lang="ja-JP" altLang="en-US" sz="1400" u="sng" dirty="0" smtClean="0">
                <a:solidFill>
                  <a:srgbClr val="7030A0"/>
                </a:solidFill>
                <a:latin typeface="HGP創英角ｺﾞｼｯｸUB" panose="020B0900000000000000" pitchFamily="50" charset="-128"/>
                <a:ea typeface="HGP創英角ｺﾞｼｯｸUB" panose="020B0900000000000000" pitchFamily="50" charset="-128"/>
              </a:rPr>
              <a:t>（</a:t>
            </a:r>
            <a:r>
              <a:rPr kumimoji="1" lang="en-US" altLang="ja-JP" sz="1400" u="sng" dirty="0" smtClean="0">
                <a:solidFill>
                  <a:srgbClr val="7030A0"/>
                </a:solidFill>
                <a:latin typeface="HGP創英角ｺﾞｼｯｸUB" panose="020B0900000000000000" pitchFamily="50" charset="-128"/>
                <a:ea typeface="HGP創英角ｺﾞｼｯｸUB" panose="020B0900000000000000" pitchFamily="50" charset="-128"/>
              </a:rPr>
              <a:t>2019</a:t>
            </a:r>
            <a:r>
              <a:rPr kumimoji="1" lang="ja-JP" altLang="en-US" sz="1400" u="sng" dirty="0" smtClean="0">
                <a:solidFill>
                  <a:srgbClr val="7030A0"/>
                </a:solidFill>
                <a:latin typeface="HGP創英角ｺﾞｼｯｸUB" panose="020B0900000000000000" pitchFamily="50" charset="-128"/>
                <a:ea typeface="HGP創英角ｺﾞｼｯｸUB" panose="020B0900000000000000" pitchFamily="50" charset="-128"/>
              </a:rPr>
              <a:t>年</a:t>
            </a:r>
            <a:r>
              <a:rPr kumimoji="1" lang="en-US" altLang="ja-JP" sz="1400" u="sng" dirty="0" smtClean="0">
                <a:solidFill>
                  <a:srgbClr val="7030A0"/>
                </a:solidFill>
                <a:latin typeface="HGP創英角ｺﾞｼｯｸUB" panose="020B0900000000000000" pitchFamily="50" charset="-128"/>
                <a:ea typeface="HGP創英角ｺﾞｼｯｸUB" panose="020B0900000000000000" pitchFamily="50" charset="-128"/>
              </a:rPr>
              <a:t>2</a:t>
            </a:r>
            <a:r>
              <a:rPr kumimoji="1" lang="ja-JP" altLang="en-US" sz="1400" u="sng" dirty="0" smtClean="0">
                <a:solidFill>
                  <a:srgbClr val="7030A0"/>
                </a:solidFill>
                <a:latin typeface="HGP創英角ｺﾞｼｯｸUB" panose="020B0900000000000000" pitchFamily="50" charset="-128"/>
                <a:ea typeface="HGP創英角ｺﾞｼｯｸUB" panose="020B0900000000000000" pitchFamily="50" charset="-128"/>
              </a:rPr>
              <a:t>月）</a:t>
            </a:r>
            <a:endParaRPr kumimoji="1" lang="ja-JP" altLang="en-US" sz="1400" u="sng" dirty="0">
              <a:solidFill>
                <a:srgbClr val="7030A0"/>
              </a:solidFill>
              <a:latin typeface="HGP創英角ｺﾞｼｯｸUB" panose="020B0900000000000000" pitchFamily="50" charset="-128"/>
              <a:ea typeface="HGP創英角ｺﾞｼｯｸUB" panose="020B0900000000000000" pitchFamily="50" charset="-128"/>
            </a:endParaRPr>
          </a:p>
        </p:txBody>
      </p:sp>
      <p:sp>
        <p:nvSpPr>
          <p:cNvPr id="4" name="テキスト ボックス 3"/>
          <p:cNvSpPr txBox="1"/>
          <p:nvPr/>
        </p:nvSpPr>
        <p:spPr>
          <a:xfrm>
            <a:off x="6742473" y="6318797"/>
            <a:ext cx="2072325" cy="292388"/>
          </a:xfrm>
          <a:prstGeom prst="rect">
            <a:avLst/>
          </a:prstGeom>
          <a:noFill/>
        </p:spPr>
        <p:txBody>
          <a:bodyPr wrap="square" rtlCol="0">
            <a:spAutoFit/>
          </a:bodyPr>
          <a:lstStyle/>
          <a:p>
            <a:r>
              <a:rPr kumimoji="1" lang="en-US" altLang="ja-JP" sz="1200" dirty="0" smtClean="0">
                <a:latin typeface="HGP創英角ｺﾞｼｯｸUB" panose="020B0900000000000000" pitchFamily="50" charset="-128"/>
                <a:ea typeface="HGP創英角ｺﾞｼｯｸUB" panose="020B0900000000000000" pitchFamily="50" charset="-128"/>
              </a:rPr>
              <a:t>※</a:t>
            </a:r>
            <a:r>
              <a:rPr kumimoji="1" lang="ja-JP" altLang="en-US" sz="1200" dirty="0" smtClean="0">
                <a:latin typeface="HGP創英角ｺﾞｼｯｸUB" panose="020B0900000000000000" pitchFamily="50" charset="-128"/>
                <a:ea typeface="HGP創英角ｺﾞｼｯｸUB" panose="020B0900000000000000" pitchFamily="50" charset="-128"/>
              </a:rPr>
              <a:t>都市ガス最安値：</a:t>
            </a:r>
            <a:r>
              <a:rPr kumimoji="1" lang="en-US" altLang="ja-JP" sz="1300" dirty="0" smtClean="0">
                <a:solidFill>
                  <a:srgbClr val="008000"/>
                </a:solidFill>
                <a:latin typeface="HGP創英角ｺﾞｼｯｸUB" panose="020B0900000000000000" pitchFamily="50" charset="-128"/>
                <a:ea typeface="HGP創英角ｺﾞｼｯｸUB" panose="020B0900000000000000" pitchFamily="50" charset="-128"/>
              </a:rPr>
              <a:t>329</a:t>
            </a:r>
            <a:r>
              <a:rPr kumimoji="1" lang="ja-JP" altLang="en-US" sz="1300" dirty="0" smtClean="0">
                <a:solidFill>
                  <a:srgbClr val="008000"/>
                </a:solidFill>
                <a:latin typeface="HGP創英角ｺﾞｼｯｸUB" panose="020B0900000000000000" pitchFamily="50" charset="-128"/>
                <a:ea typeface="HGP創英角ｺﾞｼｯｸUB" panose="020B0900000000000000" pitchFamily="50" charset="-128"/>
              </a:rPr>
              <a:t>円</a:t>
            </a:r>
            <a:endParaRPr kumimoji="1" lang="ja-JP" altLang="en-US" sz="1300" dirty="0">
              <a:solidFill>
                <a:srgbClr val="008000"/>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41431907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1"/>
          <p:cNvSpPr>
            <a:spLocks noGrp="1"/>
          </p:cNvSpPr>
          <p:nvPr>
            <p:ph type="sldNum" sz="quarter" idx="12"/>
          </p:nvPr>
        </p:nvSpPr>
        <p:spPr bwMode="auto">
          <a:xfrm>
            <a:off x="7010400" y="6520261"/>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6E3A631C-4426-4958-873E-5E9F13770182}" type="slidenum">
              <a:rPr lang="ja-JP" altLang="en-US" sz="1400">
                <a:solidFill>
                  <a:prstClr val="black"/>
                </a:solidFill>
                <a:latin typeface="HGP創英角ｺﾞｼｯｸUB" panose="020B0900000000000000" pitchFamily="50" charset="-128"/>
                <a:ea typeface="HGP創英角ｺﾞｼｯｸUB" panose="020B0900000000000000" pitchFamily="50" charset="-128"/>
              </a:rPr>
              <a:pPr fontAlgn="base">
                <a:spcBef>
                  <a:spcPct val="0"/>
                </a:spcBef>
                <a:spcAft>
                  <a:spcPct val="0"/>
                </a:spcAft>
                <a:defRPr/>
              </a:pPr>
              <a:t>9</a:t>
            </a:fld>
            <a:endParaRPr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10" name="テキスト ボックス 9"/>
          <p:cNvSpPr txBox="1"/>
          <p:nvPr/>
        </p:nvSpPr>
        <p:spPr>
          <a:xfrm>
            <a:off x="209617" y="827420"/>
            <a:ext cx="5921757" cy="369332"/>
          </a:xfrm>
          <a:prstGeom prst="rect">
            <a:avLst/>
          </a:prstGeom>
          <a:noFill/>
        </p:spPr>
        <p:txBody>
          <a:bodyPr wrap="square" rtlCol="0">
            <a:spAutoFit/>
          </a:bodyPr>
          <a:lstStyle/>
          <a:p>
            <a:pPr>
              <a:defRPr/>
            </a:pPr>
            <a:r>
              <a:rPr lang="ja-JP" altLang="en-US" u="sng" dirty="0">
                <a:solidFill>
                  <a:srgbClr val="0000FF"/>
                </a:solidFill>
                <a:latin typeface="HGP創英角ｺﾞｼｯｸUB" panose="020B0900000000000000" pitchFamily="50" charset="-128"/>
                <a:ea typeface="HGP創英角ｺﾞｼｯｸUB" panose="020B0900000000000000" pitchFamily="50" charset="-128"/>
              </a:rPr>
              <a:t>■ 負のスパイラル化を「望ましいスパイラル化」に変えるには</a:t>
            </a:r>
          </a:p>
        </p:txBody>
      </p:sp>
      <p:grpSp>
        <p:nvGrpSpPr>
          <p:cNvPr id="2" name="グループ化 1"/>
          <p:cNvGrpSpPr/>
          <p:nvPr/>
        </p:nvGrpSpPr>
        <p:grpSpPr>
          <a:xfrm>
            <a:off x="323528" y="3861048"/>
            <a:ext cx="8599116" cy="2376264"/>
            <a:chOff x="365497" y="3406422"/>
            <a:chExt cx="8599116" cy="2376264"/>
          </a:xfrm>
        </p:grpSpPr>
        <p:grpSp>
          <p:nvGrpSpPr>
            <p:cNvPr id="15" name="グループ化 14"/>
            <p:cNvGrpSpPr/>
            <p:nvPr/>
          </p:nvGrpSpPr>
          <p:grpSpPr>
            <a:xfrm>
              <a:off x="365497" y="3406422"/>
              <a:ext cx="8599116" cy="2376264"/>
              <a:chOff x="182737" y="3912071"/>
              <a:chExt cx="8599116" cy="2376264"/>
            </a:xfrm>
          </p:grpSpPr>
          <p:sp>
            <p:nvSpPr>
              <p:cNvPr id="3" name="フローチャート : 代替処理 2"/>
              <p:cNvSpPr/>
              <p:nvPr/>
            </p:nvSpPr>
            <p:spPr>
              <a:xfrm>
                <a:off x="1331640" y="4812328"/>
                <a:ext cx="3001730" cy="360040"/>
              </a:xfrm>
              <a:prstGeom prst="flowChartAlternateProcess">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600" dirty="0">
                    <a:solidFill>
                      <a:prstClr val="white"/>
                    </a:solidFill>
                    <a:latin typeface="HGP創英角ｺﾞｼｯｸUB" panose="020B0900000000000000" pitchFamily="50" charset="-128"/>
                    <a:ea typeface="HGP創英角ｺﾞｼｯｸUB" panose="020B0900000000000000" pitchFamily="50" charset="-128"/>
                  </a:rPr>
                  <a:t>ガス料金は比較的低廉である</a:t>
                </a:r>
              </a:p>
            </p:txBody>
          </p:sp>
          <p:sp>
            <p:nvSpPr>
              <p:cNvPr id="11" name="フローチャート : 代替処理 10"/>
              <p:cNvSpPr/>
              <p:nvPr/>
            </p:nvSpPr>
            <p:spPr>
              <a:xfrm>
                <a:off x="5364088" y="4797152"/>
                <a:ext cx="3417765" cy="360040"/>
              </a:xfrm>
              <a:prstGeom prst="flowChartAlternateProcess">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600" dirty="0">
                    <a:solidFill>
                      <a:prstClr val="white"/>
                    </a:solidFill>
                    <a:latin typeface="HGP創英角ｺﾞｼｯｸUB" panose="020B0900000000000000" pitchFamily="50" charset="-128"/>
                    <a:ea typeface="HGP創英角ｺﾞｼｯｸUB" panose="020B0900000000000000" pitchFamily="50" charset="-128"/>
                  </a:rPr>
                  <a:t>ガス料金のことを気にせずガスを使う</a:t>
                </a:r>
              </a:p>
            </p:txBody>
          </p:sp>
          <p:sp>
            <p:nvSpPr>
              <p:cNvPr id="12" name="フローチャート : 代替処理 11"/>
              <p:cNvSpPr/>
              <p:nvPr/>
            </p:nvSpPr>
            <p:spPr>
              <a:xfrm>
                <a:off x="6549481" y="5712271"/>
                <a:ext cx="2160239" cy="360040"/>
              </a:xfrm>
              <a:prstGeom prst="flowChartAlternateProcess">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600" dirty="0">
                    <a:solidFill>
                      <a:prstClr val="white"/>
                    </a:solidFill>
                    <a:latin typeface="HGP創英角ｺﾞｼｯｸUB" panose="020B0900000000000000" pitchFamily="50" charset="-128"/>
                    <a:ea typeface="HGP創英角ｺﾞｼｯｸUB" panose="020B0900000000000000" pitchFamily="50" charset="-128"/>
                  </a:rPr>
                  <a:t>ガス使用量が増加する</a:t>
                </a:r>
              </a:p>
            </p:txBody>
          </p:sp>
          <p:sp>
            <p:nvSpPr>
              <p:cNvPr id="13" name="フローチャート : 代替処理 12"/>
              <p:cNvSpPr/>
              <p:nvPr/>
            </p:nvSpPr>
            <p:spPr>
              <a:xfrm>
                <a:off x="3814630" y="5712271"/>
                <a:ext cx="2232248" cy="576064"/>
              </a:xfrm>
              <a:prstGeom prst="flowChartAlternateProcess">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600" dirty="0">
                    <a:solidFill>
                      <a:prstClr val="white"/>
                    </a:solidFill>
                    <a:latin typeface="HGP創英角ｺﾞｼｯｸUB" panose="020B0900000000000000" pitchFamily="50" charset="-128"/>
                    <a:ea typeface="HGP創英角ｺﾞｼｯｸUB" panose="020B0900000000000000" pitchFamily="50" charset="-128"/>
                  </a:rPr>
                  <a:t>ガス収支が好転する</a:t>
                </a:r>
                <a:endParaRPr lang="en-US" altLang="ja-JP" sz="1600" dirty="0">
                  <a:solidFill>
                    <a:prstClr val="white"/>
                  </a:solidFill>
                  <a:latin typeface="HGP創英角ｺﾞｼｯｸUB" panose="020B0900000000000000" pitchFamily="50" charset="-128"/>
                  <a:ea typeface="HGP創英角ｺﾞｼｯｸUB" panose="020B0900000000000000" pitchFamily="50" charset="-128"/>
                </a:endParaRPr>
              </a:p>
              <a:p>
                <a:pPr algn="ctr">
                  <a:defRPr/>
                </a:pPr>
                <a:r>
                  <a:rPr lang="ja-JP" altLang="en-US" sz="1600" dirty="0">
                    <a:solidFill>
                      <a:prstClr val="white"/>
                    </a:solidFill>
                    <a:latin typeface="HGP創英角ｺﾞｼｯｸUB" panose="020B0900000000000000" pitchFamily="50" charset="-128"/>
                    <a:ea typeface="HGP創英角ｺﾞｼｯｸUB" panose="020B0900000000000000" pitchFamily="50" charset="-128"/>
                  </a:rPr>
                  <a:t>（少なくとも悪化しない）</a:t>
                </a:r>
              </a:p>
            </p:txBody>
          </p:sp>
          <p:sp>
            <p:nvSpPr>
              <p:cNvPr id="14" name="フローチャート : 代替処理 13"/>
              <p:cNvSpPr/>
              <p:nvPr/>
            </p:nvSpPr>
            <p:spPr>
              <a:xfrm>
                <a:off x="182738" y="5805264"/>
                <a:ext cx="3093118" cy="360040"/>
              </a:xfrm>
              <a:prstGeom prst="flowChartAlternateProcess">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600" dirty="0">
                    <a:solidFill>
                      <a:prstClr val="white"/>
                    </a:solidFill>
                    <a:latin typeface="HGP創英角ｺﾞｼｯｸUB" panose="020B0900000000000000" pitchFamily="50" charset="-128"/>
                    <a:ea typeface="HGP創英角ｺﾞｼｯｸUB" panose="020B0900000000000000" pitchFamily="50" charset="-128"/>
                  </a:rPr>
                  <a:t>ガス料金を維持または下げられる</a:t>
                </a:r>
              </a:p>
            </p:txBody>
          </p:sp>
          <p:sp>
            <p:nvSpPr>
              <p:cNvPr id="4" name="フローチャート: 処理 3"/>
              <p:cNvSpPr/>
              <p:nvPr/>
            </p:nvSpPr>
            <p:spPr>
              <a:xfrm>
                <a:off x="3491988" y="3912071"/>
                <a:ext cx="4953764" cy="669057"/>
              </a:xfrm>
              <a:prstGeom prst="flowChartProcess">
                <a:avLst/>
              </a:prstGeom>
              <a:solidFill>
                <a:srgbClr val="FFFF00"/>
              </a:solidFill>
              <a:ln w="34925" cmpd="dbl">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　　　料金やサービスに新たな工夫を凝らすことを通じて、</a:t>
                </a:r>
                <a:endParaRPr lang="en-US" altLang="ja-JP" sz="1600" dirty="0">
                  <a:solidFill>
                    <a:prstClr val="black"/>
                  </a:solidFill>
                  <a:latin typeface="HGP創英角ｺﾞｼｯｸUB" panose="020B0900000000000000" pitchFamily="50" charset="-128"/>
                  <a:ea typeface="HGP創英角ｺﾞｼｯｸUB" panose="020B0900000000000000" pitchFamily="50" charset="-128"/>
                </a:endParaRPr>
              </a:p>
              <a:p>
                <a:pPr>
                  <a:defRPr/>
                </a:pP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　　　ガス需要増に寄与するガス機器を採用してもらう</a:t>
                </a:r>
              </a:p>
            </p:txBody>
          </p:sp>
          <p:sp>
            <p:nvSpPr>
              <p:cNvPr id="16" name="フローチャート: 処理 15"/>
              <p:cNvSpPr/>
              <p:nvPr/>
            </p:nvSpPr>
            <p:spPr>
              <a:xfrm>
                <a:off x="182737" y="3912071"/>
                <a:ext cx="2817043" cy="633053"/>
              </a:xfrm>
              <a:prstGeom prst="flowChartProcess">
                <a:avLst/>
              </a:prstGeom>
              <a:solidFill>
                <a:srgbClr val="FFFF00"/>
              </a:solidFill>
              <a:ln w="34925" cmpd="dbl">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自助努力により、</a:t>
                </a:r>
                <a:endParaRPr lang="en-US" altLang="ja-JP" sz="1600" dirty="0">
                  <a:solidFill>
                    <a:prstClr val="black"/>
                  </a:solidFill>
                  <a:latin typeface="HGP創英角ｺﾞｼｯｸUB" panose="020B0900000000000000" pitchFamily="50" charset="-128"/>
                  <a:ea typeface="HGP創英角ｺﾞｼｯｸUB" panose="020B0900000000000000" pitchFamily="50" charset="-128"/>
                </a:endParaRPr>
              </a:p>
              <a:p>
                <a:pPr algn="ctr">
                  <a:defRPr/>
                </a:pP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料金引き下げ原資を捻出する</a:t>
                </a:r>
              </a:p>
            </p:txBody>
          </p:sp>
          <p:sp>
            <p:nvSpPr>
              <p:cNvPr id="5" name="右矢印 4"/>
              <p:cNvSpPr/>
              <p:nvPr/>
            </p:nvSpPr>
            <p:spPr>
              <a:xfrm>
                <a:off x="4427984" y="4883580"/>
                <a:ext cx="861525" cy="195196"/>
              </a:xfrm>
              <a:prstGeom prst="rightArrow">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endParaRPr>
              </a:p>
            </p:txBody>
          </p:sp>
          <p:sp>
            <p:nvSpPr>
              <p:cNvPr id="6" name="下矢印 5"/>
              <p:cNvSpPr/>
              <p:nvPr/>
            </p:nvSpPr>
            <p:spPr>
              <a:xfrm>
                <a:off x="4788023" y="4583950"/>
                <a:ext cx="319375" cy="30245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endParaRPr>
              </a:p>
            </p:txBody>
          </p:sp>
          <p:sp>
            <p:nvSpPr>
              <p:cNvPr id="20" name="下矢印 19"/>
              <p:cNvSpPr/>
              <p:nvPr/>
            </p:nvSpPr>
            <p:spPr>
              <a:xfrm>
                <a:off x="827583" y="4583950"/>
                <a:ext cx="358111" cy="30245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endParaRPr>
              </a:p>
            </p:txBody>
          </p:sp>
          <p:sp>
            <p:nvSpPr>
              <p:cNvPr id="7" name="曲折矢印 6"/>
              <p:cNvSpPr/>
              <p:nvPr/>
            </p:nvSpPr>
            <p:spPr>
              <a:xfrm>
                <a:off x="754933" y="4886402"/>
                <a:ext cx="430762" cy="810850"/>
              </a:xfrm>
              <a:prstGeom prst="bentArrow">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black"/>
                  </a:solidFill>
                </a:endParaRPr>
              </a:p>
            </p:txBody>
          </p:sp>
          <p:sp>
            <p:nvSpPr>
              <p:cNvPr id="23" name="右矢印 22"/>
              <p:cNvSpPr/>
              <p:nvPr/>
            </p:nvSpPr>
            <p:spPr>
              <a:xfrm flipH="1">
                <a:off x="6133336" y="5826152"/>
                <a:ext cx="360042" cy="180020"/>
              </a:xfrm>
              <a:prstGeom prst="rightArrow">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endParaRPr>
              </a:p>
            </p:txBody>
          </p:sp>
          <p:sp>
            <p:nvSpPr>
              <p:cNvPr id="26" name="右矢印 25"/>
              <p:cNvSpPr/>
              <p:nvPr/>
            </p:nvSpPr>
            <p:spPr>
              <a:xfrm flipH="1">
                <a:off x="3347862" y="5895274"/>
                <a:ext cx="360042" cy="180020"/>
              </a:xfrm>
              <a:prstGeom prst="rightArrow">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endParaRPr>
              </a:p>
            </p:txBody>
          </p:sp>
          <p:sp>
            <p:nvSpPr>
              <p:cNvPr id="27" name="右矢印 26"/>
              <p:cNvSpPr/>
              <p:nvPr/>
            </p:nvSpPr>
            <p:spPr>
              <a:xfrm rot="5400000">
                <a:off x="7421651" y="5319081"/>
                <a:ext cx="379675" cy="195198"/>
              </a:xfrm>
              <a:prstGeom prst="rightArrow">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endParaRPr>
              </a:p>
            </p:txBody>
          </p:sp>
        </p:grpSp>
        <p:sp>
          <p:nvSpPr>
            <p:cNvPr id="43" name="フローチャート: 処理 42"/>
            <p:cNvSpPr/>
            <p:nvPr/>
          </p:nvSpPr>
          <p:spPr>
            <a:xfrm>
              <a:off x="3833371" y="3406422"/>
              <a:ext cx="251238" cy="288032"/>
            </a:xfrm>
            <a:prstGeom prst="flowChartProcess">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ja-JP" dirty="0">
                  <a:solidFill>
                    <a:prstClr val="white"/>
                  </a:solidFill>
                  <a:latin typeface="HGP創英角ｺﾞｼｯｸUB" panose="020B0900000000000000" pitchFamily="50" charset="-128"/>
                  <a:ea typeface="HGP創英角ｺﾞｼｯｸUB" panose="020B0900000000000000" pitchFamily="50" charset="-128"/>
                </a:rPr>
                <a:t>2</a:t>
              </a:r>
              <a:endParaRPr lang="ja-JP" altLang="en-US"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44" name="フローチャート: 処理 43"/>
            <p:cNvSpPr/>
            <p:nvPr/>
          </p:nvSpPr>
          <p:spPr>
            <a:xfrm>
              <a:off x="515488" y="3406422"/>
              <a:ext cx="251238" cy="288032"/>
            </a:xfrm>
            <a:prstGeom prst="flowChartProces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ja-JP" dirty="0">
                  <a:solidFill>
                    <a:prstClr val="white"/>
                  </a:solidFill>
                  <a:latin typeface="HGP創英角ｺﾞｼｯｸUB" panose="020B0900000000000000" pitchFamily="50" charset="-128"/>
                  <a:ea typeface="HGP創英角ｺﾞｼｯｸUB" panose="020B0900000000000000" pitchFamily="50" charset="-128"/>
                </a:rPr>
                <a:t>1</a:t>
              </a:r>
              <a:endParaRPr lang="ja-JP" altLang="en-US" dirty="0">
                <a:solidFill>
                  <a:prstClr val="white"/>
                </a:solidFill>
                <a:latin typeface="HGP創英角ｺﾞｼｯｸUB" panose="020B0900000000000000" pitchFamily="50" charset="-128"/>
                <a:ea typeface="HGP創英角ｺﾞｼｯｸUB" panose="020B0900000000000000" pitchFamily="50" charset="-128"/>
              </a:endParaRPr>
            </a:p>
          </p:txBody>
        </p:sp>
      </p:grpSp>
      <p:sp>
        <p:nvSpPr>
          <p:cNvPr id="9" name="テキスト ボックス 8"/>
          <p:cNvSpPr txBox="1"/>
          <p:nvPr/>
        </p:nvSpPr>
        <p:spPr>
          <a:xfrm>
            <a:off x="173489" y="1507201"/>
            <a:ext cx="4797294" cy="1015663"/>
          </a:xfrm>
          <a:prstGeom prst="rect">
            <a:avLst/>
          </a:prstGeom>
          <a:noFill/>
          <a:ln>
            <a:solidFill>
              <a:schemeClr val="tx2"/>
            </a:solidFill>
            <a:prstDash val="dash"/>
          </a:ln>
        </p:spPr>
        <p:txBody>
          <a:bodyPr wrap="square" rtlCol="0">
            <a:spAutoFit/>
          </a:bodyPr>
          <a:lstStyle/>
          <a:p>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●「かかった費用はお客さまから全て回収するのは当り前」</a:t>
            </a:r>
            <a:endParaRPr lang="en-US" altLang="ja-JP" sz="1500" dirty="0">
              <a:solidFill>
                <a:prstClr val="black"/>
              </a:solidFill>
              <a:latin typeface="HGP創英角ｺﾞｼｯｸUB" panose="020B0900000000000000" pitchFamily="50" charset="-128"/>
              <a:ea typeface="HGP創英角ｺﾞｼｯｸUB" panose="020B0900000000000000" pitchFamily="50" charset="-128"/>
            </a:endParaRPr>
          </a:p>
          <a:p>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　　という</a:t>
            </a:r>
            <a:r>
              <a:rPr lang="ja-JP" altLang="en-US" sz="1500" dirty="0">
                <a:solidFill>
                  <a:srgbClr val="FF0000"/>
                </a:solidFill>
                <a:latin typeface="HGP創英角ｺﾞｼｯｸUB" panose="020B0900000000000000" pitchFamily="50" charset="-128"/>
                <a:ea typeface="HGP創英角ｺﾞｼｯｸUB" panose="020B0900000000000000" pitchFamily="50" charset="-128"/>
              </a:rPr>
              <a:t>総括原価主義的な考え方と決別</a:t>
            </a:r>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する</a:t>
            </a:r>
            <a:endParaRPr lang="en-US" altLang="ja-JP" sz="1500" dirty="0">
              <a:solidFill>
                <a:prstClr val="black"/>
              </a:solidFill>
              <a:latin typeface="HGP創英角ｺﾞｼｯｸUB" panose="020B0900000000000000" pitchFamily="50" charset="-128"/>
              <a:ea typeface="HGP創英角ｺﾞｼｯｸUB" panose="020B0900000000000000" pitchFamily="50" charset="-128"/>
            </a:endParaRPr>
          </a:p>
          <a:p>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●「利益」からではなく、</a:t>
            </a:r>
            <a:r>
              <a:rPr lang="ja-JP" altLang="en-US" sz="1500" dirty="0">
                <a:solidFill>
                  <a:srgbClr val="FF0000"/>
                </a:solidFill>
                <a:latin typeface="HGP創英角ｺﾞｼｯｸUB" panose="020B0900000000000000" pitchFamily="50" charset="-128"/>
                <a:ea typeface="HGP創英角ｺﾞｼｯｸUB" panose="020B0900000000000000" pitchFamily="50" charset="-128"/>
              </a:rPr>
              <a:t>「コスト構造改革（効率化）」から</a:t>
            </a:r>
            <a:endParaRPr lang="en-US" altLang="ja-JP" sz="1500" dirty="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sz="1500" dirty="0">
                <a:solidFill>
                  <a:srgbClr val="FF0000"/>
                </a:solidFill>
                <a:latin typeface="HGP創英角ｺﾞｼｯｸUB" panose="020B0900000000000000" pitchFamily="50" charset="-128"/>
                <a:ea typeface="HGP創英角ｺﾞｼｯｸUB" panose="020B0900000000000000" pitchFamily="50" charset="-128"/>
              </a:rPr>
              <a:t>　　原資捻出</a:t>
            </a:r>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をする</a:t>
            </a:r>
          </a:p>
        </p:txBody>
      </p:sp>
      <p:sp>
        <p:nvSpPr>
          <p:cNvPr id="24" name="テキスト ボックス 23"/>
          <p:cNvSpPr txBox="1"/>
          <p:nvPr/>
        </p:nvSpPr>
        <p:spPr>
          <a:xfrm>
            <a:off x="5130470" y="2562298"/>
            <a:ext cx="3836996" cy="1015663"/>
          </a:xfrm>
          <a:prstGeom prst="rect">
            <a:avLst/>
          </a:prstGeom>
          <a:noFill/>
          <a:ln>
            <a:solidFill>
              <a:schemeClr val="tx1"/>
            </a:solidFill>
            <a:prstDash val="dash"/>
          </a:ln>
        </p:spPr>
        <p:txBody>
          <a:bodyPr wrap="square" rtlCol="0">
            <a:spAutoFit/>
          </a:bodyPr>
          <a:lstStyle/>
          <a:p>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●新たな工夫もない、従来どおりの需要開発</a:t>
            </a:r>
            <a:endParaRPr lang="en-US" altLang="ja-JP" sz="1500" dirty="0">
              <a:solidFill>
                <a:prstClr val="black"/>
              </a:solidFill>
              <a:latin typeface="HGP創英角ｺﾞｼｯｸUB" panose="020B0900000000000000" pitchFamily="50" charset="-128"/>
              <a:ea typeface="HGP創英角ｺﾞｼｯｸUB" panose="020B0900000000000000" pitchFamily="50" charset="-128"/>
            </a:endParaRPr>
          </a:p>
          <a:p>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　の考え方では</a:t>
            </a:r>
            <a:r>
              <a:rPr lang="ja-JP" altLang="en-US" sz="1500" dirty="0">
                <a:solidFill>
                  <a:srgbClr val="FF0000"/>
                </a:solidFill>
                <a:latin typeface="HGP創英角ｺﾞｼｯｸUB" panose="020B0900000000000000" pitchFamily="50" charset="-128"/>
                <a:ea typeface="HGP創英角ｺﾞｼｯｸUB" panose="020B0900000000000000" pitchFamily="50" charset="-128"/>
              </a:rPr>
              <a:t>殻を破れない</a:t>
            </a:r>
            <a:endParaRPr lang="en-US" altLang="ja-JP" sz="1500" dirty="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●自分たちにメリットがあっても、</a:t>
            </a:r>
            <a:r>
              <a:rPr lang="ja-JP" altLang="en-US" sz="1500" dirty="0">
                <a:solidFill>
                  <a:srgbClr val="FF0000"/>
                </a:solidFill>
                <a:latin typeface="HGP創英角ｺﾞｼｯｸUB" panose="020B0900000000000000" pitchFamily="50" charset="-128"/>
                <a:ea typeface="HGP創英角ｺﾞｼｯｸUB" panose="020B0900000000000000" pitchFamily="50" charset="-128"/>
              </a:rPr>
              <a:t>お客さまに</a:t>
            </a:r>
            <a:endParaRPr lang="en-US" altLang="ja-JP" sz="1500" dirty="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sz="1500" dirty="0">
                <a:solidFill>
                  <a:srgbClr val="FF0000"/>
                </a:solidFill>
                <a:latin typeface="HGP創英角ｺﾞｼｯｸUB" panose="020B0900000000000000" pitchFamily="50" charset="-128"/>
                <a:ea typeface="HGP創英角ｺﾞｼｯｸUB" panose="020B0900000000000000" pitchFamily="50" charset="-128"/>
              </a:rPr>
              <a:t>　メリットがない需要開発は受け入れられない</a:t>
            </a:r>
          </a:p>
        </p:txBody>
      </p:sp>
      <p:cxnSp>
        <p:nvCxnSpPr>
          <p:cNvPr id="18" name="曲線コネクタ 17"/>
          <p:cNvCxnSpPr/>
          <p:nvPr/>
        </p:nvCxnSpPr>
        <p:spPr>
          <a:xfrm rot="5400000" flipH="1" flipV="1">
            <a:off x="577330" y="2720112"/>
            <a:ext cx="1224136" cy="1057736"/>
          </a:xfrm>
          <a:prstGeom prst="curvedConnector3">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8" name="曲線コネクタ 27"/>
          <p:cNvCxnSpPr/>
          <p:nvPr/>
        </p:nvCxnSpPr>
        <p:spPr>
          <a:xfrm flipV="1">
            <a:off x="3926667" y="2987715"/>
            <a:ext cx="1044116" cy="873333"/>
          </a:xfrm>
          <a:prstGeom prst="curvedConnector3">
            <a:avLst/>
          </a:prstGeom>
          <a:ln w="28575">
            <a:solidFill>
              <a:srgbClr val="6600CC"/>
            </a:solidFill>
            <a:tailEnd type="arrow"/>
          </a:ln>
        </p:spPr>
        <p:style>
          <a:lnRef idx="1">
            <a:schemeClr val="accent1"/>
          </a:lnRef>
          <a:fillRef idx="0">
            <a:schemeClr val="accent1"/>
          </a:fillRef>
          <a:effectRef idx="0">
            <a:schemeClr val="accent1"/>
          </a:effectRef>
          <a:fontRef idx="minor">
            <a:schemeClr val="tx1"/>
          </a:fontRef>
        </p:style>
      </p:cxnSp>
      <p:sp>
        <p:nvSpPr>
          <p:cNvPr id="29" name="Text Box 902"/>
          <p:cNvSpPr txBox="1">
            <a:spLocks noChangeArrowheads="1"/>
          </p:cNvSpPr>
          <p:nvPr/>
        </p:nvSpPr>
        <p:spPr bwMode="auto">
          <a:xfrm>
            <a:off x="214313" y="115888"/>
            <a:ext cx="8750300" cy="369332"/>
          </a:xfrm>
          <a:prstGeom prst="rect">
            <a:avLst/>
          </a:prstGeom>
          <a:gradFill rotWithShape="1">
            <a:gsLst>
              <a:gs pos="0">
                <a:srgbClr val="FFCCFF"/>
              </a:gs>
              <a:gs pos="50000">
                <a:srgbClr val="FFFFFF"/>
              </a:gs>
              <a:gs pos="100000">
                <a:srgbClr val="FFCC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 typeface="Arial" charset="0"/>
              <a:buNone/>
              <a:defRPr/>
            </a:pPr>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ＬＰガスの需要開発の</a:t>
            </a:r>
            <a:r>
              <a:rPr lang="ja-JP" altLang="en-US" sz="1800" dirty="0" smtClean="0">
                <a:solidFill>
                  <a:prstClr val="black"/>
                </a:solidFill>
                <a:latin typeface="HGP創英角ｺﾞｼｯｸUB" panose="020B0900000000000000" pitchFamily="50" charset="-128"/>
                <a:ea typeface="HGP創英角ｺﾞｼｯｸUB" panose="020B0900000000000000" pitchFamily="50" charset="-128"/>
              </a:rPr>
              <a:t>あり方　②</a:t>
            </a:r>
            <a:endParaRPr lang="ja-JP" altLang="en-US" sz="18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17" name="テキスト ボックス 16"/>
          <p:cNvSpPr txBox="1"/>
          <p:nvPr/>
        </p:nvSpPr>
        <p:spPr>
          <a:xfrm>
            <a:off x="5445698" y="1394192"/>
            <a:ext cx="2780196" cy="738664"/>
          </a:xfrm>
          <a:prstGeom prst="rect">
            <a:avLst/>
          </a:prstGeom>
          <a:noFill/>
        </p:spPr>
        <p:txBody>
          <a:bodyPr wrap="square" rtlCol="0">
            <a:spAutoFit/>
          </a:bodyPr>
          <a:lstStyle/>
          <a:p>
            <a:pPr algn="ctr"/>
            <a:r>
              <a:rPr kumimoji="1" lang="ja-JP" altLang="en-US" sz="1400" i="1" dirty="0" smtClean="0">
                <a:solidFill>
                  <a:srgbClr val="C00000"/>
                </a:solidFill>
                <a:latin typeface="HGP創英角ｺﾞｼｯｸUB" panose="020B0900000000000000" pitchFamily="50" charset="-128"/>
                <a:ea typeface="HGP創英角ｺﾞｼｯｸUB" panose="020B0900000000000000" pitchFamily="50" charset="-128"/>
              </a:rPr>
              <a:t>＜一般的な商材＞</a:t>
            </a:r>
            <a:endParaRPr kumimoji="1" lang="en-US" altLang="ja-JP" sz="1400" i="1" dirty="0" smtClean="0">
              <a:solidFill>
                <a:srgbClr val="C00000"/>
              </a:solidFill>
              <a:latin typeface="HGP創英角ｺﾞｼｯｸUB" panose="020B0900000000000000" pitchFamily="50" charset="-128"/>
              <a:ea typeface="HGP創英角ｺﾞｼｯｸUB" panose="020B0900000000000000" pitchFamily="50" charset="-128"/>
            </a:endParaRPr>
          </a:p>
          <a:p>
            <a:r>
              <a:rPr kumimoji="1" lang="ja-JP" altLang="en-US" sz="1400" i="1" dirty="0" smtClean="0">
                <a:latin typeface="HGP創英角ｺﾞｼｯｸUB" panose="020B0900000000000000" pitchFamily="50" charset="-128"/>
                <a:ea typeface="HGP創英角ｺﾞｼｯｸUB" panose="020B0900000000000000" pitchFamily="50" charset="-128"/>
              </a:rPr>
              <a:t>この価格と利益を維持するために、</a:t>
            </a:r>
            <a:endParaRPr kumimoji="1" lang="en-US" altLang="ja-JP" sz="1400" i="1" dirty="0" smtClean="0">
              <a:latin typeface="HGP創英角ｺﾞｼｯｸUB" panose="020B0900000000000000" pitchFamily="50" charset="-128"/>
              <a:ea typeface="HGP創英角ｺﾞｼｯｸUB" panose="020B0900000000000000" pitchFamily="50" charset="-128"/>
            </a:endParaRPr>
          </a:p>
          <a:p>
            <a:r>
              <a:rPr kumimoji="1" lang="ja-JP" altLang="en-US" sz="1400" i="1" dirty="0" smtClean="0">
                <a:latin typeface="HGP創英角ｺﾞｼｯｸUB" panose="020B0900000000000000" pitchFamily="50" charset="-128"/>
                <a:ea typeface="HGP創英角ｺﾞｼｯｸUB" panose="020B0900000000000000" pitchFamily="50" charset="-128"/>
              </a:rPr>
              <a:t>どれだけコストを下げるか</a:t>
            </a:r>
            <a:endParaRPr kumimoji="1" lang="ja-JP" altLang="en-US" sz="1400" i="1" dirty="0">
              <a:latin typeface="HGP創英角ｺﾞｼｯｸUB" panose="020B0900000000000000" pitchFamily="50" charset="-128"/>
              <a:ea typeface="HGP創英角ｺﾞｼｯｸUB" panose="020B0900000000000000" pitchFamily="50" charset="-128"/>
            </a:endParaRPr>
          </a:p>
        </p:txBody>
      </p:sp>
      <p:sp>
        <p:nvSpPr>
          <p:cNvPr id="19" name="左右矢印 18"/>
          <p:cNvSpPr/>
          <p:nvPr/>
        </p:nvSpPr>
        <p:spPr>
          <a:xfrm>
            <a:off x="5012364" y="1642416"/>
            <a:ext cx="433334" cy="2422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10621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TotalTime>
  <Words>3934</Words>
  <Application>Microsoft Office PowerPoint</Application>
  <PresentationFormat>画面に合わせる (4:3)</PresentationFormat>
  <Paragraphs>817</Paragraphs>
  <Slides>33</Slides>
  <Notes>19</Notes>
  <HiddenSlides>0</HiddenSlides>
  <MMClips>0</MMClips>
  <ScaleCrop>false</ScaleCrop>
  <HeadingPairs>
    <vt:vector size="4" baseType="variant">
      <vt:variant>
        <vt:lpstr>テーマ</vt:lpstr>
      </vt:variant>
      <vt:variant>
        <vt:i4>2</vt:i4>
      </vt:variant>
      <vt:variant>
        <vt:lpstr>スライド タイトル</vt:lpstr>
      </vt:variant>
      <vt:variant>
        <vt:i4>33</vt:i4>
      </vt:variant>
    </vt:vector>
  </HeadingPairs>
  <TitlesOfParts>
    <vt:vector size="35" baseType="lpstr">
      <vt:lpstr>1_Office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一般社団法人　日本ガス協会</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一般社団法人　日本ガス協会</dc:creator>
  <cp:lastModifiedBy>一般社団法人　日本ガス協会</cp:lastModifiedBy>
  <cp:revision>81</cp:revision>
  <dcterms:created xsi:type="dcterms:W3CDTF">2019-04-22T02:40:51Z</dcterms:created>
  <dcterms:modified xsi:type="dcterms:W3CDTF">2019-05-09T05:10:02Z</dcterms:modified>
</cp:coreProperties>
</file>